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9" r:id="rId2"/>
  </p:sldMasterIdLst>
  <p:notesMasterIdLst>
    <p:notesMasterId r:id="rId28"/>
  </p:notesMasterIdLst>
  <p:sldIdLst>
    <p:sldId id="257" r:id="rId3"/>
    <p:sldId id="428" r:id="rId4"/>
    <p:sldId id="405" r:id="rId5"/>
    <p:sldId id="407" r:id="rId6"/>
    <p:sldId id="408" r:id="rId7"/>
    <p:sldId id="406" r:id="rId8"/>
    <p:sldId id="411" r:id="rId9"/>
    <p:sldId id="417" r:id="rId10"/>
    <p:sldId id="423" r:id="rId11"/>
    <p:sldId id="419" r:id="rId12"/>
    <p:sldId id="375" r:id="rId13"/>
    <p:sldId id="400" r:id="rId14"/>
    <p:sldId id="401" r:id="rId15"/>
    <p:sldId id="399" r:id="rId16"/>
    <p:sldId id="403" r:id="rId17"/>
    <p:sldId id="424" r:id="rId18"/>
    <p:sldId id="413" r:id="rId19"/>
    <p:sldId id="431" r:id="rId20"/>
    <p:sldId id="425" r:id="rId21"/>
    <p:sldId id="432" r:id="rId22"/>
    <p:sldId id="414" r:id="rId23"/>
    <p:sldId id="433" r:id="rId24"/>
    <p:sldId id="435" r:id="rId25"/>
    <p:sldId id="416" r:id="rId26"/>
    <p:sldId id="42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0" autoAdjust="0"/>
    <p:restoredTop sz="93621" autoAdjust="0"/>
  </p:normalViewPr>
  <p:slideViewPr>
    <p:cSldViewPr snapToGrid="0">
      <p:cViewPr varScale="1">
        <p:scale>
          <a:sx n="68" d="100"/>
          <a:sy n="68" d="100"/>
        </p:scale>
        <p:origin x="7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0015A-4AC1-4C67-A7E8-6D9C51677FDC}" type="datetimeFigureOut">
              <a:rPr lang="en-US" smtClean="0"/>
              <a:t>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32E7A4-D8C7-48EB-A02A-A569FA57A86D}" type="slidenum">
              <a:rPr lang="en-US" smtClean="0"/>
              <a:t>‹#›</a:t>
            </a:fld>
            <a:endParaRPr lang="en-US"/>
          </a:p>
        </p:txBody>
      </p:sp>
    </p:spTree>
    <p:extLst>
      <p:ext uri="{BB962C8B-B14F-4D97-AF65-F5344CB8AC3E}">
        <p14:creationId xmlns:p14="http://schemas.microsoft.com/office/powerpoint/2010/main" val="214936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 slide </a:t>
            </a:r>
            <a:r>
              <a:rPr lang="en-US"/>
              <a:t>option 1</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DD028-F0BB-834C-90E2-9700DD934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568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open circle bullets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DD028-F0BB-834C-90E2-9700DD934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551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open circle bullets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DD028-F0BB-834C-90E2-9700DD934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1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open circle bullets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DD028-F0BB-834C-90E2-9700DD934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420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open circle bullets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DD028-F0BB-834C-90E2-9700DD934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98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open circle bullets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DD028-F0BB-834C-90E2-9700DD934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8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open circle bullets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DD028-F0BB-834C-90E2-9700DD934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455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open circle bullets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DD028-F0BB-834C-90E2-9700DD934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316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open circle bullets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DD028-F0BB-834C-90E2-9700DD934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66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open circle bullets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DD028-F0BB-834C-90E2-9700DD934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982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open circle bullets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DD028-F0BB-834C-90E2-9700DD934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62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open circle bullets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DD028-F0BB-834C-90E2-9700DD934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379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Secondary; open circle bullets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DDD028-F0BB-834C-90E2-9700DD934D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25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fault list w/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A73A8F3-F7B2-A941-BA84-01077E227114}"/>
              </a:ext>
            </a:extLst>
          </p:cNvPr>
          <p:cNvSpPr>
            <a:spLocks noGrp="1"/>
          </p:cNvSpPr>
          <p:nvPr>
            <p:ph type="body" sz="quarter" idx="10" hasCustomPrompt="1"/>
          </p:nvPr>
        </p:nvSpPr>
        <p:spPr>
          <a:xfrm>
            <a:off x="609600" y="1645920"/>
            <a:ext cx="10972800" cy="4846320"/>
          </a:xfrm>
          <a:prstGeom prst="rect">
            <a:avLst/>
          </a:prstGeom>
        </p:spPr>
        <p:txBody>
          <a:bodyPr/>
          <a:lstStyle>
            <a:lvl1pPr marL="349758" marR="0" indent="-349758" algn="l" defTabSz="685800" rtl="0" eaLnBrk="1" fontAlgn="auto" latinLnBrk="0" hangingPunct="1">
              <a:lnSpc>
                <a:spcPts val="2400"/>
              </a:lnSpc>
              <a:spcBef>
                <a:spcPts val="750"/>
              </a:spcBef>
              <a:spcAft>
                <a:spcPts val="450"/>
              </a:spcAft>
              <a:buClr>
                <a:srgbClr val="C00000"/>
              </a:buClr>
              <a:buSzPct val="110000"/>
              <a:buFont typeface="System Font Regular"/>
              <a:buChar char="■"/>
              <a:tabLst/>
              <a:defRPr/>
            </a:lvl1pPr>
          </a:lstStyle>
          <a:p>
            <a:pPr marL="349758" marR="0" lvl="0" indent="-349758" algn="l" defTabSz="685800" rtl="0" eaLnBrk="1" fontAlgn="auto" latinLnBrk="0" hangingPunct="1">
              <a:lnSpc>
                <a:spcPts val="2400"/>
              </a:lnSpc>
              <a:spcBef>
                <a:spcPts val="750"/>
              </a:spcBef>
              <a:spcAft>
                <a:spcPts val="450"/>
              </a:spcAft>
              <a:buClr>
                <a:srgbClr val="C00000"/>
              </a:buClr>
              <a:buSzPct val="110000"/>
              <a:buFont typeface="System Font Regular"/>
              <a:buChar char="■"/>
              <a:tabLst/>
              <a:defRPr/>
            </a:pPr>
            <a:r>
              <a:rPr lang="en-US" dirty="0"/>
              <a:t>Content level one</a:t>
            </a:r>
          </a:p>
          <a:p>
            <a:pPr marL="349758" marR="0" lvl="0" indent="-349758" algn="l" defTabSz="685800" rtl="0" eaLnBrk="1" fontAlgn="auto" latinLnBrk="0" hangingPunct="1">
              <a:lnSpc>
                <a:spcPts val="2400"/>
              </a:lnSpc>
              <a:spcBef>
                <a:spcPts val="750"/>
              </a:spcBef>
              <a:spcAft>
                <a:spcPts val="450"/>
              </a:spcAft>
              <a:buClr>
                <a:srgbClr val="C00000"/>
              </a:buClr>
              <a:buSzPct val="110000"/>
              <a:buFont typeface="System Font Regular"/>
              <a:buChar char="■"/>
              <a:tabLst/>
              <a:defRPr/>
            </a:pPr>
            <a:r>
              <a:rPr lang="en-US" dirty="0"/>
              <a:t>Content level one</a:t>
            </a:r>
          </a:p>
          <a:p>
            <a:pPr marL="349758" marR="0" lvl="0" indent="-349758" algn="l" defTabSz="685800" rtl="0" eaLnBrk="1" fontAlgn="auto" latinLnBrk="0" hangingPunct="1">
              <a:lnSpc>
                <a:spcPts val="2400"/>
              </a:lnSpc>
              <a:spcBef>
                <a:spcPts val="750"/>
              </a:spcBef>
              <a:spcAft>
                <a:spcPts val="450"/>
              </a:spcAft>
              <a:buClr>
                <a:srgbClr val="C00000"/>
              </a:buClr>
              <a:buSzPct val="110000"/>
              <a:buFont typeface="System Font Regular"/>
              <a:buChar char="■"/>
              <a:tabLst/>
              <a:defRPr/>
            </a:pPr>
            <a:r>
              <a:rPr lang="en-US" dirty="0"/>
              <a:t>Content level one</a:t>
            </a:r>
          </a:p>
          <a:p>
            <a:pPr marL="349758" marR="0" lvl="0" indent="-349758" algn="l" defTabSz="685800" rtl="0" eaLnBrk="1" fontAlgn="auto" latinLnBrk="0" hangingPunct="1">
              <a:lnSpc>
                <a:spcPts val="2400"/>
              </a:lnSpc>
              <a:spcBef>
                <a:spcPts val="750"/>
              </a:spcBef>
              <a:spcAft>
                <a:spcPts val="450"/>
              </a:spcAft>
              <a:buClr>
                <a:srgbClr val="C00000"/>
              </a:buClr>
              <a:buSzPct val="110000"/>
              <a:buFont typeface="System Font Regular"/>
              <a:buChar char="■"/>
              <a:tabLst/>
              <a:defRPr/>
            </a:pPr>
            <a:r>
              <a:rPr lang="en-US" dirty="0"/>
              <a:t>Content level one</a:t>
            </a:r>
          </a:p>
          <a:p>
            <a:pPr lvl="0"/>
            <a:endParaRPr lang="en-US" dirty="0"/>
          </a:p>
        </p:txBody>
      </p:sp>
      <p:sp>
        <p:nvSpPr>
          <p:cNvPr id="7" name="Title 1">
            <a:extLst>
              <a:ext uri="{FF2B5EF4-FFF2-40B4-BE49-F238E27FC236}">
                <a16:creationId xmlns:a16="http://schemas.microsoft.com/office/drawing/2014/main" id="{72315AA8-F36F-D146-A76A-E4C019B0F70C}"/>
              </a:ext>
            </a:extLst>
          </p:cNvPr>
          <p:cNvSpPr>
            <a:spLocks noGrp="1"/>
          </p:cNvSpPr>
          <p:nvPr>
            <p:ph type="title" hasCustomPrompt="1"/>
          </p:nvPr>
        </p:nvSpPr>
        <p:spPr>
          <a:xfrm>
            <a:off x="609600" y="822960"/>
            <a:ext cx="10972800" cy="504558"/>
          </a:xfrm>
          <a:prstGeom prst="rect">
            <a:avLst/>
          </a:prstGeom>
        </p:spPr>
        <p:txBody>
          <a:bodyPr/>
          <a:lstStyle>
            <a:lvl1pPr>
              <a:defRPr/>
            </a:lvl1pPr>
          </a:lstStyle>
          <a:p>
            <a:r>
              <a:rPr lang="en-US" dirty="0"/>
              <a:t>Default list w/bullets</a:t>
            </a:r>
          </a:p>
        </p:txBody>
      </p:sp>
      <p:cxnSp>
        <p:nvCxnSpPr>
          <p:cNvPr id="8" name="Straight Connector 7">
            <a:extLst>
              <a:ext uri="{FF2B5EF4-FFF2-40B4-BE49-F238E27FC236}">
                <a16:creationId xmlns:a16="http://schemas.microsoft.com/office/drawing/2014/main" id="{DAEB5693-F735-FE40-AF68-3712222B0330}"/>
              </a:ext>
            </a:extLst>
          </p:cNvPr>
          <p:cNvCxnSpPr>
            <a:cxnSpLocks/>
          </p:cNvCxnSpPr>
          <p:nvPr userDrawn="1"/>
        </p:nvCxnSpPr>
        <p:spPr>
          <a:xfrm>
            <a:off x="609600" y="1463040"/>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68740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w/image L">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22FE227E-15BD-4F47-8ED1-2B3AA5FA5B15}"/>
              </a:ext>
            </a:extLst>
          </p:cNvPr>
          <p:cNvSpPr>
            <a:spLocks noGrp="1"/>
          </p:cNvSpPr>
          <p:nvPr>
            <p:ph type="body" sz="quarter" idx="10"/>
          </p:nvPr>
        </p:nvSpPr>
        <p:spPr>
          <a:xfrm>
            <a:off x="6293277" y="1645920"/>
            <a:ext cx="5265843" cy="4850447"/>
          </a:xfrm>
          <a:prstGeom prst="rect">
            <a:avLst/>
          </a:prstGeom>
        </p:spPr>
        <p:txBody>
          <a:bodyPr numCol="1"/>
          <a:lstStyle/>
          <a:p>
            <a:pPr lvl="0"/>
            <a:r>
              <a:rPr lang="en-US" dirty="0"/>
              <a:t>Edit Master text styles</a:t>
            </a:r>
          </a:p>
          <a:p>
            <a:pPr lvl="1"/>
            <a:r>
              <a:rPr lang="en-US" dirty="0"/>
              <a:t>Second level</a:t>
            </a:r>
          </a:p>
          <a:p>
            <a:pPr lvl="2"/>
            <a:r>
              <a:rPr lang="en-US" dirty="0"/>
              <a:t>Third level</a:t>
            </a:r>
          </a:p>
        </p:txBody>
      </p:sp>
      <p:sp>
        <p:nvSpPr>
          <p:cNvPr id="11" name="Picture Placeholder 5">
            <a:extLst>
              <a:ext uri="{FF2B5EF4-FFF2-40B4-BE49-F238E27FC236}">
                <a16:creationId xmlns:a16="http://schemas.microsoft.com/office/drawing/2014/main" id="{C5C370DD-AC9A-3D48-BAB6-9266715F5374}"/>
              </a:ext>
            </a:extLst>
          </p:cNvPr>
          <p:cNvSpPr>
            <a:spLocks noGrp="1"/>
          </p:cNvSpPr>
          <p:nvPr>
            <p:ph type="pic" sz="quarter" idx="11"/>
          </p:nvPr>
        </p:nvSpPr>
        <p:spPr>
          <a:xfrm>
            <a:off x="612648" y="1691640"/>
            <a:ext cx="5223635" cy="3059846"/>
          </a:xfrm>
          <a:prstGeom prst="rect">
            <a:avLst/>
          </a:prstGeom>
        </p:spPr>
        <p:txBody>
          <a:bodyPr wrap="none"/>
          <a:lstStyle>
            <a:lvl1pPr marL="0" indent="0">
              <a:buNone/>
              <a:defRPr/>
            </a:lvl1pPr>
          </a:lstStyle>
          <a:p>
            <a:endParaRPr lang="en-US" dirty="0"/>
          </a:p>
        </p:txBody>
      </p:sp>
      <p:sp>
        <p:nvSpPr>
          <p:cNvPr id="12" name="Title 1">
            <a:extLst>
              <a:ext uri="{FF2B5EF4-FFF2-40B4-BE49-F238E27FC236}">
                <a16:creationId xmlns:a16="http://schemas.microsoft.com/office/drawing/2014/main" id="{829DC8FD-7399-614D-B94E-59F823BAC85B}"/>
              </a:ext>
            </a:extLst>
          </p:cNvPr>
          <p:cNvSpPr>
            <a:spLocks noGrp="1"/>
          </p:cNvSpPr>
          <p:nvPr>
            <p:ph type="title" hasCustomPrompt="1"/>
          </p:nvPr>
        </p:nvSpPr>
        <p:spPr>
          <a:xfrm>
            <a:off x="612648" y="822960"/>
            <a:ext cx="10972800" cy="504558"/>
          </a:xfrm>
          <a:prstGeom prst="rect">
            <a:avLst/>
          </a:prstGeom>
        </p:spPr>
        <p:txBody>
          <a:bodyPr/>
          <a:lstStyle>
            <a:lvl1pPr>
              <a:defRPr/>
            </a:lvl1pPr>
          </a:lstStyle>
          <a:p>
            <a:r>
              <a:rPr lang="en-US" dirty="0"/>
              <a:t>Bullets w/image L</a:t>
            </a:r>
          </a:p>
        </p:txBody>
      </p:sp>
      <p:cxnSp>
        <p:nvCxnSpPr>
          <p:cNvPr id="6" name="Straight Connector 5">
            <a:extLst>
              <a:ext uri="{FF2B5EF4-FFF2-40B4-BE49-F238E27FC236}">
                <a16:creationId xmlns:a16="http://schemas.microsoft.com/office/drawing/2014/main" id="{C8EDB965-19C6-674C-9DBD-DC6CED4DBBAA}"/>
              </a:ext>
            </a:extLst>
          </p:cNvPr>
          <p:cNvCxnSpPr>
            <a:cxnSpLocks/>
          </p:cNvCxnSpPr>
          <p:nvPr userDrawn="1"/>
        </p:nvCxnSpPr>
        <p:spPr>
          <a:xfrm>
            <a:off x="609600" y="1463040"/>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24339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634E803-EDFB-1940-B6DB-8C6B41BAAC4A}"/>
              </a:ext>
            </a:extLst>
          </p:cNvPr>
          <p:cNvSpPr>
            <a:spLocks noGrp="1"/>
          </p:cNvSpPr>
          <p:nvPr>
            <p:ph type="body" sz="quarter" idx="10" hasCustomPrompt="1"/>
          </p:nvPr>
        </p:nvSpPr>
        <p:spPr>
          <a:xfrm>
            <a:off x="609600" y="1645922"/>
            <a:ext cx="10972800" cy="4738547"/>
          </a:xfrm>
          <a:prstGeom prst="rect">
            <a:avLst/>
          </a:prstGeom>
        </p:spPr>
        <p:txBody>
          <a:bodyPr lIns="0" tIns="0" rIns="0" bIns="0"/>
          <a:lstStyle>
            <a:lvl1pPr marL="384048" indent="-384048">
              <a:lnSpc>
                <a:spcPts val="2400"/>
              </a:lnSpc>
              <a:spcBef>
                <a:spcPts val="750"/>
              </a:spcBef>
              <a:spcAft>
                <a:spcPts val="450"/>
              </a:spcAft>
              <a:buClr>
                <a:srgbClr val="C00000"/>
              </a:buClr>
              <a:buSzPct val="110000"/>
              <a:buFont typeface="+mj-lt"/>
              <a:buAutoNum type="arabicPeriod"/>
              <a:defRPr sz="1950">
                <a:latin typeface="Georgia" panose="02040502050405020303" pitchFamily="18" charset="0"/>
              </a:defRPr>
            </a:lvl1pPr>
            <a:lvl2pPr marL="342900" indent="0">
              <a:buFont typeface="Arial" panose="020B0604020202020204" pitchFamily="34" charset="0"/>
              <a:buNone/>
              <a:defRPr sz="1800">
                <a:latin typeface="Georgia" panose="02040502050405020303" pitchFamily="18" charset="0"/>
              </a:defRPr>
            </a:lvl2pPr>
            <a:lvl3pPr marL="685800" indent="0">
              <a:buFont typeface="Arial" panose="020B0604020202020204" pitchFamily="34" charset="0"/>
              <a:buNone/>
              <a:defRPr sz="1800">
                <a:latin typeface="Georgia" panose="02040502050405020303" pitchFamily="18" charset="0"/>
              </a:defRPr>
            </a:lvl3pPr>
            <a:lvl4pPr marL="1028700" indent="0">
              <a:buFont typeface="Arial" panose="020B0604020202020204" pitchFamily="34" charset="0"/>
              <a:buNone/>
              <a:defRPr sz="1800">
                <a:latin typeface="Georgia" panose="02040502050405020303" pitchFamily="18" charset="0"/>
              </a:defRPr>
            </a:lvl4pPr>
            <a:lvl5pPr marL="1371600" indent="0">
              <a:buFont typeface="Arial" panose="020B0604020202020204" pitchFamily="34" charset="0"/>
              <a:buNone/>
              <a:defRPr sz="1800">
                <a:latin typeface="Georgia" panose="02040502050405020303" pitchFamily="18" charset="0"/>
              </a:defRPr>
            </a:lvl5pPr>
          </a:lstStyle>
          <a:p>
            <a:pPr lvl="0"/>
            <a:r>
              <a:rPr lang="en-US" dirty="0"/>
              <a:t>Content</a:t>
            </a:r>
          </a:p>
          <a:p>
            <a:pPr lvl="0"/>
            <a:r>
              <a:rPr lang="en-US" dirty="0"/>
              <a:t>Content </a:t>
            </a:r>
          </a:p>
          <a:p>
            <a:pPr lvl="0"/>
            <a:r>
              <a:rPr lang="en-US" dirty="0"/>
              <a:t>Content </a:t>
            </a:r>
          </a:p>
          <a:p>
            <a:pPr lvl="0"/>
            <a:r>
              <a:rPr lang="en-US" dirty="0"/>
              <a:t>Content</a:t>
            </a:r>
          </a:p>
        </p:txBody>
      </p:sp>
      <p:cxnSp>
        <p:nvCxnSpPr>
          <p:cNvPr id="7" name="Straight Connector 6">
            <a:extLst>
              <a:ext uri="{FF2B5EF4-FFF2-40B4-BE49-F238E27FC236}">
                <a16:creationId xmlns:a16="http://schemas.microsoft.com/office/drawing/2014/main" id="{EE6DC585-BECA-FE4B-BF4D-CCA7F7498156}"/>
              </a:ext>
            </a:extLst>
          </p:cNvPr>
          <p:cNvCxnSpPr>
            <a:cxnSpLocks/>
          </p:cNvCxnSpPr>
          <p:nvPr userDrawn="1"/>
        </p:nvCxnSpPr>
        <p:spPr>
          <a:xfrm>
            <a:off x="609600" y="1457222"/>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B7D84A7-89C7-7A4F-A2CF-39FD6139F899}"/>
              </a:ext>
            </a:extLst>
          </p:cNvPr>
          <p:cNvSpPr>
            <a:spLocks noGrp="1"/>
          </p:cNvSpPr>
          <p:nvPr>
            <p:ph type="body" sz="quarter" idx="11" hasCustomPrompt="1"/>
          </p:nvPr>
        </p:nvSpPr>
        <p:spPr>
          <a:xfrm>
            <a:off x="609600" y="822962"/>
            <a:ext cx="10972800" cy="601663"/>
          </a:xfrm>
          <a:prstGeom prst="rect">
            <a:avLst/>
          </a:prstGeom>
        </p:spPr>
        <p:txBody>
          <a:bodyPr lIns="0" tIns="0" rIns="0" bIns="0"/>
          <a:lstStyle>
            <a:lvl1pPr marL="0" indent="0">
              <a:buNone/>
              <a:defRPr sz="3000" b="0" i="0">
                <a:latin typeface="+mj-lt"/>
              </a:defRPr>
            </a:lvl1pPr>
            <a:lvl2pPr marL="342900" indent="0">
              <a:buNone/>
              <a:defRPr sz="2700" b="0" i="0">
                <a:latin typeface="+mj-lt"/>
              </a:defRPr>
            </a:lvl2pPr>
            <a:lvl3pPr marL="685800" indent="0">
              <a:buNone/>
              <a:defRPr sz="2700" b="0" i="0">
                <a:latin typeface="+mj-lt"/>
              </a:defRPr>
            </a:lvl3pPr>
            <a:lvl4pPr marL="1028700" indent="0">
              <a:buNone/>
              <a:defRPr sz="2700" b="0" i="0">
                <a:latin typeface="+mj-lt"/>
              </a:defRPr>
            </a:lvl4pPr>
            <a:lvl5pPr marL="1371600" indent="0">
              <a:buNone/>
              <a:defRPr sz="2700" b="0" i="0">
                <a:latin typeface="+mj-lt"/>
              </a:defRPr>
            </a:lvl5pPr>
          </a:lstStyle>
          <a:p>
            <a:pPr lvl="0"/>
            <a:r>
              <a:rPr lang="en-US" dirty="0"/>
              <a:t>Numbered list</a:t>
            </a:r>
          </a:p>
        </p:txBody>
      </p:sp>
    </p:spTree>
    <p:extLst>
      <p:ext uri="{BB962C8B-B14F-4D97-AF65-F5344CB8AC3E}">
        <p14:creationId xmlns:p14="http://schemas.microsoft.com/office/powerpoint/2010/main" val="2208356874"/>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bered list w/sub-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634E803-EDFB-1940-B6DB-8C6B41BAAC4A}"/>
              </a:ext>
            </a:extLst>
          </p:cNvPr>
          <p:cNvSpPr>
            <a:spLocks noGrp="1"/>
          </p:cNvSpPr>
          <p:nvPr>
            <p:ph type="body" sz="quarter" idx="10" hasCustomPrompt="1"/>
          </p:nvPr>
        </p:nvSpPr>
        <p:spPr>
          <a:xfrm>
            <a:off x="609600" y="1645920"/>
            <a:ext cx="10972800" cy="4738548"/>
          </a:xfrm>
          <a:prstGeom prst="rect">
            <a:avLst/>
          </a:prstGeom>
        </p:spPr>
        <p:txBody>
          <a:bodyPr lIns="0" tIns="0" rIns="0" bIns="0"/>
          <a:lstStyle>
            <a:lvl1pPr marL="384048" marR="0" indent="-384048" algn="l" defTabSz="685800" rtl="0" eaLnBrk="1" fontAlgn="auto" latinLnBrk="0" hangingPunct="1">
              <a:lnSpc>
                <a:spcPts val="2400"/>
              </a:lnSpc>
              <a:spcBef>
                <a:spcPts val="750"/>
              </a:spcBef>
              <a:spcAft>
                <a:spcPts val="450"/>
              </a:spcAft>
              <a:buClr>
                <a:srgbClr val="C00000"/>
              </a:buClr>
              <a:buSzPct val="110000"/>
              <a:buFont typeface="+mj-lt"/>
              <a:buAutoNum type="arabicPeriod"/>
              <a:tabLst/>
              <a:defRPr sz="1950" b="0">
                <a:latin typeface="Georgia" panose="02040502050405020303" pitchFamily="18" charset="0"/>
              </a:defRPr>
            </a:lvl1pPr>
            <a:lvl2pPr marL="768096" indent="-384048">
              <a:lnSpc>
                <a:spcPts val="2400"/>
              </a:lnSpc>
              <a:spcBef>
                <a:spcPts val="750"/>
              </a:spcBef>
              <a:spcAft>
                <a:spcPts val="450"/>
              </a:spcAft>
              <a:buClr>
                <a:srgbClr val="C00000"/>
              </a:buClr>
              <a:buFont typeface="Wingdings" pitchFamily="2" charset="2"/>
              <a:buChar char="ü"/>
              <a:defRPr sz="1950" b="0">
                <a:latin typeface="Georgia" panose="02040502050405020303" pitchFamily="18" charset="0"/>
              </a:defRPr>
            </a:lvl2pPr>
            <a:lvl3pPr marL="685800" indent="0">
              <a:buFont typeface="Arial" panose="020B0604020202020204" pitchFamily="34" charset="0"/>
              <a:buNone/>
              <a:defRPr sz="1800">
                <a:latin typeface="Georgia" panose="02040502050405020303" pitchFamily="18" charset="0"/>
              </a:defRPr>
            </a:lvl3pPr>
            <a:lvl4pPr marL="1028700" indent="0">
              <a:buFont typeface="Arial" panose="020B0604020202020204" pitchFamily="34" charset="0"/>
              <a:buNone/>
              <a:defRPr sz="1800">
                <a:latin typeface="Georgia" panose="02040502050405020303" pitchFamily="18" charset="0"/>
              </a:defRPr>
            </a:lvl4pPr>
            <a:lvl5pPr marL="1371600" indent="0">
              <a:buFont typeface="Arial" panose="020B0604020202020204" pitchFamily="34" charset="0"/>
              <a:buNone/>
              <a:defRPr sz="1800">
                <a:latin typeface="Georgia" panose="02040502050405020303" pitchFamily="18" charset="0"/>
              </a:defRPr>
            </a:lvl5pPr>
          </a:lstStyle>
          <a:p>
            <a:pPr lvl="0"/>
            <a:r>
              <a:rPr lang="en-US" dirty="0"/>
              <a:t>Content</a:t>
            </a:r>
          </a:p>
          <a:p>
            <a:pPr lvl="1"/>
            <a:r>
              <a:rPr lang="en-US" dirty="0"/>
              <a:t>Second line</a:t>
            </a:r>
          </a:p>
          <a:p>
            <a:pPr lvl="0"/>
            <a:r>
              <a:rPr lang="en-US" dirty="0"/>
              <a:t>Content </a:t>
            </a:r>
          </a:p>
          <a:p>
            <a:pPr lvl="1"/>
            <a:r>
              <a:rPr lang="en-US" dirty="0"/>
              <a:t>Second line</a:t>
            </a:r>
          </a:p>
          <a:p>
            <a:pPr lvl="0"/>
            <a:r>
              <a:rPr lang="en-US" dirty="0"/>
              <a:t>Content </a:t>
            </a:r>
          </a:p>
          <a:p>
            <a:pPr lvl="1"/>
            <a:r>
              <a:rPr lang="en-US" dirty="0"/>
              <a:t>Second line</a:t>
            </a:r>
          </a:p>
          <a:p>
            <a:pPr lvl="0"/>
            <a:r>
              <a:rPr lang="en-US" dirty="0"/>
              <a:t>Content </a:t>
            </a:r>
          </a:p>
          <a:p>
            <a:pPr lvl="1"/>
            <a:r>
              <a:rPr lang="en-US" dirty="0"/>
              <a:t>Second line</a:t>
            </a:r>
          </a:p>
        </p:txBody>
      </p:sp>
      <p:cxnSp>
        <p:nvCxnSpPr>
          <p:cNvPr id="7" name="Straight Connector 6">
            <a:extLst>
              <a:ext uri="{FF2B5EF4-FFF2-40B4-BE49-F238E27FC236}">
                <a16:creationId xmlns:a16="http://schemas.microsoft.com/office/drawing/2014/main" id="{48A01220-44ED-5445-89B8-E5D34373896A}"/>
              </a:ext>
            </a:extLst>
          </p:cNvPr>
          <p:cNvCxnSpPr>
            <a:cxnSpLocks/>
          </p:cNvCxnSpPr>
          <p:nvPr userDrawn="1"/>
        </p:nvCxnSpPr>
        <p:spPr>
          <a:xfrm>
            <a:off x="609600" y="1457222"/>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00F7341-7B44-8447-B55B-F1FB6B964CDF}"/>
              </a:ext>
            </a:extLst>
          </p:cNvPr>
          <p:cNvSpPr>
            <a:spLocks noGrp="1"/>
          </p:cNvSpPr>
          <p:nvPr>
            <p:ph type="body" sz="quarter" idx="11" hasCustomPrompt="1"/>
          </p:nvPr>
        </p:nvSpPr>
        <p:spPr>
          <a:xfrm>
            <a:off x="609600" y="822962"/>
            <a:ext cx="10972800" cy="601663"/>
          </a:xfrm>
          <a:prstGeom prst="rect">
            <a:avLst/>
          </a:prstGeom>
        </p:spPr>
        <p:txBody>
          <a:bodyPr lIns="0" tIns="0" rIns="0" bIns="0"/>
          <a:lstStyle>
            <a:lvl1pPr marL="0" indent="0">
              <a:buNone/>
              <a:defRPr sz="3000" b="0" i="0">
                <a:latin typeface="+mj-lt"/>
              </a:defRPr>
            </a:lvl1pPr>
            <a:lvl2pPr marL="342900" indent="0">
              <a:buNone/>
              <a:defRPr sz="2700" b="0" i="0">
                <a:latin typeface="+mj-lt"/>
              </a:defRPr>
            </a:lvl2pPr>
            <a:lvl3pPr marL="685800" indent="0">
              <a:buNone/>
              <a:defRPr sz="2700" b="0" i="0">
                <a:latin typeface="+mj-lt"/>
              </a:defRPr>
            </a:lvl3pPr>
            <a:lvl4pPr marL="1028700" indent="0">
              <a:buNone/>
              <a:defRPr sz="2700" b="0" i="0">
                <a:latin typeface="+mj-lt"/>
              </a:defRPr>
            </a:lvl4pPr>
            <a:lvl5pPr marL="1371600" indent="0">
              <a:buNone/>
              <a:defRPr sz="2700" b="0" i="0">
                <a:latin typeface="+mj-lt"/>
              </a:defRPr>
            </a:lvl5pPr>
          </a:lstStyle>
          <a:p>
            <a:pPr lvl="0"/>
            <a:r>
              <a:rPr lang="en-US" dirty="0"/>
              <a:t>Numbered list w/sub-bullets</a:t>
            </a:r>
          </a:p>
        </p:txBody>
      </p:sp>
    </p:spTree>
    <p:extLst>
      <p:ext uri="{BB962C8B-B14F-4D97-AF65-F5344CB8AC3E}">
        <p14:creationId xmlns:p14="http://schemas.microsoft.com/office/powerpoint/2010/main" val="2120569194"/>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Brown logo ">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67361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Gray w/Brown logo ">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D67037-6D61-384C-8B2E-4B00F2D2A92C}"/>
              </a:ext>
            </a:extLst>
          </p:cNvPr>
          <p:cNvPicPr>
            <a:picLocks noChangeAspect="1"/>
          </p:cNvPicPr>
          <p:nvPr userDrawn="1"/>
        </p:nvPicPr>
        <p:blipFill>
          <a:blip r:embed="rId2">
            <a:alphaModFix amt="70000"/>
          </a:blip>
          <a:stretch>
            <a:fillRect/>
          </a:stretch>
        </p:blipFill>
        <p:spPr>
          <a:xfrm>
            <a:off x="-246491" y="1307034"/>
            <a:ext cx="4063419" cy="7381020"/>
          </a:xfrm>
          <a:prstGeom prst="rect">
            <a:avLst/>
          </a:prstGeom>
        </p:spPr>
      </p:pic>
    </p:spTree>
    <p:extLst>
      <p:ext uri="{BB962C8B-B14F-4D97-AF65-F5344CB8AC3E}">
        <p14:creationId xmlns:p14="http://schemas.microsoft.com/office/powerpoint/2010/main" val="3465325235"/>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w/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5D9A51A-E938-5A40-A4B2-5DE72F5FF54F}"/>
              </a:ext>
            </a:extLst>
          </p:cNvPr>
          <p:cNvSpPr>
            <a:spLocks noGrp="1"/>
          </p:cNvSpPr>
          <p:nvPr>
            <p:ph type="pic" sz="quarter" idx="10"/>
          </p:nvPr>
        </p:nvSpPr>
        <p:spPr>
          <a:xfrm>
            <a:off x="0" y="822962"/>
            <a:ext cx="12192000" cy="4482353"/>
          </a:xfrm>
          <a:prstGeom prst="rect">
            <a:avLst/>
          </a:prstGeom>
          <a:noFill/>
        </p:spPr>
        <p:txBody>
          <a:bodyPr wrap="none" lIns="0" tIns="0" rIns="0" bIns="0"/>
          <a:lstStyle>
            <a:lvl1pPr marL="0" indent="0">
              <a:buNone/>
              <a:defRPr/>
            </a:lvl1pPr>
          </a:lstStyle>
          <a:p>
            <a:endParaRPr lang="en-US" dirty="0"/>
          </a:p>
        </p:txBody>
      </p:sp>
      <p:sp>
        <p:nvSpPr>
          <p:cNvPr id="3" name="Text Placeholder 2">
            <a:extLst>
              <a:ext uri="{FF2B5EF4-FFF2-40B4-BE49-F238E27FC236}">
                <a16:creationId xmlns:a16="http://schemas.microsoft.com/office/drawing/2014/main" id="{D61902AF-ACEF-2D47-AA08-FC3375CE78D9}"/>
              </a:ext>
            </a:extLst>
          </p:cNvPr>
          <p:cNvSpPr>
            <a:spLocks noGrp="1"/>
          </p:cNvSpPr>
          <p:nvPr>
            <p:ph type="body" sz="quarter" idx="11" hasCustomPrompt="1"/>
          </p:nvPr>
        </p:nvSpPr>
        <p:spPr>
          <a:xfrm>
            <a:off x="609600" y="5629275"/>
            <a:ext cx="10972800" cy="636588"/>
          </a:xfrm>
          <a:prstGeom prst="rect">
            <a:avLst/>
          </a:prstGeom>
        </p:spPr>
        <p:txBody>
          <a:bodyPr lIns="0" tIns="0" rIns="0" bIns="0"/>
          <a:lstStyle>
            <a:lvl1pPr marL="0" indent="0">
              <a:buNone/>
              <a:defRPr sz="3000">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New Section Header</a:t>
            </a:r>
          </a:p>
        </p:txBody>
      </p:sp>
      <p:sp>
        <p:nvSpPr>
          <p:cNvPr id="10" name="Text Placeholder 9">
            <a:extLst>
              <a:ext uri="{FF2B5EF4-FFF2-40B4-BE49-F238E27FC236}">
                <a16:creationId xmlns:a16="http://schemas.microsoft.com/office/drawing/2014/main" id="{AB909EE6-DF7C-E442-A0E0-D3C1C6D5FCC9}"/>
              </a:ext>
            </a:extLst>
          </p:cNvPr>
          <p:cNvSpPr>
            <a:spLocks noGrp="1"/>
          </p:cNvSpPr>
          <p:nvPr>
            <p:ph type="body" sz="quarter" idx="12" hasCustomPrompt="1"/>
          </p:nvPr>
        </p:nvSpPr>
        <p:spPr>
          <a:xfrm>
            <a:off x="609601" y="6319838"/>
            <a:ext cx="10972800" cy="358868"/>
          </a:xfrm>
          <a:prstGeom prst="rect">
            <a:avLst/>
          </a:prstGeom>
        </p:spPr>
        <p:txBody>
          <a:bodyPr lIns="0" tIns="0" rIns="0" bIns="0"/>
          <a:lstStyle>
            <a:lvl1pPr marL="0" indent="0">
              <a:buNone/>
              <a:defRPr sz="1950" b="0" i="0">
                <a:solidFill>
                  <a:schemeClr val="tx2">
                    <a:lumMod val="60000"/>
                    <a:lumOff val="40000"/>
                  </a:schemeClr>
                </a:solidFill>
                <a:latin typeface="Georgia" panose="02040502050405020303" pitchFamily="18"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Subtitle</a:t>
            </a:r>
          </a:p>
        </p:txBody>
      </p:sp>
    </p:spTree>
    <p:extLst>
      <p:ext uri="{BB962C8B-B14F-4D97-AF65-F5344CB8AC3E}">
        <p14:creationId xmlns:p14="http://schemas.microsoft.com/office/powerpoint/2010/main" val="1021932322"/>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F96833-384F-4844-AB9D-04FB8BD2472A}"/>
              </a:ext>
            </a:extLst>
          </p:cNvPr>
          <p:cNvSpPr>
            <a:spLocks noGrp="1"/>
          </p:cNvSpPr>
          <p:nvPr>
            <p:ph type="ctrTitle" hasCustomPrompt="1"/>
          </p:nvPr>
        </p:nvSpPr>
        <p:spPr>
          <a:xfrm>
            <a:off x="609600" y="822959"/>
            <a:ext cx="10972800" cy="5486400"/>
          </a:xfrm>
          <a:prstGeom prst="rect">
            <a:avLst/>
          </a:prstGeom>
        </p:spPr>
        <p:txBody>
          <a:bodyPr lIns="0" tIns="0" rIns="0" bIns="0" anchor="ctr" anchorCtr="0">
            <a:noAutofit/>
          </a:bodyPr>
          <a:lstStyle>
            <a:lvl1pPr algn="ctr">
              <a:defRPr sz="3000" b="0" i="0">
                <a:latin typeface="Arial Bold"/>
              </a:defRPr>
            </a:lvl1pPr>
          </a:lstStyle>
          <a:p>
            <a:r>
              <a:rPr lang="en-US" dirty="0"/>
              <a:t>Discussion.</a:t>
            </a:r>
          </a:p>
        </p:txBody>
      </p:sp>
    </p:spTree>
    <p:extLst>
      <p:ext uri="{BB962C8B-B14F-4D97-AF65-F5344CB8AC3E}">
        <p14:creationId xmlns:p14="http://schemas.microsoft.com/office/powerpoint/2010/main" val="3908673012"/>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F00D61-D73B-6C49-92E3-129F313186B4}"/>
              </a:ext>
            </a:extLst>
          </p:cNvPr>
          <p:cNvSpPr>
            <a:spLocks noGrp="1"/>
          </p:cNvSpPr>
          <p:nvPr>
            <p:ph type="ctrTitle" hasCustomPrompt="1"/>
          </p:nvPr>
        </p:nvSpPr>
        <p:spPr>
          <a:xfrm>
            <a:off x="609600" y="822959"/>
            <a:ext cx="10972800" cy="5486400"/>
          </a:xfrm>
          <a:prstGeom prst="rect">
            <a:avLst/>
          </a:prstGeom>
        </p:spPr>
        <p:txBody>
          <a:bodyPr lIns="0" tIns="0" rIns="0" bIns="0" anchor="ctr" anchorCtr="0">
            <a:noAutofit/>
          </a:bodyPr>
          <a:lstStyle>
            <a:lvl1pPr algn="ctr">
              <a:defRPr sz="3000" b="0" i="0">
                <a:latin typeface="Arial Bold"/>
              </a:defRPr>
            </a:lvl1pPr>
          </a:lstStyle>
          <a:p>
            <a:r>
              <a:rPr lang="en-US" dirty="0"/>
              <a:t>Questions?</a:t>
            </a:r>
          </a:p>
        </p:txBody>
      </p:sp>
    </p:spTree>
    <p:extLst>
      <p:ext uri="{BB962C8B-B14F-4D97-AF65-F5344CB8AC3E}">
        <p14:creationId xmlns:p14="http://schemas.microsoft.com/office/powerpoint/2010/main" val="328729848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mple body tex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7A0ED3B-7AC0-F346-9687-5D37615CCAAE}"/>
              </a:ext>
            </a:extLst>
          </p:cNvPr>
          <p:cNvSpPr>
            <a:spLocks noGrp="1"/>
          </p:cNvSpPr>
          <p:nvPr>
            <p:ph type="body" sz="quarter" idx="10" hasCustomPrompt="1"/>
          </p:nvPr>
        </p:nvSpPr>
        <p:spPr>
          <a:xfrm>
            <a:off x="612775" y="822960"/>
            <a:ext cx="10972800" cy="5486400"/>
          </a:xfrm>
          <a:prstGeom prst="rect">
            <a:avLst/>
          </a:prstGeom>
        </p:spPr>
        <p:txBody>
          <a:bodyPr anchor="ctr"/>
          <a:lstStyle>
            <a:lvl1pPr marL="0" indent="0" algn="ctr">
              <a:buNone/>
              <a:defRPr sz="2700">
                <a:latin typeface="Georgia" panose="02040502050405020303" pitchFamily="18"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Simple body text</a:t>
            </a:r>
          </a:p>
        </p:txBody>
      </p:sp>
    </p:spTree>
    <p:extLst>
      <p:ext uri="{BB962C8B-B14F-4D97-AF65-F5344CB8AC3E}">
        <p14:creationId xmlns:p14="http://schemas.microsoft.com/office/powerpoint/2010/main" val="1877312854"/>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on whit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9D35BF8-E79B-0445-A96A-3D4ADF85EC55}"/>
              </a:ext>
            </a:extLst>
          </p:cNvPr>
          <p:cNvSpPr>
            <a:spLocks noGrp="1"/>
          </p:cNvSpPr>
          <p:nvPr>
            <p:ph sz="quarter" idx="10" hasCustomPrompt="1"/>
          </p:nvPr>
        </p:nvSpPr>
        <p:spPr>
          <a:xfrm>
            <a:off x="609600" y="1645922"/>
            <a:ext cx="10972800" cy="3901313"/>
          </a:xfrm>
          <a:prstGeom prst="rect">
            <a:avLst/>
          </a:prstGeom>
        </p:spPr>
        <p:txBody>
          <a:bodyPr lIns="0" tIns="0" rIns="0" bIns="0" anchor="ctr" anchorCtr="0"/>
          <a:lstStyle>
            <a:lvl1pPr marL="0" indent="0" algn="l">
              <a:lnSpc>
                <a:spcPts val="3375"/>
              </a:lnSpc>
              <a:spcAft>
                <a:spcPts val="450"/>
              </a:spcAft>
              <a:buNone/>
              <a:defRPr sz="2700" b="0" i="0">
                <a:latin typeface="Georgia" panose="02040502050405020303" pitchFamily="18" charset="0"/>
              </a:defRPr>
            </a:lvl1pPr>
            <a:lvl2pPr algn="l">
              <a:defRPr/>
            </a:lvl2pPr>
            <a:lvl3pPr algn="l">
              <a:defRPr/>
            </a:lvl3pPr>
            <a:lvl4pPr algn="l">
              <a:defRPr/>
            </a:lvl4pPr>
            <a:lvl5pPr algn="l">
              <a:defRPr/>
            </a:lvl5pPr>
          </a:lstStyle>
          <a:p>
            <a:pPr lvl="0"/>
            <a:r>
              <a:rPr lang="en-US" dirty="0"/>
              <a:t>“Pull Quote”</a:t>
            </a:r>
          </a:p>
          <a:p>
            <a:pPr lvl="0"/>
            <a:r>
              <a:rPr lang="en-US" dirty="0"/>
              <a:t>- First Last, Title</a:t>
            </a:r>
          </a:p>
        </p:txBody>
      </p:sp>
      <p:sp>
        <p:nvSpPr>
          <p:cNvPr id="4" name="Title Placeholder 1">
            <a:extLst>
              <a:ext uri="{FF2B5EF4-FFF2-40B4-BE49-F238E27FC236}">
                <a16:creationId xmlns:a16="http://schemas.microsoft.com/office/drawing/2014/main" id="{1C92C015-A7AA-EF4C-BAD1-D60CBFA7D6F8}"/>
              </a:ext>
            </a:extLst>
          </p:cNvPr>
          <p:cNvSpPr>
            <a:spLocks noGrp="1"/>
          </p:cNvSpPr>
          <p:nvPr>
            <p:ph type="title" hasCustomPrompt="1"/>
          </p:nvPr>
        </p:nvSpPr>
        <p:spPr>
          <a:xfrm>
            <a:off x="609600" y="822962"/>
            <a:ext cx="10972800" cy="1325563"/>
          </a:xfrm>
          <a:prstGeom prst="rect">
            <a:avLst/>
          </a:prstGeom>
        </p:spPr>
        <p:txBody>
          <a:bodyPr vert="horz" lIns="0" tIns="0" rIns="0" bIns="0" rtlCol="0" anchor="b" anchorCtr="0">
            <a:normAutofit/>
          </a:bodyPr>
          <a:lstStyle>
            <a:lvl1pPr>
              <a:defRPr sz="3000" b="0"/>
            </a:lvl1pPr>
          </a:lstStyle>
          <a:p>
            <a:r>
              <a:rPr lang="en-US" dirty="0"/>
              <a:t>Quote on white</a:t>
            </a:r>
          </a:p>
        </p:txBody>
      </p:sp>
    </p:spTree>
    <p:extLst>
      <p:ext uri="{BB962C8B-B14F-4D97-AF65-F5344CB8AC3E}">
        <p14:creationId xmlns:p14="http://schemas.microsoft.com/office/powerpoint/2010/main" val="2000950287"/>
      </p:ext>
    </p:extLst>
  </p:cSld>
  <p:clrMapOvr>
    <a:masterClrMapping/>
  </p:clrMapOvr>
  <p:transition spd="slow">
    <p:fade/>
  </p:transition>
  <p:extLst mod="1">
    <p:ext uri="{DCECCB84-F9BA-43D5-87BE-67443E8EF086}">
      <p15:sldGuideLst xmlns:p15="http://schemas.microsoft.com/office/powerpoint/2012/main">
        <p15:guide id="1" orient="horz" pos="2160" userDrawn="1">
          <p15:clr>
            <a:srgbClr val="FBAE40"/>
          </p15:clr>
        </p15:guide>
        <p15:guide id="2" pos="5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w/sub-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A73A8F3-F7B2-A941-BA84-01077E227114}"/>
              </a:ext>
            </a:extLst>
          </p:cNvPr>
          <p:cNvSpPr>
            <a:spLocks noGrp="1"/>
          </p:cNvSpPr>
          <p:nvPr>
            <p:ph type="body" sz="quarter" idx="10" hasCustomPrompt="1"/>
          </p:nvPr>
        </p:nvSpPr>
        <p:spPr>
          <a:xfrm>
            <a:off x="609600" y="1645920"/>
            <a:ext cx="10972800" cy="4846320"/>
          </a:xfrm>
          <a:prstGeom prst="rect">
            <a:avLst/>
          </a:prstGeom>
        </p:spPr>
        <p:txBody>
          <a:bodyPr/>
          <a:lstStyle>
            <a:lvl1pPr marL="349758" marR="0" indent="-349758" algn="l" defTabSz="685800" rtl="0" eaLnBrk="1" fontAlgn="auto" latinLnBrk="0" hangingPunct="1">
              <a:lnSpc>
                <a:spcPts val="2400"/>
              </a:lnSpc>
              <a:spcBef>
                <a:spcPts val="750"/>
              </a:spcBef>
              <a:spcAft>
                <a:spcPts val="450"/>
              </a:spcAft>
              <a:buClr>
                <a:srgbClr val="C00000"/>
              </a:buClr>
              <a:buSzPct val="110000"/>
              <a:buFont typeface="System Font Regular"/>
              <a:buChar char="■"/>
              <a:tabLst/>
              <a:defRPr/>
            </a:lvl1pPr>
            <a:lvl2pPr>
              <a:defRPr/>
            </a:lvl2pPr>
          </a:lstStyle>
          <a:p>
            <a:r>
              <a:rPr lang="en-US" dirty="0"/>
              <a:t>Content level one</a:t>
            </a:r>
          </a:p>
          <a:p>
            <a:pPr lvl="1"/>
            <a:r>
              <a:rPr lang="en-US" dirty="0"/>
              <a:t>Content level two</a:t>
            </a:r>
          </a:p>
          <a:p>
            <a:pPr lvl="1"/>
            <a:r>
              <a:rPr lang="en-US" dirty="0"/>
              <a:t>Content level two</a:t>
            </a:r>
          </a:p>
          <a:p>
            <a:r>
              <a:rPr lang="en-US" dirty="0"/>
              <a:t>Content level one</a:t>
            </a:r>
          </a:p>
          <a:p>
            <a:pPr lvl="1"/>
            <a:r>
              <a:rPr lang="en-US" dirty="0"/>
              <a:t>Content level two</a:t>
            </a:r>
          </a:p>
          <a:p>
            <a:pPr lvl="1"/>
            <a:r>
              <a:rPr lang="en-US" dirty="0"/>
              <a:t>Content level two</a:t>
            </a:r>
          </a:p>
        </p:txBody>
      </p:sp>
      <p:sp>
        <p:nvSpPr>
          <p:cNvPr id="7" name="Title 1">
            <a:extLst>
              <a:ext uri="{FF2B5EF4-FFF2-40B4-BE49-F238E27FC236}">
                <a16:creationId xmlns:a16="http://schemas.microsoft.com/office/drawing/2014/main" id="{72315AA8-F36F-D146-A76A-E4C019B0F70C}"/>
              </a:ext>
            </a:extLst>
          </p:cNvPr>
          <p:cNvSpPr>
            <a:spLocks noGrp="1"/>
          </p:cNvSpPr>
          <p:nvPr>
            <p:ph type="title" hasCustomPrompt="1"/>
          </p:nvPr>
        </p:nvSpPr>
        <p:spPr>
          <a:xfrm>
            <a:off x="609600" y="822960"/>
            <a:ext cx="10972800" cy="504558"/>
          </a:xfrm>
          <a:prstGeom prst="rect">
            <a:avLst/>
          </a:prstGeom>
        </p:spPr>
        <p:txBody>
          <a:bodyPr/>
          <a:lstStyle>
            <a:lvl1pPr>
              <a:defRPr/>
            </a:lvl1pPr>
          </a:lstStyle>
          <a:p>
            <a:r>
              <a:rPr lang="en-US" dirty="0"/>
              <a:t>Bullets w/sub-bullets</a:t>
            </a:r>
          </a:p>
        </p:txBody>
      </p:sp>
      <p:cxnSp>
        <p:nvCxnSpPr>
          <p:cNvPr id="8" name="Straight Connector 7">
            <a:extLst>
              <a:ext uri="{FF2B5EF4-FFF2-40B4-BE49-F238E27FC236}">
                <a16:creationId xmlns:a16="http://schemas.microsoft.com/office/drawing/2014/main" id="{DAEB5693-F735-FE40-AF68-3712222B0330}"/>
              </a:ext>
            </a:extLst>
          </p:cNvPr>
          <p:cNvCxnSpPr>
            <a:cxnSpLocks/>
          </p:cNvCxnSpPr>
          <p:nvPr userDrawn="1"/>
        </p:nvCxnSpPr>
        <p:spPr>
          <a:xfrm>
            <a:off x="609600" y="1463040"/>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11795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on gray">
    <p:bg>
      <p:bgRef idx="1001">
        <a:schemeClr val="bg2"/>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170AF5-A9F4-3149-881E-B8502B5CA80E}"/>
              </a:ext>
            </a:extLst>
          </p:cNvPr>
          <p:cNvPicPr>
            <a:picLocks noChangeAspect="1"/>
          </p:cNvPicPr>
          <p:nvPr userDrawn="1"/>
        </p:nvPicPr>
        <p:blipFill>
          <a:blip r:embed="rId2">
            <a:alphaModFix amt="70000"/>
          </a:blip>
          <a:stretch>
            <a:fillRect/>
          </a:stretch>
        </p:blipFill>
        <p:spPr>
          <a:xfrm>
            <a:off x="-246491" y="1307034"/>
            <a:ext cx="4063419" cy="7381020"/>
          </a:xfrm>
          <a:prstGeom prst="rect">
            <a:avLst/>
          </a:prstGeom>
        </p:spPr>
      </p:pic>
      <p:sp>
        <p:nvSpPr>
          <p:cNvPr id="5" name="Content Placeholder 2">
            <a:extLst>
              <a:ext uri="{FF2B5EF4-FFF2-40B4-BE49-F238E27FC236}">
                <a16:creationId xmlns:a16="http://schemas.microsoft.com/office/drawing/2014/main" id="{7E8591C1-6AC1-5C45-AC5B-FFBA88E16961}"/>
              </a:ext>
            </a:extLst>
          </p:cNvPr>
          <p:cNvSpPr>
            <a:spLocks noGrp="1"/>
          </p:cNvSpPr>
          <p:nvPr>
            <p:ph sz="quarter" idx="10" hasCustomPrompt="1"/>
          </p:nvPr>
        </p:nvSpPr>
        <p:spPr>
          <a:xfrm>
            <a:off x="609600" y="1645922"/>
            <a:ext cx="10972800" cy="3901313"/>
          </a:xfrm>
          <a:prstGeom prst="rect">
            <a:avLst/>
          </a:prstGeom>
        </p:spPr>
        <p:txBody>
          <a:bodyPr lIns="0" tIns="0" rIns="0" bIns="0" anchor="ctr" anchorCtr="0"/>
          <a:lstStyle>
            <a:lvl1pPr marL="0" indent="0" algn="l">
              <a:lnSpc>
                <a:spcPts val="3375"/>
              </a:lnSpc>
              <a:spcAft>
                <a:spcPts val="450"/>
              </a:spcAft>
              <a:buNone/>
              <a:defRPr sz="2700" b="0" i="0">
                <a:latin typeface="Georgia" panose="02040502050405020303" pitchFamily="18" charset="0"/>
              </a:defRPr>
            </a:lvl1pPr>
            <a:lvl2pPr algn="l">
              <a:defRPr/>
            </a:lvl2pPr>
            <a:lvl3pPr algn="l">
              <a:defRPr/>
            </a:lvl3pPr>
            <a:lvl4pPr algn="l">
              <a:defRPr/>
            </a:lvl4pPr>
            <a:lvl5pPr algn="l">
              <a:defRPr/>
            </a:lvl5pPr>
          </a:lstStyle>
          <a:p>
            <a:pPr lvl="0"/>
            <a:r>
              <a:rPr lang="en-US" dirty="0"/>
              <a:t>“Pull Quote”</a:t>
            </a:r>
          </a:p>
          <a:p>
            <a:pPr lvl="0"/>
            <a:r>
              <a:rPr lang="en-US" dirty="0"/>
              <a:t>- First Last, Title</a:t>
            </a:r>
          </a:p>
        </p:txBody>
      </p:sp>
      <p:sp>
        <p:nvSpPr>
          <p:cNvPr id="6" name="Title Placeholder 1">
            <a:extLst>
              <a:ext uri="{FF2B5EF4-FFF2-40B4-BE49-F238E27FC236}">
                <a16:creationId xmlns:a16="http://schemas.microsoft.com/office/drawing/2014/main" id="{689778D5-CC20-E74C-BEA6-AC312AD51E94}"/>
              </a:ext>
            </a:extLst>
          </p:cNvPr>
          <p:cNvSpPr>
            <a:spLocks noGrp="1"/>
          </p:cNvSpPr>
          <p:nvPr>
            <p:ph type="title" hasCustomPrompt="1"/>
          </p:nvPr>
        </p:nvSpPr>
        <p:spPr>
          <a:xfrm>
            <a:off x="609600" y="822962"/>
            <a:ext cx="10972800" cy="1325563"/>
          </a:xfrm>
          <a:prstGeom prst="rect">
            <a:avLst/>
          </a:prstGeom>
        </p:spPr>
        <p:txBody>
          <a:bodyPr vert="horz" lIns="0" tIns="0" rIns="0" bIns="0" rtlCol="0" anchor="b" anchorCtr="0">
            <a:normAutofit/>
          </a:bodyPr>
          <a:lstStyle>
            <a:lvl1pPr>
              <a:defRPr sz="3000" b="0"/>
            </a:lvl1pPr>
          </a:lstStyle>
          <a:p>
            <a:r>
              <a:rPr lang="en-US" dirty="0"/>
              <a:t>Quote on gray </a:t>
            </a:r>
          </a:p>
        </p:txBody>
      </p:sp>
    </p:spTree>
    <p:extLst>
      <p:ext uri="{BB962C8B-B14F-4D97-AF65-F5344CB8AC3E}">
        <p14:creationId xmlns:p14="http://schemas.microsoft.com/office/powerpoint/2010/main" val="424593541"/>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gress chart">
    <p:spTree>
      <p:nvGrpSpPr>
        <p:cNvPr id="1" name=""/>
        <p:cNvGrpSpPr/>
        <p:nvPr/>
      </p:nvGrpSpPr>
      <p:grpSpPr>
        <a:xfrm>
          <a:off x="0" y="0"/>
          <a:ext cx="0" cy="0"/>
          <a:chOff x="0" y="0"/>
          <a:chExt cx="0" cy="0"/>
        </a:xfrm>
      </p:grpSpPr>
      <p:sp>
        <p:nvSpPr>
          <p:cNvPr id="4" name="SmartArt Placeholder 3">
            <a:extLst>
              <a:ext uri="{FF2B5EF4-FFF2-40B4-BE49-F238E27FC236}">
                <a16:creationId xmlns:a16="http://schemas.microsoft.com/office/drawing/2014/main" id="{E6A43DD0-D6A9-D14F-84B3-BE4C53144892}"/>
              </a:ext>
            </a:extLst>
          </p:cNvPr>
          <p:cNvSpPr>
            <a:spLocks noGrp="1"/>
          </p:cNvSpPr>
          <p:nvPr>
            <p:ph type="dgm" sz="quarter" idx="10" hasCustomPrompt="1"/>
          </p:nvPr>
        </p:nvSpPr>
        <p:spPr>
          <a:xfrm>
            <a:off x="0" y="0"/>
            <a:ext cx="12192000" cy="6858000"/>
          </a:xfrm>
        </p:spPr>
        <p:txBody>
          <a:bodyPr/>
          <a:lstStyle>
            <a:lvl1pPr marL="0" indent="0">
              <a:buNone/>
              <a:defRPr/>
            </a:lvl1pPr>
          </a:lstStyle>
          <a:p>
            <a:r>
              <a:rPr lang="en-US" dirty="0"/>
              <a:t>Progress chart</a:t>
            </a:r>
          </a:p>
        </p:txBody>
      </p:sp>
    </p:spTree>
    <p:extLst>
      <p:ext uri="{BB962C8B-B14F-4D97-AF65-F5344CB8AC3E}">
        <p14:creationId xmlns:p14="http://schemas.microsoft.com/office/powerpoint/2010/main" val="164338587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rrow progress chart">
    <p:spTree>
      <p:nvGrpSpPr>
        <p:cNvPr id="1" name=""/>
        <p:cNvGrpSpPr/>
        <p:nvPr/>
      </p:nvGrpSpPr>
      <p:grpSpPr>
        <a:xfrm>
          <a:off x="0" y="0"/>
          <a:ext cx="0" cy="0"/>
          <a:chOff x="0" y="0"/>
          <a:chExt cx="0" cy="0"/>
        </a:xfrm>
      </p:grpSpPr>
      <p:sp>
        <p:nvSpPr>
          <p:cNvPr id="4" name="SmartArt Placeholder 3">
            <a:extLst>
              <a:ext uri="{FF2B5EF4-FFF2-40B4-BE49-F238E27FC236}">
                <a16:creationId xmlns:a16="http://schemas.microsoft.com/office/drawing/2014/main" id="{E6A43DD0-D6A9-D14F-84B3-BE4C53144892}"/>
              </a:ext>
            </a:extLst>
          </p:cNvPr>
          <p:cNvSpPr>
            <a:spLocks noGrp="1"/>
          </p:cNvSpPr>
          <p:nvPr>
            <p:ph type="dgm" sz="quarter" idx="10" hasCustomPrompt="1"/>
          </p:nvPr>
        </p:nvSpPr>
        <p:spPr>
          <a:xfrm>
            <a:off x="0" y="0"/>
            <a:ext cx="12192000" cy="6858000"/>
          </a:xfrm>
        </p:spPr>
        <p:txBody>
          <a:bodyPr/>
          <a:lstStyle>
            <a:lvl1pPr marL="0" indent="0">
              <a:buNone/>
              <a:defRPr/>
            </a:lvl1pPr>
          </a:lstStyle>
          <a:p>
            <a:r>
              <a:rPr lang="en-US" dirty="0"/>
              <a:t>Arrow progress chart</a:t>
            </a:r>
          </a:p>
        </p:txBody>
      </p:sp>
    </p:spTree>
    <p:extLst>
      <p:ext uri="{BB962C8B-B14F-4D97-AF65-F5344CB8AC3E}">
        <p14:creationId xmlns:p14="http://schemas.microsoft.com/office/powerpoint/2010/main" val="720222195"/>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s progress chart">
    <p:spTree>
      <p:nvGrpSpPr>
        <p:cNvPr id="1" name=""/>
        <p:cNvGrpSpPr/>
        <p:nvPr/>
      </p:nvGrpSpPr>
      <p:grpSpPr>
        <a:xfrm>
          <a:off x="0" y="0"/>
          <a:ext cx="0" cy="0"/>
          <a:chOff x="0" y="0"/>
          <a:chExt cx="0" cy="0"/>
        </a:xfrm>
      </p:grpSpPr>
      <p:sp>
        <p:nvSpPr>
          <p:cNvPr id="4" name="SmartArt Placeholder 3">
            <a:extLst>
              <a:ext uri="{FF2B5EF4-FFF2-40B4-BE49-F238E27FC236}">
                <a16:creationId xmlns:a16="http://schemas.microsoft.com/office/drawing/2014/main" id="{E6A43DD0-D6A9-D14F-84B3-BE4C53144892}"/>
              </a:ext>
            </a:extLst>
          </p:cNvPr>
          <p:cNvSpPr>
            <a:spLocks noGrp="1"/>
          </p:cNvSpPr>
          <p:nvPr>
            <p:ph type="dgm" sz="quarter" idx="10" hasCustomPrompt="1"/>
          </p:nvPr>
        </p:nvSpPr>
        <p:spPr>
          <a:xfrm>
            <a:off x="0" y="0"/>
            <a:ext cx="12192000" cy="6858000"/>
          </a:xfrm>
        </p:spPr>
        <p:txBody>
          <a:bodyPr/>
          <a:lstStyle>
            <a:lvl1pPr marL="0" indent="0">
              <a:buNone/>
              <a:defRPr/>
            </a:lvl1pPr>
          </a:lstStyle>
          <a:p>
            <a:r>
              <a:rPr lang="en-US" dirty="0"/>
              <a:t>Images progress chart</a:t>
            </a:r>
          </a:p>
        </p:txBody>
      </p:sp>
    </p:spTree>
    <p:extLst>
      <p:ext uri="{BB962C8B-B14F-4D97-AF65-F5344CB8AC3E}">
        <p14:creationId xmlns:p14="http://schemas.microsoft.com/office/powerpoint/2010/main" val="1188351246"/>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ne graph">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69E384E9-4949-1347-B8FC-79659D5543B5}"/>
              </a:ext>
            </a:extLst>
          </p:cNvPr>
          <p:cNvSpPr>
            <a:spLocks noGrp="1"/>
          </p:cNvSpPr>
          <p:nvPr>
            <p:ph type="chart" sz="quarter" idx="10" hasCustomPrompt="1"/>
          </p:nvPr>
        </p:nvSpPr>
        <p:spPr>
          <a:xfrm>
            <a:off x="0" y="0"/>
            <a:ext cx="12192000" cy="6858000"/>
          </a:xfrm>
        </p:spPr>
        <p:txBody>
          <a:bodyPr/>
          <a:lstStyle>
            <a:lvl1pPr marL="0" indent="0">
              <a:buNone/>
              <a:defRPr lang="en-US" b="0" i="0" smtClean="0">
                <a:effectLst/>
              </a:defRPr>
            </a:lvl1pPr>
          </a:lstStyle>
          <a:p>
            <a:r>
              <a:rPr lang="en-US" dirty="0"/>
              <a:t>Line graph</a:t>
            </a:r>
          </a:p>
        </p:txBody>
      </p:sp>
    </p:spTree>
    <p:extLst>
      <p:ext uri="{BB962C8B-B14F-4D97-AF65-F5344CB8AC3E}">
        <p14:creationId xmlns:p14="http://schemas.microsoft.com/office/powerpoint/2010/main" val="4195320408"/>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9852CC9F-3395-234A-856A-4454B5B0BBE2}"/>
              </a:ext>
            </a:extLst>
          </p:cNvPr>
          <p:cNvSpPr>
            <a:spLocks noGrp="1"/>
          </p:cNvSpPr>
          <p:nvPr>
            <p:ph type="tbl" sz="quarter" idx="10"/>
          </p:nvPr>
        </p:nvSpPr>
        <p:spPr>
          <a:xfrm>
            <a:off x="0" y="0"/>
            <a:ext cx="12192000" cy="6858000"/>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2847626888"/>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riangl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86409-CCF7-DA4E-9FC8-36CAAC9651C5}"/>
              </a:ext>
            </a:extLst>
          </p:cNvPr>
          <p:cNvSpPr>
            <a:spLocks noGrp="1"/>
          </p:cNvSpPr>
          <p:nvPr>
            <p:ph type="title" hasCustomPrompt="1"/>
          </p:nvPr>
        </p:nvSpPr>
        <p:spPr>
          <a:xfrm>
            <a:off x="609600" y="822962"/>
            <a:ext cx="10972800" cy="522489"/>
          </a:xfrm>
        </p:spPr>
        <p:txBody>
          <a:bodyPr anchor="b" anchorCtr="0">
            <a:noAutofit/>
          </a:bodyPr>
          <a:lstStyle>
            <a:lvl1pPr>
              <a:defRPr sz="3000" b="0"/>
            </a:lvl1pPr>
          </a:lstStyle>
          <a:p>
            <a:r>
              <a:rPr lang="en-US" dirty="0"/>
              <a:t>Triangle bullets</a:t>
            </a:r>
          </a:p>
        </p:txBody>
      </p:sp>
      <p:sp>
        <p:nvSpPr>
          <p:cNvPr id="5" name="Text Placeholder 4">
            <a:extLst>
              <a:ext uri="{FF2B5EF4-FFF2-40B4-BE49-F238E27FC236}">
                <a16:creationId xmlns:a16="http://schemas.microsoft.com/office/drawing/2014/main" id="{6A73A8F3-F7B2-A941-BA84-01077E227114}"/>
              </a:ext>
            </a:extLst>
          </p:cNvPr>
          <p:cNvSpPr>
            <a:spLocks noGrp="1"/>
          </p:cNvSpPr>
          <p:nvPr>
            <p:ph type="body" sz="quarter" idx="10" hasCustomPrompt="1"/>
          </p:nvPr>
        </p:nvSpPr>
        <p:spPr>
          <a:xfrm>
            <a:off x="609600" y="1645920"/>
            <a:ext cx="10972800" cy="4794109"/>
          </a:xfrm>
        </p:spPr>
        <p:txBody>
          <a:bodyPr/>
          <a:lstStyle>
            <a:lvl1pPr>
              <a:defRPr/>
            </a:lvl1pPr>
          </a:lstStyle>
          <a:p>
            <a:pPr lvl="0"/>
            <a:r>
              <a:rPr lang="en-US" dirty="0"/>
              <a:t>Content level one</a:t>
            </a:r>
          </a:p>
        </p:txBody>
      </p:sp>
      <p:cxnSp>
        <p:nvCxnSpPr>
          <p:cNvPr id="6" name="Straight Connector 5">
            <a:extLst>
              <a:ext uri="{FF2B5EF4-FFF2-40B4-BE49-F238E27FC236}">
                <a16:creationId xmlns:a16="http://schemas.microsoft.com/office/drawing/2014/main" id="{851F3339-1ACE-7D4D-A903-6B350648FAAA}"/>
              </a:ext>
            </a:extLst>
          </p:cNvPr>
          <p:cNvCxnSpPr>
            <a:cxnSpLocks/>
          </p:cNvCxnSpPr>
          <p:nvPr userDrawn="1"/>
        </p:nvCxnSpPr>
        <p:spPr>
          <a:xfrm>
            <a:off x="609600" y="1463040"/>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39067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pt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563817"/>
            <a:ext cx="10972800" cy="2087181"/>
          </a:xfrm>
        </p:spPr>
        <p:txBody>
          <a:bodyPr anchor="b"/>
          <a:lstStyle>
            <a:lvl1pPr algn="ctr">
              <a:defRPr sz="4000"/>
            </a:lvl1pPr>
          </a:lstStyle>
          <a:p>
            <a:r>
              <a:rPr lang="en-US" dirty="0"/>
              <a:t>Title Slide - Option 1</a:t>
            </a:r>
            <a:br>
              <a:rPr lang="en-US" dirty="0"/>
            </a:br>
            <a:r>
              <a:rPr lang="en-US" dirty="0"/>
              <a:t>one or two lines</a:t>
            </a:r>
          </a:p>
        </p:txBody>
      </p:sp>
      <p:sp>
        <p:nvSpPr>
          <p:cNvPr id="3" name="Subtitle 2"/>
          <p:cNvSpPr>
            <a:spLocks noGrp="1"/>
          </p:cNvSpPr>
          <p:nvPr>
            <p:ph type="subTitle" idx="1" hasCustomPrompt="1"/>
          </p:nvPr>
        </p:nvSpPr>
        <p:spPr>
          <a:xfrm>
            <a:off x="609600" y="5215825"/>
            <a:ext cx="10972800" cy="859536"/>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lstStyle>
            <a:lvl1pPr marL="0" indent="0" algn="ctr">
              <a:lnSpc>
                <a:spcPts val="2800"/>
              </a:lnSpc>
              <a:buNone/>
              <a:defRPr sz="2600" b="0" i="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Title</a:t>
            </a:r>
          </a:p>
          <a:p>
            <a:r>
              <a:rPr lang="en-US" dirty="0"/>
              <a:t>Date</a:t>
            </a:r>
          </a:p>
        </p:txBody>
      </p:sp>
      <p:sp>
        <p:nvSpPr>
          <p:cNvPr id="13" name="Text Placeholder 12">
            <a:extLst>
              <a:ext uri="{FF2B5EF4-FFF2-40B4-BE49-F238E27FC236}">
                <a16:creationId xmlns:a16="http://schemas.microsoft.com/office/drawing/2014/main" id="{E05F7A5A-9DC5-9845-9671-FFFB8C77248F}"/>
              </a:ext>
            </a:extLst>
          </p:cNvPr>
          <p:cNvSpPr>
            <a:spLocks noGrp="1"/>
          </p:cNvSpPr>
          <p:nvPr>
            <p:ph type="body" sz="quarter" idx="10" hasCustomPrompt="1"/>
          </p:nvPr>
        </p:nvSpPr>
        <p:spPr>
          <a:xfrm>
            <a:off x="609600" y="3977176"/>
            <a:ext cx="10972800" cy="557553"/>
          </a:xfrm>
          <a:prstGeom prst="rect">
            <a:avLst/>
          </a:prstGeom>
        </p:spPr>
        <p:txBody>
          <a:bodyPr lIns="0" tIns="0" rIns="0" bIns="0" anchor="ctr" anchorCtr="0"/>
          <a:lstStyle>
            <a:lvl1pPr marL="0" indent="0" algn="ctr">
              <a:buNone/>
              <a:defRPr sz="3600" b="0">
                <a:solidFill>
                  <a:schemeClr val="tx2">
                    <a:lumMod val="60000"/>
                    <a:lumOff val="40000"/>
                  </a:schemeClr>
                </a:solidFill>
                <a:latin typeface="+mj-lt"/>
              </a:defRPr>
            </a:lvl1pPr>
            <a:lvl2pPr marL="457200" indent="0" algn="ctr">
              <a:buNone/>
              <a:defRPr sz="2400" b="1">
                <a:latin typeface="+mj-lt"/>
              </a:defRPr>
            </a:lvl2pPr>
            <a:lvl3pPr marL="914400" indent="0" algn="ctr">
              <a:buNone/>
              <a:defRPr sz="2400" b="1">
                <a:latin typeface="+mj-lt"/>
              </a:defRPr>
            </a:lvl3pPr>
            <a:lvl4pPr marL="1371600" indent="0" algn="ctr">
              <a:buNone/>
              <a:defRPr sz="2400" b="1">
                <a:latin typeface="+mj-lt"/>
              </a:defRPr>
            </a:lvl4pPr>
            <a:lvl5pPr marL="1828800" indent="0" algn="ctr">
              <a:buNone/>
              <a:defRPr sz="2400" b="1">
                <a:latin typeface="+mj-lt"/>
              </a:defRPr>
            </a:lvl5pPr>
          </a:lstStyle>
          <a:p>
            <a:pPr lvl="0"/>
            <a:r>
              <a:rPr lang="en-US" dirty="0"/>
              <a:t>Subhead</a:t>
            </a:r>
          </a:p>
        </p:txBody>
      </p:sp>
      <p:cxnSp>
        <p:nvCxnSpPr>
          <p:cNvPr id="14" name="Straight Connector 13">
            <a:extLst>
              <a:ext uri="{FF2B5EF4-FFF2-40B4-BE49-F238E27FC236}">
                <a16:creationId xmlns:a16="http://schemas.microsoft.com/office/drawing/2014/main" id="{08BD640B-CA37-C143-A969-0CD61D10E905}"/>
              </a:ext>
            </a:extLst>
          </p:cNvPr>
          <p:cNvCxnSpPr>
            <a:cxnSpLocks/>
          </p:cNvCxnSpPr>
          <p:nvPr userDrawn="1"/>
        </p:nvCxnSpPr>
        <p:spPr>
          <a:xfrm>
            <a:off x="5466304" y="4860907"/>
            <a:ext cx="125939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231953"/>
      </p:ext>
    </p:extLst>
  </p:cSld>
  <p:clrMapOvr>
    <a:masterClrMapping/>
  </p:clrMapOvr>
  <p:transition spd="slow">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pt 2">
    <p:bg>
      <p:bgRef idx="1001">
        <a:schemeClr val="bg2"/>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9D33B2-0BC2-944F-94C5-AC4AC68C6186}"/>
              </a:ext>
            </a:extLst>
          </p:cNvPr>
          <p:cNvPicPr>
            <a:picLocks noChangeAspect="1"/>
          </p:cNvPicPr>
          <p:nvPr userDrawn="1"/>
        </p:nvPicPr>
        <p:blipFill>
          <a:blip r:embed="rId2">
            <a:alphaModFix amt="70000"/>
          </a:blip>
          <a:stretch>
            <a:fillRect/>
          </a:stretch>
        </p:blipFill>
        <p:spPr>
          <a:xfrm>
            <a:off x="-246490" y="1307034"/>
            <a:ext cx="4063418" cy="7381020"/>
          </a:xfrm>
          <a:prstGeom prst="rect">
            <a:avLst/>
          </a:prstGeom>
        </p:spPr>
      </p:pic>
      <p:sp>
        <p:nvSpPr>
          <p:cNvPr id="11" name="Title 1">
            <a:extLst>
              <a:ext uri="{FF2B5EF4-FFF2-40B4-BE49-F238E27FC236}">
                <a16:creationId xmlns:a16="http://schemas.microsoft.com/office/drawing/2014/main" id="{D643F3EA-1F7B-4347-9940-1E1EDE297FA4}"/>
              </a:ext>
            </a:extLst>
          </p:cNvPr>
          <p:cNvSpPr>
            <a:spLocks noGrp="1"/>
          </p:cNvSpPr>
          <p:nvPr>
            <p:ph type="ctrTitle" hasCustomPrompt="1"/>
          </p:nvPr>
        </p:nvSpPr>
        <p:spPr>
          <a:xfrm>
            <a:off x="609600" y="1563817"/>
            <a:ext cx="10972800" cy="2087181"/>
          </a:xfrm>
        </p:spPr>
        <p:txBody>
          <a:bodyPr anchor="b"/>
          <a:lstStyle>
            <a:lvl1pPr algn="ctr">
              <a:defRPr sz="4000"/>
            </a:lvl1pPr>
          </a:lstStyle>
          <a:p>
            <a:r>
              <a:rPr lang="en-US" dirty="0"/>
              <a:t>Title Slide - Option 2</a:t>
            </a:r>
            <a:br>
              <a:rPr lang="en-US" dirty="0"/>
            </a:br>
            <a:r>
              <a:rPr lang="en-US" dirty="0"/>
              <a:t>one or two lines</a:t>
            </a:r>
          </a:p>
        </p:txBody>
      </p:sp>
      <p:sp>
        <p:nvSpPr>
          <p:cNvPr id="12" name="Subtitle 2">
            <a:extLst>
              <a:ext uri="{FF2B5EF4-FFF2-40B4-BE49-F238E27FC236}">
                <a16:creationId xmlns:a16="http://schemas.microsoft.com/office/drawing/2014/main" id="{57BF6597-6CBD-0142-A910-35E92A6BEA30}"/>
              </a:ext>
            </a:extLst>
          </p:cNvPr>
          <p:cNvSpPr>
            <a:spLocks noGrp="1"/>
          </p:cNvSpPr>
          <p:nvPr>
            <p:ph type="subTitle" idx="1" hasCustomPrompt="1"/>
          </p:nvPr>
        </p:nvSpPr>
        <p:spPr>
          <a:xfrm>
            <a:off x="609600" y="5215825"/>
            <a:ext cx="10972800" cy="859536"/>
          </a:xfrm>
          <a:prstGeom prst="rect">
            <a:avLst/>
          </a:prstGeom>
          <a:noFill/>
          <a:ln>
            <a:noFill/>
          </a:ln>
        </p:spPr>
        <p:style>
          <a:lnRef idx="0">
            <a:scrgbClr r="0" g="0" b="0"/>
          </a:lnRef>
          <a:fillRef idx="0">
            <a:scrgbClr r="0" g="0" b="0"/>
          </a:fillRef>
          <a:effectRef idx="0">
            <a:scrgbClr r="0" g="0" b="0"/>
          </a:effectRef>
          <a:fontRef idx="minor">
            <a:schemeClr val="dk1"/>
          </a:fontRef>
        </p:style>
        <p:txBody>
          <a:bodyPr lIns="0" tIns="0" rIns="0" bIns="0"/>
          <a:lstStyle>
            <a:lvl1pPr marL="0" indent="0" algn="ctr">
              <a:lnSpc>
                <a:spcPts val="2800"/>
              </a:lnSpc>
              <a:buNone/>
              <a:defRPr sz="2600" b="0" i="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Title</a:t>
            </a:r>
          </a:p>
          <a:p>
            <a:r>
              <a:rPr lang="en-US" dirty="0"/>
              <a:t>Date</a:t>
            </a:r>
          </a:p>
        </p:txBody>
      </p:sp>
      <p:sp>
        <p:nvSpPr>
          <p:cNvPr id="15" name="Text Placeholder 12">
            <a:extLst>
              <a:ext uri="{FF2B5EF4-FFF2-40B4-BE49-F238E27FC236}">
                <a16:creationId xmlns:a16="http://schemas.microsoft.com/office/drawing/2014/main" id="{6BD4B80A-E83E-364E-8F6E-B82DFDC53435}"/>
              </a:ext>
            </a:extLst>
          </p:cNvPr>
          <p:cNvSpPr>
            <a:spLocks noGrp="1"/>
          </p:cNvSpPr>
          <p:nvPr>
            <p:ph type="body" sz="quarter" idx="10" hasCustomPrompt="1"/>
          </p:nvPr>
        </p:nvSpPr>
        <p:spPr>
          <a:xfrm>
            <a:off x="609600" y="3977176"/>
            <a:ext cx="10972800" cy="557553"/>
          </a:xfrm>
          <a:prstGeom prst="rect">
            <a:avLst/>
          </a:prstGeom>
        </p:spPr>
        <p:txBody>
          <a:bodyPr lIns="0" tIns="0" rIns="0" bIns="0" anchor="ctr" anchorCtr="0"/>
          <a:lstStyle>
            <a:lvl1pPr marL="0" indent="0" algn="ctr">
              <a:buNone/>
              <a:defRPr sz="3600" b="0">
                <a:solidFill>
                  <a:schemeClr val="tx2">
                    <a:lumMod val="60000"/>
                    <a:lumOff val="40000"/>
                  </a:schemeClr>
                </a:solidFill>
                <a:latin typeface="+mj-lt"/>
              </a:defRPr>
            </a:lvl1pPr>
            <a:lvl2pPr marL="457200" indent="0" algn="ctr">
              <a:buNone/>
              <a:defRPr sz="2400" b="1">
                <a:latin typeface="+mj-lt"/>
              </a:defRPr>
            </a:lvl2pPr>
            <a:lvl3pPr marL="914400" indent="0" algn="ctr">
              <a:buNone/>
              <a:defRPr sz="2400" b="1">
                <a:latin typeface="+mj-lt"/>
              </a:defRPr>
            </a:lvl3pPr>
            <a:lvl4pPr marL="1371600" indent="0" algn="ctr">
              <a:buNone/>
              <a:defRPr sz="2400" b="1">
                <a:latin typeface="+mj-lt"/>
              </a:defRPr>
            </a:lvl4pPr>
            <a:lvl5pPr marL="1828800" indent="0" algn="ctr">
              <a:buNone/>
              <a:defRPr sz="2400" b="1">
                <a:latin typeface="+mj-lt"/>
              </a:defRPr>
            </a:lvl5pPr>
          </a:lstStyle>
          <a:p>
            <a:pPr lvl="0"/>
            <a:r>
              <a:rPr lang="en-US" dirty="0"/>
              <a:t>Subhead</a:t>
            </a:r>
          </a:p>
        </p:txBody>
      </p:sp>
      <p:cxnSp>
        <p:nvCxnSpPr>
          <p:cNvPr id="16" name="Straight Connector 15">
            <a:extLst>
              <a:ext uri="{FF2B5EF4-FFF2-40B4-BE49-F238E27FC236}">
                <a16:creationId xmlns:a16="http://schemas.microsoft.com/office/drawing/2014/main" id="{80251F79-5E2D-5C4B-818D-9839C36E4F55}"/>
              </a:ext>
            </a:extLst>
          </p:cNvPr>
          <p:cNvCxnSpPr>
            <a:cxnSpLocks/>
          </p:cNvCxnSpPr>
          <p:nvPr userDrawn="1"/>
        </p:nvCxnSpPr>
        <p:spPr>
          <a:xfrm>
            <a:off x="5466304" y="4860907"/>
            <a:ext cx="125939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18684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pt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398848"/>
            <a:ext cx="10972800" cy="2551365"/>
          </a:xfrm>
        </p:spPr>
        <p:txBody>
          <a:bodyPr anchor="b"/>
          <a:lstStyle>
            <a:lvl1pPr>
              <a:defRPr sz="4000"/>
            </a:lvl1pPr>
          </a:lstStyle>
          <a:p>
            <a:r>
              <a:rPr lang="en-US" dirty="0"/>
              <a:t>Title Slide - Option 3</a:t>
            </a:r>
            <a:br>
              <a:rPr lang="en-US" dirty="0"/>
            </a:br>
            <a:r>
              <a:rPr lang="en-US" dirty="0"/>
              <a:t>one or two lines</a:t>
            </a:r>
          </a:p>
        </p:txBody>
      </p:sp>
      <p:sp>
        <p:nvSpPr>
          <p:cNvPr id="7" name="Subtitle 2">
            <a:extLst>
              <a:ext uri="{FF2B5EF4-FFF2-40B4-BE49-F238E27FC236}">
                <a16:creationId xmlns:a16="http://schemas.microsoft.com/office/drawing/2014/main" id="{E3CCC264-354C-9346-9FA6-8076798D3BA6}"/>
              </a:ext>
            </a:extLst>
          </p:cNvPr>
          <p:cNvSpPr>
            <a:spLocks noGrp="1"/>
          </p:cNvSpPr>
          <p:nvPr>
            <p:ph type="subTitle" idx="1" hasCustomPrompt="1"/>
          </p:nvPr>
        </p:nvSpPr>
        <p:spPr>
          <a:xfrm>
            <a:off x="609600" y="5376672"/>
            <a:ext cx="10972800" cy="859536"/>
          </a:xfrm>
          <a:prstGeom prst="rect">
            <a:avLst/>
          </a:prstGeom>
        </p:spPr>
        <p:txBody>
          <a:bodyPr lIns="0" tIns="0" rIns="0" bIns="0"/>
          <a:lstStyle>
            <a:lvl1pPr marL="0" indent="0" algn="l">
              <a:lnSpc>
                <a:spcPts val="2800"/>
              </a:lnSpc>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Title</a:t>
            </a:r>
          </a:p>
          <a:p>
            <a:r>
              <a:rPr lang="en-US" dirty="0"/>
              <a:t>Date</a:t>
            </a:r>
          </a:p>
        </p:txBody>
      </p:sp>
      <p:sp>
        <p:nvSpPr>
          <p:cNvPr id="8" name="Text Placeholder 12">
            <a:extLst>
              <a:ext uri="{FF2B5EF4-FFF2-40B4-BE49-F238E27FC236}">
                <a16:creationId xmlns:a16="http://schemas.microsoft.com/office/drawing/2014/main" id="{D735E2DD-0117-D34B-A97F-170406EC330F}"/>
              </a:ext>
            </a:extLst>
          </p:cNvPr>
          <p:cNvSpPr>
            <a:spLocks noGrp="1"/>
          </p:cNvSpPr>
          <p:nvPr>
            <p:ph type="body" sz="quarter" idx="10" hasCustomPrompt="1"/>
          </p:nvPr>
        </p:nvSpPr>
        <p:spPr>
          <a:xfrm>
            <a:off x="609600" y="4246010"/>
            <a:ext cx="10972800" cy="676973"/>
          </a:xfrm>
          <a:prstGeom prst="rect">
            <a:avLst/>
          </a:prstGeom>
        </p:spPr>
        <p:txBody>
          <a:bodyPr lIns="0" tIns="0" rIns="0" bIns="0" anchor="ctr" anchorCtr="0"/>
          <a:lstStyle>
            <a:lvl1pPr marL="0" indent="0" algn="l">
              <a:buNone/>
              <a:defRPr sz="3600" b="0">
                <a:solidFill>
                  <a:schemeClr val="tx2">
                    <a:lumMod val="60000"/>
                    <a:lumOff val="40000"/>
                  </a:schemeClr>
                </a:solidFill>
                <a:latin typeface="+mj-lt"/>
              </a:defRPr>
            </a:lvl1pPr>
            <a:lvl2pPr marL="457200" indent="0" algn="ctr">
              <a:buNone/>
              <a:defRPr sz="2400" b="1">
                <a:latin typeface="+mj-lt"/>
              </a:defRPr>
            </a:lvl2pPr>
            <a:lvl3pPr marL="914400" indent="0" algn="ctr">
              <a:buNone/>
              <a:defRPr sz="2400" b="1">
                <a:latin typeface="+mj-lt"/>
              </a:defRPr>
            </a:lvl3pPr>
            <a:lvl4pPr marL="1371600" indent="0" algn="ctr">
              <a:buNone/>
              <a:defRPr sz="2400" b="1">
                <a:latin typeface="+mj-lt"/>
              </a:defRPr>
            </a:lvl4pPr>
            <a:lvl5pPr marL="1828800" indent="0" algn="ctr">
              <a:buNone/>
              <a:defRPr sz="2400" b="1">
                <a:latin typeface="+mj-lt"/>
              </a:defRPr>
            </a:lvl5pPr>
          </a:lstStyle>
          <a:p>
            <a:pPr lvl="0"/>
            <a:r>
              <a:rPr lang="en-US" dirty="0"/>
              <a:t>Subhead</a:t>
            </a:r>
          </a:p>
        </p:txBody>
      </p:sp>
      <p:cxnSp>
        <p:nvCxnSpPr>
          <p:cNvPr id="9" name="Straight Connector 8">
            <a:extLst>
              <a:ext uri="{FF2B5EF4-FFF2-40B4-BE49-F238E27FC236}">
                <a16:creationId xmlns:a16="http://schemas.microsoft.com/office/drawing/2014/main" id="{8F10F031-F2E6-6642-A3A0-46AA9964A21C}"/>
              </a:ext>
            </a:extLst>
          </p:cNvPr>
          <p:cNvCxnSpPr>
            <a:cxnSpLocks/>
          </p:cNvCxnSpPr>
          <p:nvPr userDrawn="1"/>
        </p:nvCxnSpPr>
        <p:spPr>
          <a:xfrm>
            <a:off x="609600" y="5080874"/>
            <a:ext cx="1259391"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285954"/>
      </p:ext>
    </p:extLst>
  </p:cSld>
  <p:clrMapOvr>
    <a:masterClrMapping/>
  </p:clrMapOvr>
  <p:transition spd="slow">
    <p:fade/>
  </p:transition>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level sub-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D349-3139-8348-8363-369B7B8F1616}"/>
              </a:ext>
            </a:extLst>
          </p:cNvPr>
          <p:cNvSpPr>
            <a:spLocks noGrp="1"/>
          </p:cNvSpPr>
          <p:nvPr>
            <p:ph type="title" hasCustomPrompt="1"/>
          </p:nvPr>
        </p:nvSpPr>
        <p:spPr>
          <a:xfrm>
            <a:off x="609600" y="822960"/>
            <a:ext cx="10972800" cy="504558"/>
          </a:xfrm>
          <a:prstGeom prst="rect">
            <a:avLst/>
          </a:prstGeom>
        </p:spPr>
        <p:txBody>
          <a:bodyPr/>
          <a:lstStyle>
            <a:lvl1pPr>
              <a:defRPr/>
            </a:lvl1pPr>
          </a:lstStyle>
          <a:p>
            <a:r>
              <a:rPr lang="en-US" dirty="0"/>
              <a:t>Three-level sub-bullets</a:t>
            </a:r>
          </a:p>
        </p:txBody>
      </p:sp>
      <p:sp>
        <p:nvSpPr>
          <p:cNvPr id="5" name="Text Placeholder 4">
            <a:extLst>
              <a:ext uri="{FF2B5EF4-FFF2-40B4-BE49-F238E27FC236}">
                <a16:creationId xmlns:a16="http://schemas.microsoft.com/office/drawing/2014/main" id="{1A7DB58E-5B75-644B-A425-1BA7B6089DC1}"/>
              </a:ext>
            </a:extLst>
          </p:cNvPr>
          <p:cNvSpPr>
            <a:spLocks noGrp="1"/>
          </p:cNvSpPr>
          <p:nvPr>
            <p:ph type="body" sz="quarter" idx="10" hasCustomPrompt="1"/>
          </p:nvPr>
        </p:nvSpPr>
        <p:spPr>
          <a:xfrm>
            <a:off x="609600" y="1645920"/>
            <a:ext cx="10972800" cy="4846320"/>
          </a:xfrm>
          <a:prstGeom prst="rect">
            <a:avLst/>
          </a:prstGeom>
        </p:spPr>
        <p:txBody>
          <a:bodyPr/>
          <a:lstStyle/>
          <a:p>
            <a:pPr lvl="0"/>
            <a:r>
              <a:rPr lang="en-US" dirty="0"/>
              <a:t>Content level one</a:t>
            </a:r>
          </a:p>
          <a:p>
            <a:pPr lvl="1"/>
            <a:r>
              <a:rPr lang="en-US" dirty="0"/>
              <a:t>Content level two</a:t>
            </a:r>
          </a:p>
          <a:p>
            <a:pPr lvl="2"/>
            <a:r>
              <a:rPr lang="en-US" dirty="0"/>
              <a:t>Content level three</a:t>
            </a:r>
          </a:p>
        </p:txBody>
      </p:sp>
      <p:cxnSp>
        <p:nvCxnSpPr>
          <p:cNvPr id="6" name="Straight Connector 5">
            <a:extLst>
              <a:ext uri="{FF2B5EF4-FFF2-40B4-BE49-F238E27FC236}">
                <a16:creationId xmlns:a16="http://schemas.microsoft.com/office/drawing/2014/main" id="{039853ED-8182-1543-91C2-004E0C183199}"/>
              </a:ext>
            </a:extLst>
          </p:cNvPr>
          <p:cNvCxnSpPr>
            <a:cxnSpLocks/>
          </p:cNvCxnSpPr>
          <p:nvPr userDrawn="1"/>
        </p:nvCxnSpPr>
        <p:spPr>
          <a:xfrm>
            <a:off x="609600" y="1463040"/>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75627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fault list w/bullets, Two-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9134-028E-BF49-86C4-959EA85B4C6D}"/>
              </a:ext>
            </a:extLst>
          </p:cNvPr>
          <p:cNvSpPr>
            <a:spLocks noGrp="1"/>
          </p:cNvSpPr>
          <p:nvPr>
            <p:ph type="title" hasCustomPrompt="1"/>
          </p:nvPr>
        </p:nvSpPr>
        <p:spPr>
          <a:xfrm>
            <a:off x="609600" y="822962"/>
            <a:ext cx="10972800" cy="1066799"/>
          </a:xfrm>
          <a:prstGeom prst="rect">
            <a:avLst/>
          </a:prstGeom>
        </p:spPr>
        <p:txBody>
          <a:bodyPr/>
          <a:lstStyle>
            <a:lvl1pPr>
              <a:defRPr/>
            </a:lvl1pPr>
          </a:lstStyle>
          <a:p>
            <a:r>
              <a:rPr lang="en-US" dirty="0"/>
              <a:t>Default list w/bullets</a:t>
            </a:r>
            <a:br>
              <a:rPr lang="en-US" dirty="0"/>
            </a:br>
            <a:r>
              <a:rPr lang="en-US" dirty="0"/>
              <a:t>Two-line title</a:t>
            </a:r>
          </a:p>
        </p:txBody>
      </p:sp>
      <p:sp>
        <p:nvSpPr>
          <p:cNvPr id="4" name="Text Placeholder 3">
            <a:extLst>
              <a:ext uri="{FF2B5EF4-FFF2-40B4-BE49-F238E27FC236}">
                <a16:creationId xmlns:a16="http://schemas.microsoft.com/office/drawing/2014/main" id="{07899170-FC01-F246-BEF3-7B88A33E5D89}"/>
              </a:ext>
            </a:extLst>
          </p:cNvPr>
          <p:cNvSpPr>
            <a:spLocks noGrp="1"/>
          </p:cNvSpPr>
          <p:nvPr>
            <p:ph type="body" sz="quarter" idx="10" hasCustomPrompt="1"/>
          </p:nvPr>
        </p:nvSpPr>
        <p:spPr>
          <a:xfrm>
            <a:off x="609600" y="2194562"/>
            <a:ext cx="10972800" cy="4240917"/>
          </a:xfrm>
          <a:prstGeom prst="rect">
            <a:avLst/>
          </a:prstGeom>
        </p:spPr>
        <p:txBody>
          <a:bodyPr/>
          <a:lstStyle/>
          <a:p>
            <a:pPr lvl="0"/>
            <a:r>
              <a:rPr lang="en-US" dirty="0"/>
              <a:t>Content level one</a:t>
            </a:r>
          </a:p>
          <a:p>
            <a:pPr lvl="1"/>
            <a:r>
              <a:rPr lang="en-US" dirty="0"/>
              <a:t>Content level two</a:t>
            </a:r>
          </a:p>
          <a:p>
            <a:pPr lvl="2"/>
            <a:r>
              <a:rPr lang="en-US" dirty="0"/>
              <a:t>Content level three</a:t>
            </a:r>
          </a:p>
        </p:txBody>
      </p:sp>
      <p:cxnSp>
        <p:nvCxnSpPr>
          <p:cNvPr id="9" name="Straight Connector 8">
            <a:extLst>
              <a:ext uri="{FF2B5EF4-FFF2-40B4-BE49-F238E27FC236}">
                <a16:creationId xmlns:a16="http://schemas.microsoft.com/office/drawing/2014/main" id="{6D207681-1BA0-9F45-96BE-E6F9B5BD9DC7}"/>
              </a:ext>
            </a:extLst>
          </p:cNvPr>
          <p:cNvCxnSpPr>
            <a:cxnSpLocks/>
          </p:cNvCxnSpPr>
          <p:nvPr userDrawn="1"/>
        </p:nvCxnSpPr>
        <p:spPr>
          <a:xfrm>
            <a:off x="609600" y="2057400"/>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053324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w/subhea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E2EC88-3EF1-B64B-9943-3283256C8456}"/>
              </a:ext>
            </a:extLst>
          </p:cNvPr>
          <p:cNvSpPr>
            <a:spLocks noGrp="1"/>
          </p:cNvSpPr>
          <p:nvPr>
            <p:ph type="body" sz="quarter" idx="10" hasCustomPrompt="1"/>
          </p:nvPr>
        </p:nvSpPr>
        <p:spPr>
          <a:xfrm>
            <a:off x="609600" y="1691640"/>
            <a:ext cx="10972800" cy="263884"/>
          </a:xfrm>
          <a:prstGeom prst="rect">
            <a:avLst/>
          </a:prstGeom>
        </p:spPr>
        <p:txBody>
          <a:bodyPr/>
          <a:lstStyle>
            <a:lvl1pPr marL="0" indent="0">
              <a:buNone/>
              <a:defRPr sz="2100" b="1">
                <a:latin typeface="+mj-lt"/>
              </a:defRPr>
            </a:lvl1pPr>
            <a:lvl2pPr marL="205740" indent="0">
              <a:buNone/>
              <a:defRPr sz="2250" b="1">
                <a:latin typeface="+mj-lt"/>
              </a:defRPr>
            </a:lvl2pPr>
            <a:lvl3pPr marL="548640" indent="0">
              <a:buNone/>
              <a:defRPr sz="2250" b="1">
                <a:latin typeface="+mj-lt"/>
              </a:defRPr>
            </a:lvl3pPr>
            <a:lvl4pPr marL="891540" indent="0">
              <a:buNone/>
              <a:defRPr sz="2250" b="1">
                <a:latin typeface="+mj-lt"/>
              </a:defRPr>
            </a:lvl4pPr>
            <a:lvl5pPr marL="1234440" indent="0">
              <a:buNone/>
              <a:defRPr sz="2250" b="1">
                <a:latin typeface="+mj-lt"/>
              </a:defRPr>
            </a:lvl5pPr>
          </a:lstStyle>
          <a:p>
            <a:pPr lvl="0"/>
            <a:r>
              <a:rPr lang="en-US" dirty="0"/>
              <a:t>Subhead</a:t>
            </a:r>
          </a:p>
        </p:txBody>
      </p:sp>
      <p:sp>
        <p:nvSpPr>
          <p:cNvPr id="6" name="Text Placeholder 5">
            <a:extLst>
              <a:ext uri="{FF2B5EF4-FFF2-40B4-BE49-F238E27FC236}">
                <a16:creationId xmlns:a16="http://schemas.microsoft.com/office/drawing/2014/main" id="{61CD89FC-738D-CA4F-9137-157419341EA7}"/>
              </a:ext>
            </a:extLst>
          </p:cNvPr>
          <p:cNvSpPr>
            <a:spLocks noGrp="1"/>
          </p:cNvSpPr>
          <p:nvPr>
            <p:ph type="body" sz="quarter" idx="11" hasCustomPrompt="1"/>
          </p:nvPr>
        </p:nvSpPr>
        <p:spPr>
          <a:xfrm>
            <a:off x="609600" y="2194560"/>
            <a:ext cx="10972800" cy="4245486"/>
          </a:xfrm>
          <a:prstGeom prst="rect">
            <a:avLst/>
          </a:prstGeom>
        </p:spPr>
        <p:txBody>
          <a:bodyPr/>
          <a:lstStyle>
            <a:lvl1pPr>
              <a:defRPr/>
            </a:lvl1pPr>
            <a:lvl2pPr>
              <a:defRPr/>
            </a:lvl2pPr>
          </a:lstStyle>
          <a:p>
            <a:r>
              <a:rPr lang="en-US" dirty="0"/>
              <a:t>Content level one</a:t>
            </a:r>
          </a:p>
          <a:p>
            <a:pPr lvl="1"/>
            <a:r>
              <a:rPr lang="en-US" dirty="0"/>
              <a:t>Content level two	</a:t>
            </a:r>
          </a:p>
          <a:p>
            <a:r>
              <a:rPr lang="en-US" dirty="0"/>
              <a:t>Content level one</a:t>
            </a:r>
          </a:p>
          <a:p>
            <a:pPr lvl="1"/>
            <a:r>
              <a:rPr lang="en-US" dirty="0"/>
              <a:t>Content level two</a:t>
            </a:r>
          </a:p>
          <a:p>
            <a:r>
              <a:rPr lang="en-US" dirty="0"/>
              <a:t>Content level one</a:t>
            </a:r>
          </a:p>
          <a:p>
            <a:pPr lvl="1"/>
            <a:r>
              <a:rPr lang="en-US" dirty="0"/>
              <a:t>Content level two</a:t>
            </a:r>
          </a:p>
        </p:txBody>
      </p:sp>
      <p:sp>
        <p:nvSpPr>
          <p:cNvPr id="8" name="Title 1">
            <a:extLst>
              <a:ext uri="{FF2B5EF4-FFF2-40B4-BE49-F238E27FC236}">
                <a16:creationId xmlns:a16="http://schemas.microsoft.com/office/drawing/2014/main" id="{89D193A4-0077-B344-8917-E8F76318337D}"/>
              </a:ext>
            </a:extLst>
          </p:cNvPr>
          <p:cNvSpPr>
            <a:spLocks noGrp="1"/>
          </p:cNvSpPr>
          <p:nvPr>
            <p:ph type="title" hasCustomPrompt="1"/>
          </p:nvPr>
        </p:nvSpPr>
        <p:spPr>
          <a:xfrm>
            <a:off x="609600" y="822960"/>
            <a:ext cx="10972800" cy="504558"/>
          </a:xfrm>
          <a:prstGeom prst="rect">
            <a:avLst/>
          </a:prstGeom>
        </p:spPr>
        <p:txBody>
          <a:bodyPr/>
          <a:lstStyle>
            <a:lvl1pPr>
              <a:defRPr/>
            </a:lvl1pPr>
          </a:lstStyle>
          <a:p>
            <a:r>
              <a:rPr lang="en-US" dirty="0"/>
              <a:t>Bullets w/subhead</a:t>
            </a:r>
          </a:p>
        </p:txBody>
      </p:sp>
      <p:cxnSp>
        <p:nvCxnSpPr>
          <p:cNvPr id="9" name="Straight Connector 8">
            <a:extLst>
              <a:ext uri="{FF2B5EF4-FFF2-40B4-BE49-F238E27FC236}">
                <a16:creationId xmlns:a16="http://schemas.microsoft.com/office/drawing/2014/main" id="{61000C84-3B46-6047-928A-2F622DA85B8C}"/>
              </a:ext>
            </a:extLst>
          </p:cNvPr>
          <p:cNvCxnSpPr>
            <a:cxnSpLocks/>
          </p:cNvCxnSpPr>
          <p:nvPr userDrawn="1"/>
        </p:nvCxnSpPr>
        <p:spPr>
          <a:xfrm>
            <a:off x="609600" y="1463040"/>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71895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1CD89FC-738D-CA4F-9137-157419341EA7}"/>
              </a:ext>
            </a:extLst>
          </p:cNvPr>
          <p:cNvSpPr>
            <a:spLocks noGrp="1"/>
          </p:cNvSpPr>
          <p:nvPr>
            <p:ph type="body" sz="quarter" idx="11" hasCustomPrompt="1"/>
          </p:nvPr>
        </p:nvSpPr>
        <p:spPr>
          <a:xfrm>
            <a:off x="609600" y="1645920"/>
            <a:ext cx="10972800" cy="4406492"/>
          </a:xfrm>
          <a:prstGeom prst="rect">
            <a:avLst/>
          </a:prstGeom>
        </p:spPr>
        <p:txBody>
          <a:bodyPr wrap="square" numCol="2" spcCol="91440"/>
          <a:lstStyle>
            <a:lvl1pPr marL="384048" indent="-384048">
              <a:buFont typeface="System Font Regular"/>
              <a:buChar char="■"/>
              <a:defRPr/>
            </a:lvl1pPr>
            <a:lvl2pPr marL="768096" indent="-384048">
              <a:buSzPct val="120000"/>
              <a:buFont typeface="System Font Regular"/>
              <a:buChar char="●"/>
              <a:defRPr/>
            </a:lvl2pPr>
          </a:lstStyle>
          <a:p>
            <a:pPr lvl="0"/>
            <a:r>
              <a:rPr lang="en-US" dirty="0"/>
              <a:t>Content level one</a:t>
            </a:r>
          </a:p>
          <a:p>
            <a:pPr lvl="0"/>
            <a:r>
              <a:rPr lang="en-US" dirty="0"/>
              <a:t>Content level one</a:t>
            </a:r>
          </a:p>
          <a:p>
            <a:pPr lvl="0"/>
            <a:r>
              <a:rPr lang="en-US" dirty="0"/>
              <a:t>Content level one</a:t>
            </a:r>
          </a:p>
          <a:p>
            <a:pPr lvl="0"/>
            <a:r>
              <a:rPr lang="en-US" dirty="0"/>
              <a:t>Content level one</a:t>
            </a:r>
          </a:p>
          <a:p>
            <a:pPr lvl="0"/>
            <a:endParaRPr lang="en-US" dirty="0"/>
          </a:p>
          <a:p>
            <a:pPr lvl="0"/>
            <a:endParaRPr lang="en-US" dirty="0"/>
          </a:p>
          <a:p>
            <a:pPr lvl="0"/>
            <a:endParaRPr lang="en-US" dirty="0"/>
          </a:p>
          <a:p>
            <a:pPr lvl="0"/>
            <a:r>
              <a:rPr lang="en-US" dirty="0"/>
              <a:t>Content level one</a:t>
            </a:r>
          </a:p>
          <a:p>
            <a:pPr lvl="0"/>
            <a:r>
              <a:rPr lang="en-US" dirty="0"/>
              <a:t>Content level one</a:t>
            </a:r>
          </a:p>
          <a:p>
            <a:pPr lvl="0"/>
            <a:r>
              <a:rPr lang="en-US" dirty="0"/>
              <a:t>Content level one</a:t>
            </a:r>
          </a:p>
          <a:p>
            <a:pPr lvl="0"/>
            <a:r>
              <a:rPr lang="en-US" dirty="0"/>
              <a:t>Content level one</a:t>
            </a:r>
          </a:p>
          <a:p>
            <a:pPr lvl="0"/>
            <a:endParaRPr lang="en-US" dirty="0"/>
          </a:p>
        </p:txBody>
      </p:sp>
      <p:sp>
        <p:nvSpPr>
          <p:cNvPr id="9" name="Title 1">
            <a:extLst>
              <a:ext uri="{FF2B5EF4-FFF2-40B4-BE49-F238E27FC236}">
                <a16:creationId xmlns:a16="http://schemas.microsoft.com/office/drawing/2014/main" id="{AC734861-48A6-2F47-B96E-A43F3E2C46A7}"/>
              </a:ext>
            </a:extLst>
          </p:cNvPr>
          <p:cNvSpPr>
            <a:spLocks noGrp="1"/>
          </p:cNvSpPr>
          <p:nvPr>
            <p:ph type="title" hasCustomPrompt="1"/>
          </p:nvPr>
        </p:nvSpPr>
        <p:spPr>
          <a:xfrm>
            <a:off x="609600" y="822960"/>
            <a:ext cx="10972800" cy="504558"/>
          </a:xfrm>
          <a:prstGeom prst="rect">
            <a:avLst/>
          </a:prstGeom>
        </p:spPr>
        <p:txBody>
          <a:bodyPr/>
          <a:lstStyle>
            <a:lvl1pPr>
              <a:defRPr/>
            </a:lvl1pPr>
          </a:lstStyle>
          <a:p>
            <a:r>
              <a:rPr lang="en-US" dirty="0"/>
              <a:t>Two-columns</a:t>
            </a:r>
          </a:p>
        </p:txBody>
      </p:sp>
      <p:cxnSp>
        <p:nvCxnSpPr>
          <p:cNvPr id="7" name="Straight Connector 6">
            <a:extLst>
              <a:ext uri="{FF2B5EF4-FFF2-40B4-BE49-F238E27FC236}">
                <a16:creationId xmlns:a16="http://schemas.microsoft.com/office/drawing/2014/main" id="{9874CCBE-6D9F-3C49-8D71-E1A1F6B2C6E4}"/>
              </a:ext>
            </a:extLst>
          </p:cNvPr>
          <p:cNvCxnSpPr>
            <a:cxnSpLocks/>
          </p:cNvCxnSpPr>
          <p:nvPr userDrawn="1"/>
        </p:nvCxnSpPr>
        <p:spPr>
          <a:xfrm>
            <a:off x="609600" y="1463040"/>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35667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w/subhea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E2EC88-3EF1-B64B-9943-3283256C8456}"/>
              </a:ext>
            </a:extLst>
          </p:cNvPr>
          <p:cNvSpPr>
            <a:spLocks noGrp="1"/>
          </p:cNvSpPr>
          <p:nvPr>
            <p:ph type="body" sz="quarter" idx="10" hasCustomPrompt="1"/>
          </p:nvPr>
        </p:nvSpPr>
        <p:spPr>
          <a:xfrm>
            <a:off x="609600" y="1691642"/>
            <a:ext cx="10972800" cy="318631"/>
          </a:xfrm>
          <a:prstGeom prst="rect">
            <a:avLst/>
          </a:prstGeom>
        </p:spPr>
        <p:txBody>
          <a:bodyPr numCol="2"/>
          <a:lstStyle>
            <a:lvl1pPr marL="0" indent="0">
              <a:buNone/>
              <a:defRPr sz="2100" b="1">
                <a:latin typeface="+mj-lt"/>
              </a:defRPr>
            </a:lvl1pPr>
            <a:lvl2pPr marL="205740" indent="0">
              <a:buNone/>
              <a:defRPr sz="2250" b="1">
                <a:latin typeface="+mj-lt"/>
              </a:defRPr>
            </a:lvl2pPr>
            <a:lvl3pPr marL="548640" indent="0">
              <a:buNone/>
              <a:defRPr sz="2250" b="1">
                <a:latin typeface="+mj-lt"/>
              </a:defRPr>
            </a:lvl3pPr>
            <a:lvl4pPr marL="891540" indent="0">
              <a:buNone/>
              <a:defRPr sz="2250" b="1">
                <a:latin typeface="+mj-lt"/>
              </a:defRPr>
            </a:lvl4pPr>
            <a:lvl5pPr marL="1234440" indent="0">
              <a:buNone/>
              <a:defRPr sz="2250" b="1">
                <a:latin typeface="+mj-lt"/>
              </a:defRPr>
            </a:lvl5pPr>
          </a:lstStyle>
          <a:p>
            <a:pPr lvl="0"/>
            <a:r>
              <a:rPr lang="en-US" dirty="0"/>
              <a:t>Subhead</a:t>
            </a:r>
          </a:p>
          <a:p>
            <a:pPr lvl="0"/>
            <a:endParaRPr lang="en-US" dirty="0"/>
          </a:p>
          <a:p>
            <a:pPr lvl="0"/>
            <a:r>
              <a:rPr lang="en-US" dirty="0"/>
              <a:t>Subhead</a:t>
            </a:r>
          </a:p>
        </p:txBody>
      </p:sp>
      <p:sp>
        <p:nvSpPr>
          <p:cNvPr id="6" name="Text Placeholder 5">
            <a:extLst>
              <a:ext uri="{FF2B5EF4-FFF2-40B4-BE49-F238E27FC236}">
                <a16:creationId xmlns:a16="http://schemas.microsoft.com/office/drawing/2014/main" id="{61CD89FC-738D-CA4F-9137-157419341EA7}"/>
              </a:ext>
            </a:extLst>
          </p:cNvPr>
          <p:cNvSpPr>
            <a:spLocks noGrp="1"/>
          </p:cNvSpPr>
          <p:nvPr>
            <p:ph type="body" sz="quarter" idx="11" hasCustomPrompt="1"/>
          </p:nvPr>
        </p:nvSpPr>
        <p:spPr>
          <a:xfrm>
            <a:off x="609600" y="2194562"/>
            <a:ext cx="10972800" cy="3675675"/>
          </a:xfrm>
          <a:prstGeom prst="rect">
            <a:avLst/>
          </a:prstGeom>
        </p:spPr>
        <p:txBody>
          <a:bodyPr wrap="square" numCol="2" spcCol="91440"/>
          <a:lstStyle>
            <a:lvl1pPr>
              <a:defRPr/>
            </a:lvl1pPr>
            <a:lvl2pPr marL="768096" indent="-384048">
              <a:buSzPct val="120000"/>
              <a:buFont typeface="System Font Regular"/>
              <a:buChar char="●"/>
              <a:defRPr/>
            </a:lvl2pPr>
          </a:lstStyle>
          <a:p>
            <a:pPr lvl="0"/>
            <a:r>
              <a:rPr lang="en-US" dirty="0"/>
              <a:t>Content level one</a:t>
            </a:r>
          </a:p>
          <a:p>
            <a:pPr lvl="0"/>
            <a:r>
              <a:rPr lang="en-US" dirty="0"/>
              <a:t>Content level one</a:t>
            </a:r>
          </a:p>
          <a:p>
            <a:pPr lvl="0"/>
            <a:r>
              <a:rPr lang="en-US" dirty="0"/>
              <a:t>Content level one</a:t>
            </a:r>
          </a:p>
          <a:p>
            <a:pPr lvl="0"/>
            <a:r>
              <a:rPr lang="en-US" dirty="0"/>
              <a:t>Content level one</a:t>
            </a:r>
          </a:p>
          <a:p>
            <a:pPr lvl="0"/>
            <a:endParaRPr lang="en-US" dirty="0"/>
          </a:p>
          <a:p>
            <a:pPr lvl="0"/>
            <a:endParaRPr lang="en-US" dirty="0"/>
          </a:p>
          <a:p>
            <a:pPr lvl="0"/>
            <a:r>
              <a:rPr lang="en-US" dirty="0"/>
              <a:t>Content level one</a:t>
            </a:r>
          </a:p>
          <a:p>
            <a:pPr lvl="0"/>
            <a:r>
              <a:rPr lang="en-US" dirty="0"/>
              <a:t>Content level one</a:t>
            </a:r>
          </a:p>
          <a:p>
            <a:pPr lvl="0"/>
            <a:r>
              <a:rPr lang="en-US" dirty="0"/>
              <a:t>Content level one</a:t>
            </a:r>
          </a:p>
          <a:p>
            <a:pPr lvl="0"/>
            <a:r>
              <a:rPr lang="en-US" dirty="0"/>
              <a:t>Content level one</a:t>
            </a:r>
          </a:p>
          <a:p>
            <a:pPr lvl="0"/>
            <a:endParaRPr lang="en-US" dirty="0"/>
          </a:p>
        </p:txBody>
      </p:sp>
      <p:sp>
        <p:nvSpPr>
          <p:cNvPr id="8" name="Title 1">
            <a:extLst>
              <a:ext uri="{FF2B5EF4-FFF2-40B4-BE49-F238E27FC236}">
                <a16:creationId xmlns:a16="http://schemas.microsoft.com/office/drawing/2014/main" id="{27711F85-DEEE-0145-86FD-C614B53436C6}"/>
              </a:ext>
            </a:extLst>
          </p:cNvPr>
          <p:cNvSpPr txBox="1">
            <a:spLocks/>
          </p:cNvSpPr>
          <p:nvPr userDrawn="1"/>
        </p:nvSpPr>
        <p:spPr>
          <a:xfrm>
            <a:off x="381000" y="2205334"/>
            <a:ext cx="10972800" cy="504558"/>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stStyle>
          <a:p>
            <a:endParaRPr lang="en-US" sz="2700" dirty="0"/>
          </a:p>
        </p:txBody>
      </p:sp>
      <p:sp>
        <p:nvSpPr>
          <p:cNvPr id="11" name="Title 1">
            <a:extLst>
              <a:ext uri="{FF2B5EF4-FFF2-40B4-BE49-F238E27FC236}">
                <a16:creationId xmlns:a16="http://schemas.microsoft.com/office/drawing/2014/main" id="{58BDD903-2104-3944-9F65-782A77B23AB7}"/>
              </a:ext>
            </a:extLst>
          </p:cNvPr>
          <p:cNvSpPr>
            <a:spLocks noGrp="1"/>
          </p:cNvSpPr>
          <p:nvPr>
            <p:ph type="title" hasCustomPrompt="1"/>
          </p:nvPr>
        </p:nvSpPr>
        <p:spPr>
          <a:xfrm>
            <a:off x="609600" y="822960"/>
            <a:ext cx="10972800" cy="504558"/>
          </a:xfrm>
          <a:prstGeom prst="rect">
            <a:avLst/>
          </a:prstGeom>
        </p:spPr>
        <p:txBody>
          <a:bodyPr/>
          <a:lstStyle>
            <a:lvl1pPr>
              <a:defRPr/>
            </a:lvl1pPr>
          </a:lstStyle>
          <a:p>
            <a:r>
              <a:rPr lang="en-US" dirty="0"/>
              <a:t>Two-columns w/subhead</a:t>
            </a:r>
          </a:p>
        </p:txBody>
      </p:sp>
      <p:cxnSp>
        <p:nvCxnSpPr>
          <p:cNvPr id="9" name="Straight Connector 8">
            <a:extLst>
              <a:ext uri="{FF2B5EF4-FFF2-40B4-BE49-F238E27FC236}">
                <a16:creationId xmlns:a16="http://schemas.microsoft.com/office/drawing/2014/main" id="{BED7305D-3407-A549-A196-6F79CFCBA6E5}"/>
              </a:ext>
            </a:extLst>
          </p:cNvPr>
          <p:cNvCxnSpPr>
            <a:cxnSpLocks/>
          </p:cNvCxnSpPr>
          <p:nvPr userDrawn="1"/>
        </p:nvCxnSpPr>
        <p:spPr>
          <a:xfrm>
            <a:off x="609600" y="1463040"/>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53663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s w/bullets (adjusted fo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D88EE64-4508-B741-918C-60E37B2EE1B7}"/>
              </a:ext>
            </a:extLst>
          </p:cNvPr>
          <p:cNvSpPr>
            <a:spLocks noGrp="1"/>
          </p:cNvSpPr>
          <p:nvPr>
            <p:ph type="body" sz="quarter" idx="10" hasCustomPrompt="1"/>
          </p:nvPr>
        </p:nvSpPr>
        <p:spPr>
          <a:xfrm>
            <a:off x="609600" y="1645920"/>
            <a:ext cx="10972800" cy="4739969"/>
          </a:xfrm>
          <a:prstGeom prst="rect">
            <a:avLst/>
          </a:prstGeom>
        </p:spPr>
        <p:txBody>
          <a:bodyPr/>
          <a:lstStyle>
            <a:lvl1pPr marL="349758" marR="0" indent="-349758" algn="l" defTabSz="685800" rtl="0" eaLnBrk="1" fontAlgn="auto" latinLnBrk="0" hangingPunct="1">
              <a:lnSpc>
                <a:spcPts val="2400"/>
              </a:lnSpc>
              <a:spcBef>
                <a:spcPts val="750"/>
              </a:spcBef>
              <a:spcAft>
                <a:spcPts val="450"/>
              </a:spcAft>
              <a:buClr>
                <a:srgbClr val="C00000"/>
              </a:buClr>
              <a:buSzPct val="110000"/>
              <a:buFont typeface="System Font Regular"/>
              <a:buChar char="■"/>
              <a:tabLst/>
              <a:defRPr sz="1500"/>
            </a:lvl1pPr>
          </a:lstStyle>
          <a:p>
            <a:pPr>
              <a:lnSpc>
                <a:spcPts val="2400"/>
              </a:lnSpc>
            </a:pPr>
            <a:r>
              <a:rPr lang="en-US" sz="1500" dirty="0"/>
              <a:t>Long content phrases, requiring three or more lines in length. Long content phrases, requiring three or more lines in length. Long content phrases, requiring three or more lines in length. Long content phrases, requiring three or more lines in length. Long content phrases, requiring three or more lines in length.</a:t>
            </a:r>
          </a:p>
          <a:p>
            <a:pPr marL="349758" marR="0" lvl="0" indent="-349758" algn="l" defTabSz="685800" rtl="0" eaLnBrk="1" fontAlgn="auto" latinLnBrk="0" hangingPunct="1">
              <a:lnSpc>
                <a:spcPts val="1800"/>
              </a:lnSpc>
              <a:spcBef>
                <a:spcPts val="750"/>
              </a:spcBef>
              <a:spcAft>
                <a:spcPts val="450"/>
              </a:spcAft>
              <a:buClr>
                <a:srgbClr val="C00000"/>
              </a:buClr>
              <a:buSzPct val="110000"/>
              <a:buFont typeface="System Font Regular"/>
              <a:buChar char="■"/>
              <a:tabLst/>
              <a:defRPr/>
            </a:pPr>
            <a:r>
              <a:rPr lang="en-US" sz="1500" dirty="0"/>
              <a:t>Long content phrases, requiring three or more lines in length. Long content phrases, requiring three or more lines in length. Long content phrases, requiring three or more lines in length. Long content phrases, requiring three or more lines in length. Long content phrases, requiring three or more lines in length.</a:t>
            </a:r>
          </a:p>
          <a:p>
            <a:pPr marL="349758" marR="0" lvl="0" indent="-349758" algn="l" defTabSz="685800" rtl="0" eaLnBrk="1" fontAlgn="auto" latinLnBrk="0" hangingPunct="1">
              <a:lnSpc>
                <a:spcPts val="1800"/>
              </a:lnSpc>
              <a:spcBef>
                <a:spcPts val="750"/>
              </a:spcBef>
              <a:spcAft>
                <a:spcPts val="450"/>
              </a:spcAft>
              <a:buClr>
                <a:srgbClr val="C00000"/>
              </a:buClr>
              <a:buSzPct val="110000"/>
              <a:buFont typeface="System Font Regular"/>
              <a:buChar char="■"/>
              <a:tabLst/>
              <a:defRPr/>
            </a:pPr>
            <a:r>
              <a:rPr lang="en-US" sz="1500" dirty="0"/>
              <a:t>Long content phrases, requiring three or more lines in length. Long content phrases, requiring three or more lines in length. Long content phrases, requiring three or more lines in length. Long content phrases, requiring three or more lines in length. Long content phrases, requiring three or more lines in length.</a:t>
            </a:r>
          </a:p>
          <a:p>
            <a:pPr marL="349758" marR="0" lvl="0" indent="-349758" algn="l" defTabSz="685800" rtl="0" eaLnBrk="1" fontAlgn="auto" latinLnBrk="0" hangingPunct="1">
              <a:lnSpc>
                <a:spcPts val="1800"/>
              </a:lnSpc>
              <a:spcBef>
                <a:spcPts val="750"/>
              </a:spcBef>
              <a:spcAft>
                <a:spcPts val="450"/>
              </a:spcAft>
              <a:buClr>
                <a:srgbClr val="C00000"/>
              </a:buClr>
              <a:buSzPct val="110000"/>
              <a:buFont typeface="System Font Regular"/>
              <a:buChar char="■"/>
              <a:tabLst/>
              <a:defRPr/>
            </a:pPr>
            <a:r>
              <a:rPr lang="en-US" sz="1500" dirty="0"/>
              <a:t>Long content phrases, requiring three or more lines in length. Long content phrases, requiring three or more lines in length. Long content phrases.</a:t>
            </a:r>
          </a:p>
          <a:p>
            <a:pPr>
              <a:lnSpc>
                <a:spcPts val="2400"/>
              </a:lnSpc>
            </a:pPr>
            <a:endParaRPr lang="en-US" sz="1500" dirty="0"/>
          </a:p>
        </p:txBody>
      </p:sp>
      <p:sp>
        <p:nvSpPr>
          <p:cNvPr id="6" name="Title 1">
            <a:extLst>
              <a:ext uri="{FF2B5EF4-FFF2-40B4-BE49-F238E27FC236}">
                <a16:creationId xmlns:a16="http://schemas.microsoft.com/office/drawing/2014/main" id="{186FF11D-C084-DF4D-B5D3-3D944E3FCEA8}"/>
              </a:ext>
            </a:extLst>
          </p:cNvPr>
          <p:cNvSpPr>
            <a:spLocks noGrp="1"/>
          </p:cNvSpPr>
          <p:nvPr>
            <p:ph type="title" hasCustomPrompt="1"/>
          </p:nvPr>
        </p:nvSpPr>
        <p:spPr>
          <a:xfrm>
            <a:off x="609600" y="820449"/>
            <a:ext cx="10972800" cy="504558"/>
          </a:xfrm>
          <a:prstGeom prst="rect">
            <a:avLst/>
          </a:prstGeom>
        </p:spPr>
        <p:txBody>
          <a:bodyPr/>
          <a:lstStyle>
            <a:lvl1pPr>
              <a:defRPr/>
            </a:lvl1pPr>
          </a:lstStyle>
          <a:p>
            <a:r>
              <a:rPr lang="en-US" dirty="0"/>
              <a:t>Paragraphs w/bullets (adjusted font)</a:t>
            </a:r>
          </a:p>
        </p:txBody>
      </p:sp>
      <p:cxnSp>
        <p:nvCxnSpPr>
          <p:cNvPr id="8" name="Straight Connector 7">
            <a:extLst>
              <a:ext uri="{FF2B5EF4-FFF2-40B4-BE49-F238E27FC236}">
                <a16:creationId xmlns:a16="http://schemas.microsoft.com/office/drawing/2014/main" id="{9A041C41-E3F3-0740-A379-6E042CCFF74E}"/>
              </a:ext>
            </a:extLst>
          </p:cNvPr>
          <p:cNvCxnSpPr>
            <a:cxnSpLocks/>
          </p:cNvCxnSpPr>
          <p:nvPr userDrawn="1"/>
        </p:nvCxnSpPr>
        <p:spPr>
          <a:xfrm>
            <a:off x="609600" y="1463040"/>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78929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w/image R">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5ABEC6C-470F-7444-BD51-E7B6B7D67FF1}"/>
              </a:ext>
            </a:extLst>
          </p:cNvPr>
          <p:cNvSpPr>
            <a:spLocks noGrp="1"/>
          </p:cNvSpPr>
          <p:nvPr>
            <p:ph type="body" sz="quarter" idx="10"/>
          </p:nvPr>
        </p:nvSpPr>
        <p:spPr>
          <a:xfrm>
            <a:off x="612649" y="1645920"/>
            <a:ext cx="5265843" cy="4850447"/>
          </a:xfrm>
          <a:prstGeom prst="rect">
            <a:avLst/>
          </a:prstGeom>
        </p:spPr>
        <p:txBody>
          <a:bodyPr numCol="1"/>
          <a:lstStyle/>
          <a:p>
            <a:pPr lvl="0"/>
            <a:r>
              <a:rPr lang="en-US" dirty="0"/>
              <a:t>Edit Master text styles</a:t>
            </a:r>
          </a:p>
          <a:p>
            <a:pPr lvl="1"/>
            <a:r>
              <a:rPr lang="en-US" dirty="0"/>
              <a:t>Second level</a:t>
            </a:r>
          </a:p>
          <a:p>
            <a:pPr lvl="2"/>
            <a:r>
              <a:rPr lang="en-US" dirty="0"/>
              <a:t>Third level</a:t>
            </a:r>
          </a:p>
        </p:txBody>
      </p:sp>
      <p:sp>
        <p:nvSpPr>
          <p:cNvPr id="6" name="Picture Placeholder 5">
            <a:extLst>
              <a:ext uri="{FF2B5EF4-FFF2-40B4-BE49-F238E27FC236}">
                <a16:creationId xmlns:a16="http://schemas.microsoft.com/office/drawing/2014/main" id="{2AC08865-7D55-8142-AC7E-7C167448B56C}"/>
              </a:ext>
            </a:extLst>
          </p:cNvPr>
          <p:cNvSpPr>
            <a:spLocks noGrp="1"/>
          </p:cNvSpPr>
          <p:nvPr>
            <p:ph type="pic" sz="quarter" idx="11"/>
          </p:nvPr>
        </p:nvSpPr>
        <p:spPr>
          <a:xfrm>
            <a:off x="6335485" y="1691640"/>
            <a:ext cx="5223635" cy="3059846"/>
          </a:xfrm>
          <a:prstGeom prst="rect">
            <a:avLst/>
          </a:prstGeom>
        </p:spPr>
        <p:txBody>
          <a:bodyPr wrap="none"/>
          <a:lstStyle>
            <a:lvl1pPr marL="0" indent="0">
              <a:buNone/>
              <a:defRPr/>
            </a:lvl1pPr>
          </a:lstStyle>
          <a:p>
            <a:endParaRPr lang="en-US" dirty="0"/>
          </a:p>
        </p:txBody>
      </p:sp>
      <p:sp>
        <p:nvSpPr>
          <p:cNvPr id="10" name="Title 1">
            <a:extLst>
              <a:ext uri="{FF2B5EF4-FFF2-40B4-BE49-F238E27FC236}">
                <a16:creationId xmlns:a16="http://schemas.microsoft.com/office/drawing/2014/main" id="{B5E7EBA5-F11B-DE46-B1AD-26920675B9CC}"/>
              </a:ext>
            </a:extLst>
          </p:cNvPr>
          <p:cNvSpPr>
            <a:spLocks noGrp="1"/>
          </p:cNvSpPr>
          <p:nvPr>
            <p:ph type="title" hasCustomPrompt="1"/>
          </p:nvPr>
        </p:nvSpPr>
        <p:spPr>
          <a:xfrm>
            <a:off x="612648" y="822960"/>
            <a:ext cx="10972800" cy="504558"/>
          </a:xfrm>
          <a:prstGeom prst="rect">
            <a:avLst/>
          </a:prstGeom>
        </p:spPr>
        <p:txBody>
          <a:bodyPr/>
          <a:lstStyle>
            <a:lvl1pPr>
              <a:defRPr/>
            </a:lvl1pPr>
          </a:lstStyle>
          <a:p>
            <a:r>
              <a:rPr lang="en-US" dirty="0"/>
              <a:t>Bullets w/image R</a:t>
            </a:r>
          </a:p>
        </p:txBody>
      </p:sp>
      <p:cxnSp>
        <p:nvCxnSpPr>
          <p:cNvPr id="8" name="Straight Connector 7">
            <a:extLst>
              <a:ext uri="{FF2B5EF4-FFF2-40B4-BE49-F238E27FC236}">
                <a16:creationId xmlns:a16="http://schemas.microsoft.com/office/drawing/2014/main" id="{1B0EAAC8-4D69-0645-B287-A4101F55D145}"/>
              </a:ext>
            </a:extLst>
          </p:cNvPr>
          <p:cNvCxnSpPr>
            <a:cxnSpLocks/>
          </p:cNvCxnSpPr>
          <p:nvPr userDrawn="1"/>
        </p:nvCxnSpPr>
        <p:spPr>
          <a:xfrm>
            <a:off x="609600" y="1463040"/>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65157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84E520-A2E3-2840-A836-4BED900F1AC5}"/>
              </a:ext>
            </a:extLst>
          </p:cNvPr>
          <p:cNvSpPr>
            <a:spLocks noChangeArrowheads="1"/>
          </p:cNvSpPr>
          <p:nvPr userDrawn="1"/>
        </p:nvSpPr>
        <p:spPr bwMode="auto">
          <a:xfrm>
            <a:off x="0" y="7"/>
            <a:ext cx="12192000" cy="87617"/>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w="0">
            <a:noFill/>
            <a:round/>
            <a:headEnd/>
            <a:tailEnd/>
          </a:ln>
          <a:effectLst/>
        </p:spPr>
        <p:txBody>
          <a:bodyPr anchor="ctr"/>
          <a:lstStyle/>
          <a:p>
            <a:pPr algn="ctr">
              <a:defRPr/>
            </a:pPr>
            <a:endParaRPr lang="en-US" sz="1350" dirty="0">
              <a:solidFill>
                <a:schemeClr val="lt1"/>
              </a:solidFill>
              <a:latin typeface="+mn-lt"/>
              <a:cs typeface="+mn-cs"/>
            </a:endParaRPr>
          </a:p>
        </p:txBody>
      </p:sp>
      <p:sp>
        <p:nvSpPr>
          <p:cNvPr id="12" name="Title Placeholder 1">
            <a:extLst>
              <a:ext uri="{FF2B5EF4-FFF2-40B4-BE49-F238E27FC236}">
                <a16:creationId xmlns:a16="http://schemas.microsoft.com/office/drawing/2014/main" id="{9EF74D2D-A5F3-9742-B0EB-CE03A830E955}"/>
              </a:ext>
            </a:extLst>
          </p:cNvPr>
          <p:cNvSpPr>
            <a:spLocks noGrp="1"/>
          </p:cNvSpPr>
          <p:nvPr>
            <p:ph type="title"/>
          </p:nvPr>
        </p:nvSpPr>
        <p:spPr>
          <a:xfrm>
            <a:off x="609600" y="822960"/>
            <a:ext cx="10972800" cy="952648"/>
          </a:xfrm>
          <a:prstGeom prst="rect">
            <a:avLst/>
          </a:prstGeom>
        </p:spPr>
        <p:txBody>
          <a:bodyPr vert="horz" lIns="0" tIns="0" rIns="0" bIns="0" rtlCol="0" anchor="b" anchorCtr="0">
            <a:normAutofit/>
          </a:bodyPr>
          <a:lstStyle/>
          <a:p>
            <a:r>
              <a:rPr lang="en-US" dirty="0"/>
              <a:t>Default list w/bullets</a:t>
            </a:r>
          </a:p>
        </p:txBody>
      </p:sp>
      <p:sp>
        <p:nvSpPr>
          <p:cNvPr id="13" name="Text Placeholder 2">
            <a:extLst>
              <a:ext uri="{FF2B5EF4-FFF2-40B4-BE49-F238E27FC236}">
                <a16:creationId xmlns:a16="http://schemas.microsoft.com/office/drawing/2014/main" id="{07DB8720-A661-6745-A5D2-FF15CA8C51D1}"/>
              </a:ext>
            </a:extLst>
          </p:cNvPr>
          <p:cNvSpPr>
            <a:spLocks noGrp="1"/>
          </p:cNvSpPr>
          <p:nvPr>
            <p:ph type="body" idx="1"/>
          </p:nvPr>
        </p:nvSpPr>
        <p:spPr>
          <a:xfrm>
            <a:off x="609600" y="1948724"/>
            <a:ext cx="10972800" cy="4572000"/>
          </a:xfrm>
          <a:prstGeom prst="rect">
            <a:avLst/>
          </a:prstGeom>
        </p:spPr>
        <p:txBody>
          <a:bodyPr vert="horz" lIns="0" tIns="0" rIns="0" bIns="0" rtlCol="0" anchor="t" anchorCtr="0">
            <a:noAutofit/>
          </a:bodyPr>
          <a:lstStyle/>
          <a:p>
            <a:pPr lvl="0"/>
            <a:r>
              <a:rPr lang="en-US" dirty="0"/>
              <a:t>Body Copy First Level</a:t>
            </a:r>
          </a:p>
          <a:p>
            <a:pPr lvl="1"/>
            <a:r>
              <a:rPr lang="en-US" dirty="0"/>
              <a:t>Body Copy Second Level</a:t>
            </a:r>
          </a:p>
          <a:p>
            <a:pPr lvl="2"/>
            <a:r>
              <a:rPr lang="en-US" dirty="0"/>
              <a:t>Body Copy Third Level</a:t>
            </a:r>
          </a:p>
        </p:txBody>
      </p:sp>
      <p:pic>
        <p:nvPicPr>
          <p:cNvPr id="6" name="Picture 12">
            <a:extLst>
              <a:ext uri="{FF2B5EF4-FFF2-40B4-BE49-F238E27FC236}">
                <a16:creationId xmlns:a16="http://schemas.microsoft.com/office/drawing/2014/main" id="{82216E4C-2674-DF49-971A-C0D120A778FA}"/>
              </a:ext>
            </a:extLst>
          </p:cNvPr>
          <p:cNvPicPr>
            <a:picLocks noChangeAspect="1"/>
          </p:cNvPicPr>
          <p:nvPr userDrawn="1"/>
        </p:nvPicPr>
        <p:blipFill>
          <a:blip r:embed="rId28"/>
          <a:stretch>
            <a:fillRect/>
          </a:stretch>
        </p:blipFill>
        <p:spPr bwMode="auto">
          <a:xfrm>
            <a:off x="10641091" y="211113"/>
            <a:ext cx="994391" cy="494646"/>
          </a:xfrm>
          <a:prstGeom prst="rect">
            <a:avLst/>
          </a:prstGeom>
          <a:noFill/>
          <a:ln w="9525">
            <a:noFill/>
            <a:miter lim="800000"/>
            <a:headEnd/>
            <a:tailEnd/>
          </a:ln>
        </p:spPr>
      </p:pic>
      <p:sp>
        <p:nvSpPr>
          <p:cNvPr id="8" name="Footer Placeholder 3">
            <a:extLst>
              <a:ext uri="{FF2B5EF4-FFF2-40B4-BE49-F238E27FC236}">
                <a16:creationId xmlns:a16="http://schemas.microsoft.com/office/drawing/2014/main" id="{0C36FEE0-7E3B-BE4B-A5BB-64BF512674A2}"/>
              </a:ext>
            </a:extLst>
          </p:cNvPr>
          <p:cNvSpPr txBox="1">
            <a:spLocks/>
          </p:cNvSpPr>
          <p:nvPr userDrawn="1"/>
        </p:nvSpPr>
        <p:spPr>
          <a:xfrm>
            <a:off x="7467600" y="6356352"/>
            <a:ext cx="4114800" cy="365125"/>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B821063-3C38-0C45-922C-429B4D96CE9F}" type="slidenum">
              <a:rPr lang="en-US" sz="900" smtClean="0">
                <a:latin typeface="+mj-lt"/>
              </a:rPr>
              <a:t>‹#›</a:t>
            </a:fld>
            <a:endParaRPr lang="en-US" sz="900" dirty="0">
              <a:latin typeface="+mj-lt"/>
            </a:endParaRPr>
          </a:p>
        </p:txBody>
      </p:sp>
    </p:spTree>
    <p:extLst>
      <p:ext uri="{BB962C8B-B14F-4D97-AF65-F5344CB8AC3E}">
        <p14:creationId xmlns:p14="http://schemas.microsoft.com/office/powerpoint/2010/main" val="364398201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Lst>
  <p:transition spd="slow">
    <p:fade/>
  </p:transition>
  <p:hf hdr="0" dt="0"/>
  <p:txStyles>
    <p:titleStyle>
      <a:lvl1pPr marL="0" indent="0" algn="l" defTabSz="685800" rtl="0" eaLnBrk="1" latinLnBrk="0" hangingPunct="1">
        <a:lnSpc>
          <a:spcPct val="90000"/>
        </a:lnSpc>
        <a:spcBef>
          <a:spcPct val="0"/>
        </a:spcBef>
        <a:buNone/>
        <a:tabLst/>
        <a:defRPr sz="3000" b="0" kern="1200">
          <a:solidFill>
            <a:schemeClr val="tx1"/>
          </a:solidFill>
          <a:latin typeface="+mj-lt"/>
          <a:ea typeface="+mj-ea"/>
          <a:cs typeface="+mj-cs"/>
        </a:defRPr>
      </a:lvl1pPr>
    </p:titleStyle>
    <p:bodyStyle>
      <a:lvl1pPr marL="349758" indent="-349758" algn="l" defTabSz="685800" rtl="0" eaLnBrk="1" latinLnBrk="0" hangingPunct="1">
        <a:lnSpc>
          <a:spcPts val="2400"/>
        </a:lnSpc>
        <a:spcBef>
          <a:spcPts val="750"/>
        </a:spcBef>
        <a:spcAft>
          <a:spcPts val="450"/>
        </a:spcAft>
        <a:buClr>
          <a:srgbClr val="C00000"/>
        </a:buClr>
        <a:buSzPct val="110000"/>
        <a:buFont typeface="System Font Regular"/>
        <a:buChar char="■"/>
        <a:tabLst/>
        <a:defRPr sz="1950" b="0" i="0" kern="1200">
          <a:solidFill>
            <a:schemeClr val="tx1"/>
          </a:solidFill>
          <a:latin typeface="Georgia" panose="02040502050405020303" pitchFamily="18" charset="0"/>
          <a:ea typeface="+mn-ea"/>
          <a:cs typeface="+mn-cs"/>
        </a:defRPr>
      </a:lvl1pPr>
      <a:lvl2pPr marL="699516" indent="-349758" algn="l" defTabSz="685800" rtl="0" eaLnBrk="1" latinLnBrk="0" hangingPunct="1">
        <a:lnSpc>
          <a:spcPts val="2400"/>
        </a:lnSpc>
        <a:spcBef>
          <a:spcPts val="750"/>
        </a:spcBef>
        <a:spcAft>
          <a:spcPts val="450"/>
        </a:spcAft>
        <a:buClr>
          <a:srgbClr val="C00000"/>
        </a:buClr>
        <a:buSzPct val="110000"/>
        <a:buFont typeface="System Font Regular"/>
        <a:buChar char="●"/>
        <a:tabLst/>
        <a:defRPr sz="1950" b="0" i="0" kern="1200">
          <a:solidFill>
            <a:schemeClr val="tx1"/>
          </a:solidFill>
          <a:latin typeface="Georgia" panose="02040502050405020303" pitchFamily="18" charset="0"/>
          <a:ea typeface="+mn-ea"/>
          <a:cs typeface="+mn-cs"/>
        </a:defRPr>
      </a:lvl2pPr>
      <a:lvl3pPr marL="1049274" marR="0" indent="-349758" algn="l" defTabSz="685800" rtl="0" eaLnBrk="1" fontAlgn="auto" latinLnBrk="0" hangingPunct="1">
        <a:lnSpc>
          <a:spcPts val="2400"/>
        </a:lnSpc>
        <a:spcBef>
          <a:spcPts val="750"/>
        </a:spcBef>
        <a:spcAft>
          <a:spcPts val="450"/>
        </a:spcAft>
        <a:buClr>
          <a:srgbClr val="C00000"/>
        </a:buClr>
        <a:buSzPct val="80000"/>
        <a:buFont typeface="Wingdings" pitchFamily="2" charset="2"/>
        <a:buChar char="Ø"/>
        <a:tabLst/>
        <a:defRPr sz="1950" b="0" i="0" kern="1200">
          <a:solidFill>
            <a:schemeClr val="tx1"/>
          </a:solidFill>
          <a:latin typeface="Georgia" panose="02040502050405020303" pitchFamily="18" charset="0"/>
          <a:ea typeface="+mn-ea"/>
          <a:cs typeface="+mn-cs"/>
        </a:defRPr>
      </a:lvl3pPr>
      <a:lvl4pPr marL="1200150" indent="-308610" algn="l" defTabSz="685800" rtl="0" eaLnBrk="1" latinLnBrk="0" hangingPunct="1">
        <a:lnSpc>
          <a:spcPts val="2100"/>
        </a:lnSpc>
        <a:spcBef>
          <a:spcPts val="750"/>
        </a:spcBef>
        <a:buClr>
          <a:schemeClr val="accent1"/>
        </a:buClr>
        <a:buSzPct val="100000"/>
        <a:buFont typeface=".Lucida Grande UI Regular"/>
        <a:buChar char="►"/>
        <a:defRPr sz="1800" b="0" i="0" kern="1200">
          <a:solidFill>
            <a:schemeClr val="tx1"/>
          </a:solidFill>
          <a:latin typeface="Georgia" panose="02040502050405020303" pitchFamily="18" charset="0"/>
          <a:ea typeface="+mn-ea"/>
          <a:cs typeface="+mn-cs"/>
        </a:defRPr>
      </a:lvl4pPr>
      <a:lvl5pPr marL="1543050" indent="-308610" algn="l" defTabSz="685800" rtl="0" eaLnBrk="1" latinLnBrk="0" hangingPunct="1">
        <a:lnSpc>
          <a:spcPts val="2100"/>
        </a:lnSpc>
        <a:spcBef>
          <a:spcPts val="750"/>
        </a:spcBef>
        <a:buClr>
          <a:schemeClr val="accent1"/>
        </a:buClr>
        <a:buSzPct val="120000"/>
        <a:buFont typeface=".Lucida Grande UI Regular"/>
        <a:buChar char="◆"/>
        <a:defRPr sz="1800" b="0" i="0" kern="1200">
          <a:solidFill>
            <a:schemeClr val="tx1"/>
          </a:solidFill>
          <a:latin typeface="Georgia" panose="02040502050405020303"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325246"/>
            <a:ext cx="10972800" cy="1325563"/>
          </a:xfrm>
          <a:prstGeom prst="rect">
            <a:avLst/>
          </a:prstGeom>
        </p:spPr>
        <p:txBody>
          <a:bodyPr vert="horz" lIns="0" tIns="0" rIns="0" bIns="0" rtlCol="0" anchor="t" anchorCtr="0">
            <a:noAutofit/>
          </a:bodyPr>
          <a:lstStyle/>
          <a:p>
            <a:r>
              <a:rPr lang="en-US" dirty="0"/>
              <a:t>Title Master</a:t>
            </a:r>
          </a:p>
        </p:txBody>
      </p:sp>
      <p:sp>
        <p:nvSpPr>
          <p:cNvPr id="7" name="Rectangle 6">
            <a:extLst>
              <a:ext uri="{FF2B5EF4-FFF2-40B4-BE49-F238E27FC236}">
                <a16:creationId xmlns:a16="http://schemas.microsoft.com/office/drawing/2014/main" id="{86E4C724-A6B8-2B4F-9675-FC143E3EEBC6}"/>
              </a:ext>
            </a:extLst>
          </p:cNvPr>
          <p:cNvSpPr/>
          <p:nvPr userDrawn="1"/>
        </p:nvSpPr>
        <p:spPr>
          <a:xfrm>
            <a:off x="0" y="2"/>
            <a:ext cx="12192000" cy="996865"/>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12">
            <a:extLst>
              <a:ext uri="{FF2B5EF4-FFF2-40B4-BE49-F238E27FC236}">
                <a16:creationId xmlns:a16="http://schemas.microsoft.com/office/drawing/2014/main" id="{E5A01E92-0D1E-EE46-A5F5-904E492D1B96}"/>
              </a:ext>
            </a:extLst>
          </p:cNvPr>
          <p:cNvPicPr>
            <a:picLocks noChangeAspect="1"/>
          </p:cNvPicPr>
          <p:nvPr userDrawn="1"/>
        </p:nvPicPr>
        <p:blipFill>
          <a:blip r:embed="rId5"/>
          <a:stretch>
            <a:fillRect/>
          </a:stretch>
        </p:blipFill>
        <p:spPr bwMode="auto">
          <a:xfrm>
            <a:off x="9966206" y="133618"/>
            <a:ext cx="1428009" cy="710343"/>
          </a:xfrm>
          <a:prstGeom prst="rect">
            <a:avLst/>
          </a:prstGeom>
          <a:noFill/>
          <a:ln w="9525">
            <a:noFill/>
            <a:miter lim="800000"/>
            <a:headEnd/>
            <a:tailEnd/>
          </a:ln>
        </p:spPr>
      </p:pic>
      <p:sp>
        <p:nvSpPr>
          <p:cNvPr id="9" name="Rectangle 8">
            <a:extLst>
              <a:ext uri="{FF2B5EF4-FFF2-40B4-BE49-F238E27FC236}">
                <a16:creationId xmlns:a16="http://schemas.microsoft.com/office/drawing/2014/main" id="{C2D1812F-24D8-BE42-97DB-E8CBA8FF5860}"/>
              </a:ext>
            </a:extLst>
          </p:cNvPr>
          <p:cNvSpPr>
            <a:spLocks noChangeArrowheads="1"/>
          </p:cNvSpPr>
          <p:nvPr userDrawn="1"/>
        </p:nvSpPr>
        <p:spPr bwMode="auto">
          <a:xfrm>
            <a:off x="0" y="996868"/>
            <a:ext cx="12192000" cy="104615"/>
          </a:xfrm>
          <a:prstGeom prst="rect">
            <a:avLst/>
          </a:prstGeom>
          <a:solidFill>
            <a:schemeClr val="accent2"/>
          </a:solidFill>
          <a:ln w="0">
            <a:noFill/>
            <a:round/>
            <a:headEnd/>
            <a:tailEnd/>
          </a:ln>
          <a:effectLst/>
        </p:spPr>
        <p:txBody>
          <a:bodyPr anchor="ctr"/>
          <a:lstStyle/>
          <a:p>
            <a:pPr algn="ctr">
              <a:defRPr/>
            </a:pPr>
            <a:endParaRPr lang="en-US" sz="1800">
              <a:solidFill>
                <a:schemeClr val="lt1"/>
              </a:solidFill>
              <a:latin typeface="+mn-lt"/>
              <a:cs typeface="+mn-cs"/>
            </a:endParaRPr>
          </a:p>
        </p:txBody>
      </p:sp>
    </p:spTree>
    <p:extLst>
      <p:ext uri="{BB962C8B-B14F-4D97-AF65-F5344CB8AC3E}">
        <p14:creationId xmlns:p14="http://schemas.microsoft.com/office/powerpoint/2010/main" val="141844173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ransition spd="slow">
    <p:fade/>
  </p:transition>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Arial" panose="020B0604020202020204" pitchFamily="34" charset="0"/>
        </a:defRPr>
      </a:lvl1pPr>
    </p:titleStyle>
    <p:bodyStyle>
      <a:lvl1pPr marL="344488" indent="-411480" algn="l" defTabSz="914400" rtl="0" eaLnBrk="1" latinLnBrk="0" hangingPunct="1">
        <a:lnSpc>
          <a:spcPts val="2580"/>
        </a:lnSpc>
        <a:spcBef>
          <a:spcPts val="1000"/>
        </a:spcBef>
        <a:buClr>
          <a:schemeClr val="accent1"/>
        </a:buClr>
        <a:buSzPct val="130000"/>
        <a:buFont typeface="System Font Regular"/>
        <a:buChar char="●"/>
        <a:tabLst/>
        <a:defRPr sz="2600" b="0" i="0" kern="1200">
          <a:solidFill>
            <a:schemeClr val="tx1"/>
          </a:solidFill>
          <a:latin typeface="Georgia" panose="02040502050405020303" pitchFamily="18" charset="0"/>
          <a:ea typeface="+mn-ea"/>
          <a:cs typeface="+mn-cs"/>
        </a:defRPr>
      </a:lvl1pPr>
      <a:lvl2pPr marL="914400" indent="-411480" algn="l" defTabSz="914400" rtl="0" eaLnBrk="1" latinLnBrk="0" hangingPunct="1">
        <a:lnSpc>
          <a:spcPts val="2580"/>
        </a:lnSpc>
        <a:spcBef>
          <a:spcPts val="500"/>
        </a:spcBef>
        <a:buClr>
          <a:schemeClr val="accent1"/>
        </a:buClr>
        <a:buSzPct val="130000"/>
        <a:buFont typeface="System Font Regular"/>
        <a:buChar char="●"/>
        <a:tabLst/>
        <a:defRPr sz="2600" b="0" i="0" kern="1200">
          <a:solidFill>
            <a:schemeClr val="tx1"/>
          </a:solidFill>
          <a:latin typeface="Georgia" panose="02040502050405020303" pitchFamily="18" charset="0"/>
          <a:ea typeface="+mn-ea"/>
          <a:cs typeface="+mn-cs"/>
        </a:defRPr>
      </a:lvl2pPr>
      <a:lvl3pPr marL="1371600" indent="-411480" algn="l" defTabSz="914400" rtl="0" eaLnBrk="1" latinLnBrk="0" hangingPunct="1">
        <a:lnSpc>
          <a:spcPts val="2580"/>
        </a:lnSpc>
        <a:spcBef>
          <a:spcPts val="500"/>
        </a:spcBef>
        <a:buClr>
          <a:schemeClr val="accent1"/>
        </a:buClr>
        <a:buSzPct val="130000"/>
        <a:buFont typeface="System Font Regular"/>
        <a:buChar char="●"/>
        <a:tabLst/>
        <a:defRPr sz="2600" b="0" i="0" kern="1200">
          <a:solidFill>
            <a:schemeClr val="tx1"/>
          </a:solidFill>
          <a:latin typeface="Georgia" panose="02040502050405020303" pitchFamily="18" charset="0"/>
          <a:ea typeface="+mn-ea"/>
          <a:cs typeface="+mn-cs"/>
        </a:defRPr>
      </a:lvl3pPr>
      <a:lvl4pPr marL="1831975" indent="-411480" algn="l" defTabSz="914400" rtl="0" eaLnBrk="1" latinLnBrk="0" hangingPunct="1">
        <a:lnSpc>
          <a:spcPts val="2580"/>
        </a:lnSpc>
        <a:spcBef>
          <a:spcPts val="500"/>
        </a:spcBef>
        <a:buClr>
          <a:schemeClr val="accent1"/>
        </a:buClr>
        <a:buSzPct val="130000"/>
        <a:buFont typeface="System Font Regular"/>
        <a:buChar char="●"/>
        <a:tabLst/>
        <a:defRPr sz="2600" b="0" i="0" kern="1200">
          <a:solidFill>
            <a:schemeClr val="tx1"/>
          </a:solidFill>
          <a:latin typeface="Georgia" panose="02040502050405020303" pitchFamily="18" charset="0"/>
          <a:ea typeface="+mn-ea"/>
          <a:cs typeface="+mn-cs"/>
        </a:defRPr>
      </a:lvl4pPr>
      <a:lvl5pPr marL="2286000" indent="-411480" algn="l" defTabSz="914400" rtl="0" eaLnBrk="1" latinLnBrk="0" hangingPunct="1">
        <a:lnSpc>
          <a:spcPts val="2580"/>
        </a:lnSpc>
        <a:spcBef>
          <a:spcPts val="500"/>
        </a:spcBef>
        <a:buClr>
          <a:schemeClr val="accent1"/>
        </a:buClr>
        <a:buSzPct val="130000"/>
        <a:buFont typeface="System Font Regular"/>
        <a:buChar char="●"/>
        <a:tabLst/>
        <a:defRPr sz="2600" b="0" i="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6.xml"/><Relationship Id="rId5" Type="http://schemas.openxmlformats.org/officeDocument/2006/relationships/image" Target="../media/image13.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03EFB-A948-2B47-B0FA-C84AD1E99731}"/>
              </a:ext>
            </a:extLst>
          </p:cNvPr>
          <p:cNvSpPr>
            <a:spLocks noGrp="1"/>
          </p:cNvSpPr>
          <p:nvPr>
            <p:ph type="ctrTitle"/>
          </p:nvPr>
        </p:nvSpPr>
        <p:spPr>
          <a:xfrm>
            <a:off x="609600" y="1576987"/>
            <a:ext cx="10972800" cy="2087181"/>
          </a:xfrm>
        </p:spPr>
        <p:txBody>
          <a:bodyPr/>
          <a:lstStyle/>
          <a:p>
            <a:r>
              <a:rPr lang="en-US" dirty="0"/>
              <a:t>Strategic Purchasing &amp; Contracts</a:t>
            </a:r>
            <a:br>
              <a:rPr lang="en-US" dirty="0"/>
            </a:br>
            <a:r>
              <a:rPr lang="en-US" dirty="0"/>
              <a:t>Huron Assessment &amp; Jaggaer Initiative	</a:t>
            </a:r>
          </a:p>
        </p:txBody>
      </p:sp>
      <p:sp>
        <p:nvSpPr>
          <p:cNvPr id="3" name="Subtitle 2">
            <a:extLst>
              <a:ext uri="{FF2B5EF4-FFF2-40B4-BE49-F238E27FC236}">
                <a16:creationId xmlns:a16="http://schemas.microsoft.com/office/drawing/2014/main" id="{5A5A84AF-69AD-3048-A9E5-D33DD60105C7}"/>
              </a:ext>
            </a:extLst>
          </p:cNvPr>
          <p:cNvSpPr>
            <a:spLocks noGrp="1"/>
          </p:cNvSpPr>
          <p:nvPr>
            <p:ph type="subTitle" idx="1"/>
          </p:nvPr>
        </p:nvSpPr>
        <p:spPr>
          <a:xfrm>
            <a:off x="609600" y="5193792"/>
            <a:ext cx="10972800" cy="859536"/>
          </a:xfrm>
        </p:spPr>
        <p:txBody>
          <a:bodyPr/>
          <a:lstStyle/>
          <a:p>
            <a:pPr>
              <a:lnSpc>
                <a:spcPts val="2800"/>
              </a:lnSpc>
            </a:pPr>
            <a:r>
              <a:rPr lang="en-US" dirty="0"/>
              <a:t>John Luipold, VP Real Estate &amp; Strategic Initiatives</a:t>
            </a:r>
          </a:p>
          <a:p>
            <a:pPr>
              <a:lnSpc>
                <a:spcPts val="2800"/>
              </a:lnSpc>
            </a:pPr>
            <a:r>
              <a:rPr lang="en-US" dirty="0"/>
              <a:t>December 17, 2020</a:t>
            </a:r>
          </a:p>
        </p:txBody>
      </p:sp>
      <p:sp>
        <p:nvSpPr>
          <p:cNvPr id="4" name="Text Placeholder 3">
            <a:extLst>
              <a:ext uri="{FF2B5EF4-FFF2-40B4-BE49-F238E27FC236}">
                <a16:creationId xmlns:a16="http://schemas.microsoft.com/office/drawing/2014/main" id="{49F70439-B574-A241-815F-4C7A45305536}"/>
              </a:ext>
            </a:extLst>
          </p:cNvPr>
          <p:cNvSpPr>
            <a:spLocks noGrp="1"/>
          </p:cNvSpPr>
          <p:nvPr>
            <p:ph type="body" sz="quarter" idx="10"/>
          </p:nvPr>
        </p:nvSpPr>
        <p:spPr>
          <a:xfrm>
            <a:off x="609600" y="3977176"/>
            <a:ext cx="10972800" cy="557553"/>
          </a:xfrm>
        </p:spPr>
        <p:txBody>
          <a:bodyPr lIns="0" tIns="0" rIns="0" bIns="0" anchor="ctr" anchorCtr="0"/>
          <a:lstStyle/>
          <a:p>
            <a:r>
              <a:rPr lang="en-US" dirty="0"/>
              <a:t>Administrative Leadership Group Meeting</a:t>
            </a:r>
          </a:p>
        </p:txBody>
      </p:sp>
    </p:spTree>
    <p:extLst>
      <p:ext uri="{BB962C8B-B14F-4D97-AF65-F5344CB8AC3E}">
        <p14:creationId xmlns:p14="http://schemas.microsoft.com/office/powerpoint/2010/main" val="183389622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a:extLst>
              <a:ext uri="{FF2B5EF4-FFF2-40B4-BE49-F238E27FC236}">
                <a16:creationId xmlns:a16="http://schemas.microsoft.com/office/drawing/2014/main" id="{F71F66F9-8D29-40E6-8344-606357C3FB00}"/>
              </a:ext>
            </a:extLst>
          </p:cNvPr>
          <p:cNvSpPr txBox="1"/>
          <p:nvPr/>
        </p:nvSpPr>
        <p:spPr>
          <a:xfrm>
            <a:off x="595424" y="873646"/>
            <a:ext cx="11068492" cy="466055"/>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Challenges </a:t>
            </a:r>
          </a:p>
        </p:txBody>
      </p:sp>
      <p:sp>
        <p:nvSpPr>
          <p:cNvPr id="2" name="TextBox 1">
            <a:extLst>
              <a:ext uri="{FF2B5EF4-FFF2-40B4-BE49-F238E27FC236}">
                <a16:creationId xmlns:a16="http://schemas.microsoft.com/office/drawing/2014/main" id="{306211E3-21CE-4947-B75C-99E40F7DE511}"/>
              </a:ext>
            </a:extLst>
          </p:cNvPr>
          <p:cNvSpPr txBox="1"/>
          <p:nvPr/>
        </p:nvSpPr>
        <p:spPr>
          <a:xfrm>
            <a:off x="595424" y="1754371"/>
            <a:ext cx="10983432" cy="4381328"/>
          </a:xfrm>
          <a:prstGeom prst="rect">
            <a:avLst/>
          </a:prstGeom>
          <a:noFill/>
        </p:spPr>
        <p:txBody>
          <a:bodyPr wrap="square" rtlCol="0">
            <a:spAutoFit/>
          </a:bodyPr>
          <a:lstStyle/>
          <a:p>
            <a:pPr marL="285750" marR="0" lvl="0" indent="-285750" algn="l" defTabSz="914400" rtl="0" eaLnBrk="1" fontAlgn="auto" latinLnBrk="0" hangingPunct="1">
              <a:lnSpc>
                <a:spcPct val="108000"/>
              </a:lnSpc>
              <a:spcBef>
                <a:spcPts val="0"/>
              </a:spcBef>
              <a:spcAft>
                <a:spcPts val="0"/>
              </a:spcAft>
              <a:buClr>
                <a:srgbClr val="FF0000"/>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Arial" panose="020B0604020202020204"/>
                <a:ea typeface="+mn-ea"/>
                <a:cs typeface="+mn-cs"/>
              </a:rPr>
              <a:t>Current purchasing policies are focused on de-centralized spending.</a:t>
            </a:r>
          </a:p>
          <a:p>
            <a:pPr marL="285750" indent="-285750">
              <a:lnSpc>
                <a:spcPct val="108000"/>
              </a:lnSpc>
              <a:buClr>
                <a:srgbClr val="FF0000"/>
              </a:buClr>
              <a:buFont typeface="Arial" panose="020B0604020202020204" pitchFamily="34" charset="0"/>
              <a:buChar char="•"/>
            </a:pPr>
            <a:r>
              <a:rPr lang="en-US" sz="2600" dirty="0">
                <a:solidFill>
                  <a:srgbClr val="000000"/>
                </a:solidFill>
                <a:latin typeface="Arial" panose="020B0604020202020204"/>
              </a:rPr>
              <a:t>Purchasing decisions by departments are sometimes made without consideration of holistic University spending.</a:t>
            </a:r>
          </a:p>
          <a:p>
            <a:pPr marL="285750" marR="0" lvl="0" indent="-285750" algn="l" defTabSz="914400" rtl="0" eaLnBrk="1" fontAlgn="auto" latinLnBrk="0" hangingPunct="1">
              <a:lnSpc>
                <a:spcPct val="108000"/>
              </a:lnSpc>
              <a:spcBef>
                <a:spcPts val="0"/>
              </a:spcBef>
              <a:spcAft>
                <a:spcPts val="0"/>
              </a:spcAft>
              <a:buClr>
                <a:srgbClr val="FF0000"/>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Arial" panose="020B0604020202020204"/>
                <a:ea typeface="+mn-ea"/>
                <a:cs typeface="+mn-cs"/>
              </a:rPr>
              <a:t>Over-reliance on sole sourcing for goods/services &gt; $25,000.</a:t>
            </a:r>
          </a:p>
          <a:p>
            <a:pPr marL="285750" marR="0" lvl="0" indent="-285750" algn="l" defTabSz="914400" rtl="0" eaLnBrk="1" fontAlgn="auto" latinLnBrk="0" hangingPunct="1">
              <a:lnSpc>
                <a:spcPct val="108000"/>
              </a:lnSpc>
              <a:spcBef>
                <a:spcPts val="0"/>
              </a:spcBef>
              <a:spcAft>
                <a:spcPts val="0"/>
              </a:spcAft>
              <a:buClr>
                <a:srgbClr val="FF0000"/>
              </a:buClr>
              <a:buSzTx/>
              <a:buFont typeface="Arial" panose="020B0604020202020204" pitchFamily="34" charset="0"/>
              <a:buChar char="•"/>
              <a:tabLst/>
              <a:defRPr/>
            </a:pPr>
            <a:r>
              <a:rPr lang="en-US" sz="2600" dirty="0">
                <a:solidFill>
                  <a:srgbClr val="000000"/>
                </a:solidFill>
                <a:latin typeface="Arial" panose="020B0604020202020204"/>
              </a:rPr>
              <a:t>S</a:t>
            </a:r>
            <a:r>
              <a:rPr kumimoji="0" lang="en-US" sz="2600" b="0" i="0" u="none" strike="noStrike" kern="1200" cap="none" spc="0" normalizeH="0" baseline="0" noProof="0" dirty="0" err="1">
                <a:ln>
                  <a:noFill/>
                </a:ln>
                <a:solidFill>
                  <a:srgbClr val="000000"/>
                </a:solidFill>
                <a:effectLst/>
                <a:uLnTx/>
                <a:uFillTx/>
                <a:latin typeface="Arial" panose="020B0604020202020204"/>
                <a:ea typeface="+mn-ea"/>
                <a:cs typeface="+mn-cs"/>
              </a:rPr>
              <a:t>upplier</a:t>
            </a:r>
            <a:r>
              <a:rPr kumimoji="0" lang="en-US" sz="2600" b="0" i="0" u="none" strike="noStrike" kern="1200" cap="none" spc="0" normalizeH="0" baseline="0" noProof="0" dirty="0">
                <a:ln>
                  <a:noFill/>
                </a:ln>
                <a:solidFill>
                  <a:srgbClr val="000000"/>
                </a:solidFill>
                <a:effectLst/>
                <a:uLnTx/>
                <a:uFillTx/>
                <a:latin typeface="Arial" panose="020B0604020202020204"/>
                <a:ea typeface="+mn-ea"/>
                <a:cs typeface="+mn-cs"/>
              </a:rPr>
              <a:t> choice often </a:t>
            </a:r>
            <a:r>
              <a:rPr lang="en-US" sz="2600" dirty="0">
                <a:solidFill>
                  <a:srgbClr val="000000"/>
                </a:solidFill>
                <a:latin typeface="Arial" panose="020B0604020202020204"/>
              </a:rPr>
              <a:t>negates ability to bundle and leverage spend.</a:t>
            </a:r>
          </a:p>
          <a:p>
            <a:pPr marL="285750" marR="0" lvl="0" indent="-285750" algn="l" defTabSz="914400" rtl="0" eaLnBrk="1" fontAlgn="auto" latinLnBrk="0" hangingPunct="1">
              <a:lnSpc>
                <a:spcPct val="108000"/>
              </a:lnSpc>
              <a:spcBef>
                <a:spcPts val="0"/>
              </a:spcBef>
              <a:spcAft>
                <a:spcPts val="0"/>
              </a:spcAft>
              <a:buClr>
                <a:srgbClr val="FF0000"/>
              </a:buClr>
              <a:buSzTx/>
              <a:buFont typeface="Arial" panose="020B0604020202020204" pitchFamily="34" charset="0"/>
              <a:buChar char="•"/>
              <a:tabLst/>
              <a:defRPr/>
            </a:pPr>
            <a:r>
              <a:rPr lang="en-US" sz="2600" dirty="0">
                <a:solidFill>
                  <a:srgbClr val="000000"/>
                </a:solidFill>
                <a:latin typeface="Arial" panose="020B0604020202020204"/>
              </a:rPr>
              <a:t>SPCI office is often involved after the purchase has been committed.</a:t>
            </a:r>
          </a:p>
          <a:p>
            <a:pPr marL="285750" marR="0" lvl="0" indent="-285750" algn="l" defTabSz="914400" rtl="0" eaLnBrk="1" fontAlgn="auto" latinLnBrk="0" hangingPunct="1">
              <a:lnSpc>
                <a:spcPct val="108000"/>
              </a:lnSpc>
              <a:spcBef>
                <a:spcPts val="0"/>
              </a:spcBef>
              <a:spcAft>
                <a:spcPts val="0"/>
              </a:spcAft>
              <a:buClr>
                <a:srgbClr val="FF0000"/>
              </a:buClr>
              <a:buSzTx/>
              <a:buFont typeface="Arial" panose="020B0604020202020204" pitchFamily="34" charset="0"/>
              <a:buChar char="•"/>
              <a:tabLst/>
              <a:defRPr/>
            </a:pPr>
            <a:r>
              <a:rPr lang="en-US" sz="2600" dirty="0" err="1">
                <a:solidFill>
                  <a:srgbClr val="000000"/>
                </a:solidFill>
                <a:latin typeface="Arial" panose="020B0604020202020204"/>
              </a:rPr>
              <a:t>Pcard</a:t>
            </a:r>
            <a:r>
              <a:rPr lang="en-US" sz="2600" dirty="0">
                <a:solidFill>
                  <a:srgbClr val="000000"/>
                </a:solidFill>
                <a:latin typeface="Arial" panose="020B0604020202020204"/>
              </a:rPr>
              <a:t> spending is often not managed and review is post-fact.</a:t>
            </a:r>
          </a:p>
          <a:p>
            <a:pPr marL="285750" marR="0" lvl="0" indent="-285750" algn="l" defTabSz="914400" rtl="0" eaLnBrk="1" fontAlgn="auto" latinLnBrk="0" hangingPunct="1">
              <a:lnSpc>
                <a:spcPct val="108000"/>
              </a:lnSpc>
              <a:spcBef>
                <a:spcPts val="0"/>
              </a:spcBef>
              <a:spcAft>
                <a:spcPts val="0"/>
              </a:spcAft>
              <a:buClr>
                <a:srgbClr val="FF0000"/>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Arial" panose="020B0604020202020204"/>
                <a:ea typeface="+mn-ea"/>
                <a:cs typeface="+mn-cs"/>
              </a:rPr>
              <a:t>Contracts are often renewed without revisiting terms.</a:t>
            </a:r>
          </a:p>
          <a:p>
            <a:pPr marL="285750" marR="0" lvl="0" indent="-285750" algn="l" defTabSz="914400" rtl="0" eaLnBrk="1" fontAlgn="auto" latinLnBrk="0" hangingPunct="1">
              <a:lnSpc>
                <a:spcPct val="108000"/>
              </a:lnSpc>
              <a:spcBef>
                <a:spcPts val="0"/>
              </a:spcBef>
              <a:spcAft>
                <a:spcPts val="0"/>
              </a:spcAft>
              <a:buClr>
                <a:srgbClr val="FF0000"/>
              </a:buClr>
              <a:buSzTx/>
              <a:buFont typeface="Arial" panose="020B0604020202020204" pitchFamily="34" charset="0"/>
              <a:buChar char="•"/>
              <a:tabLst/>
              <a:defRPr/>
            </a:pPr>
            <a:r>
              <a:rPr lang="en-US" sz="2600" dirty="0">
                <a:solidFill>
                  <a:srgbClr val="000000"/>
                </a:solidFill>
                <a:latin typeface="Arial" panose="020B0604020202020204"/>
              </a:rPr>
              <a:t>Departments often don’t use Brown’s preferred vendors (simple examples – water, coffee, office supplies).</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8506322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a:extLst>
              <a:ext uri="{FF2B5EF4-FFF2-40B4-BE49-F238E27FC236}">
                <a16:creationId xmlns:a16="http://schemas.microsoft.com/office/drawing/2014/main" id="{F71F66F9-8D29-40E6-8344-606357C3FB00}"/>
              </a:ext>
            </a:extLst>
          </p:cNvPr>
          <p:cNvSpPr txBox="1"/>
          <p:nvPr/>
        </p:nvSpPr>
        <p:spPr>
          <a:xfrm>
            <a:off x="595424" y="873646"/>
            <a:ext cx="11068492" cy="466055"/>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rPr>
              <a:t>Huron Assessment Overview</a:t>
            </a:r>
          </a:p>
        </p:txBody>
      </p:sp>
      <p:sp>
        <p:nvSpPr>
          <p:cNvPr id="2" name="TextBox 1">
            <a:extLst>
              <a:ext uri="{FF2B5EF4-FFF2-40B4-BE49-F238E27FC236}">
                <a16:creationId xmlns:a16="http://schemas.microsoft.com/office/drawing/2014/main" id="{306211E3-21CE-4947-B75C-99E40F7DE511}"/>
              </a:ext>
            </a:extLst>
          </p:cNvPr>
          <p:cNvSpPr txBox="1"/>
          <p:nvPr/>
        </p:nvSpPr>
        <p:spPr>
          <a:xfrm>
            <a:off x="276447" y="1616148"/>
            <a:ext cx="10983432" cy="5601533"/>
          </a:xfrm>
          <a:prstGeom prst="rect">
            <a:avLst/>
          </a:prstGeom>
          <a:noFill/>
        </p:spPr>
        <p:txBody>
          <a:bodyPr wrap="square" rtlCol="0">
            <a:spAutoFit/>
          </a:bodyPr>
          <a:lstStyle/>
          <a:p>
            <a:pPr marL="914400" indent="-627063">
              <a:buClr>
                <a:srgbClr val="FF0000"/>
              </a:buClr>
              <a:buFont typeface="Arial" panose="020B0604020202020204" pitchFamily="34" charset="0"/>
              <a:buChar char="•"/>
            </a:pPr>
            <a:r>
              <a:rPr lang="en-US" sz="2800" dirty="0">
                <a:latin typeface="+mj-lt"/>
              </a:rPr>
              <a:t>Assessment on Strategic Purchasing &amp; Contracts initiated with Huron Consulting Group (Jan. 2020) </a:t>
            </a:r>
          </a:p>
          <a:p>
            <a:pPr marL="914400" indent="-627063">
              <a:buClr>
                <a:srgbClr val="FF0000"/>
              </a:buClr>
              <a:buFont typeface="Arial" panose="020B0604020202020204" pitchFamily="34" charset="0"/>
              <a:buChar char="•"/>
            </a:pPr>
            <a:r>
              <a:rPr lang="en-US" sz="2800" dirty="0">
                <a:latin typeface="+mj-lt"/>
              </a:rPr>
              <a:t>Goals – Identify areas of operational improvement &amp; assess savings &amp; cost avoidance opportunities</a:t>
            </a:r>
          </a:p>
          <a:p>
            <a:pPr marL="914400" indent="-627063">
              <a:buClr>
                <a:srgbClr val="FF0000"/>
              </a:buClr>
              <a:buFont typeface="Arial" panose="020B0604020202020204" pitchFamily="34" charset="0"/>
              <a:buChar char="•"/>
            </a:pPr>
            <a:r>
              <a:rPr lang="en-US" sz="2800" dirty="0">
                <a:latin typeface="+mj-lt"/>
              </a:rPr>
              <a:t>Focus on 6 key areas</a:t>
            </a:r>
          </a:p>
          <a:p>
            <a:pPr marL="1371600" indent="-457200">
              <a:buClr>
                <a:srgbClr val="FF0000"/>
              </a:buClr>
              <a:buFont typeface="Wingdings" panose="05000000000000000000" pitchFamily="2" charset="2"/>
              <a:buChar char="Ø"/>
            </a:pPr>
            <a:r>
              <a:rPr lang="en-US" sz="2800" dirty="0">
                <a:solidFill>
                  <a:srgbClr val="000000"/>
                </a:solidFill>
                <a:latin typeface="+mj-lt"/>
              </a:rPr>
              <a:t>Organization</a:t>
            </a:r>
          </a:p>
          <a:p>
            <a:pPr marL="1371600" indent="-457200">
              <a:buClr>
                <a:srgbClr val="FF0000"/>
              </a:buClr>
              <a:buFont typeface="Wingdings" panose="05000000000000000000" pitchFamily="2" charset="2"/>
              <a:buChar char="Ø"/>
            </a:pPr>
            <a:r>
              <a:rPr lang="en-US" sz="2800" dirty="0">
                <a:solidFill>
                  <a:srgbClr val="000000"/>
                </a:solidFill>
                <a:latin typeface="+mj-lt"/>
              </a:rPr>
              <a:t>Process</a:t>
            </a:r>
          </a:p>
          <a:p>
            <a:pPr marL="1371600" indent="-457200">
              <a:buClr>
                <a:srgbClr val="FF0000"/>
              </a:buClr>
              <a:buFont typeface="Wingdings" panose="05000000000000000000" pitchFamily="2" charset="2"/>
              <a:buChar char="Ø"/>
            </a:pPr>
            <a:r>
              <a:rPr lang="en-US" sz="2800" dirty="0">
                <a:solidFill>
                  <a:srgbClr val="000000"/>
                </a:solidFill>
                <a:latin typeface="+mj-lt"/>
              </a:rPr>
              <a:t>Strategic Sourcing Initiatives</a:t>
            </a:r>
          </a:p>
          <a:p>
            <a:pPr marL="1371600" indent="-457200">
              <a:buClr>
                <a:srgbClr val="FF0000"/>
              </a:buClr>
              <a:buFont typeface="Wingdings" panose="05000000000000000000" pitchFamily="2" charset="2"/>
              <a:buChar char="Ø"/>
            </a:pPr>
            <a:r>
              <a:rPr lang="en-US" sz="2800" dirty="0">
                <a:solidFill>
                  <a:srgbClr val="000000"/>
                </a:solidFill>
                <a:latin typeface="+mj-lt"/>
              </a:rPr>
              <a:t>Policy</a:t>
            </a:r>
          </a:p>
          <a:p>
            <a:pPr marL="1371600" indent="-457200">
              <a:buClr>
                <a:srgbClr val="FF0000"/>
              </a:buClr>
              <a:buFont typeface="Wingdings" panose="05000000000000000000" pitchFamily="2" charset="2"/>
              <a:buChar char="Ø"/>
            </a:pPr>
            <a:r>
              <a:rPr lang="en-US" sz="2800" dirty="0">
                <a:solidFill>
                  <a:srgbClr val="000000"/>
                </a:solidFill>
                <a:latin typeface="+mj-lt"/>
              </a:rPr>
              <a:t>Technology</a:t>
            </a:r>
          </a:p>
          <a:p>
            <a:pPr marL="1371600" indent="-457200">
              <a:buClr>
                <a:srgbClr val="FF0000"/>
              </a:buClr>
              <a:buFont typeface="Wingdings" panose="05000000000000000000" pitchFamily="2" charset="2"/>
              <a:buChar char="Ø"/>
            </a:pPr>
            <a:r>
              <a:rPr lang="en-US" sz="2800" dirty="0">
                <a:solidFill>
                  <a:srgbClr val="000000"/>
                </a:solidFill>
                <a:latin typeface="+mj-lt"/>
              </a:rPr>
              <a:t>Travel</a:t>
            </a:r>
            <a:endParaRPr lang="en-US" sz="2800" dirty="0">
              <a:latin typeface="+mj-lt"/>
            </a:endParaRPr>
          </a:p>
          <a:p>
            <a:pPr marL="285750" indent="-285750">
              <a:buFont typeface="Arial" panose="020B0604020202020204" pitchFamily="34" charset="0"/>
              <a:buChar char="•"/>
            </a:pPr>
            <a:endParaRPr lang="en-US" sz="3200" dirty="0">
              <a:latin typeface="+mj-lt"/>
            </a:endParaRPr>
          </a:p>
          <a:p>
            <a:pPr marL="285750" indent="-28575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230108923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a:extLst>
              <a:ext uri="{FF2B5EF4-FFF2-40B4-BE49-F238E27FC236}">
                <a16:creationId xmlns:a16="http://schemas.microsoft.com/office/drawing/2014/main" id="{F71F66F9-8D29-40E6-8344-606357C3FB00}"/>
              </a:ext>
            </a:extLst>
          </p:cNvPr>
          <p:cNvSpPr txBox="1"/>
          <p:nvPr/>
        </p:nvSpPr>
        <p:spPr>
          <a:xfrm>
            <a:off x="561754" y="873646"/>
            <a:ext cx="11068492" cy="466055"/>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rPr>
              <a:t>Huron Assessment Key Findings</a:t>
            </a:r>
          </a:p>
        </p:txBody>
      </p:sp>
      <p:sp>
        <p:nvSpPr>
          <p:cNvPr id="2" name="TextBox 1">
            <a:extLst>
              <a:ext uri="{FF2B5EF4-FFF2-40B4-BE49-F238E27FC236}">
                <a16:creationId xmlns:a16="http://schemas.microsoft.com/office/drawing/2014/main" id="{306211E3-21CE-4947-B75C-99E40F7DE511}"/>
              </a:ext>
            </a:extLst>
          </p:cNvPr>
          <p:cNvSpPr txBox="1"/>
          <p:nvPr/>
        </p:nvSpPr>
        <p:spPr>
          <a:xfrm>
            <a:off x="327837" y="1637414"/>
            <a:ext cx="11655056" cy="4439677"/>
          </a:xfrm>
          <a:prstGeom prst="rect">
            <a:avLst/>
          </a:prstGeom>
          <a:noFill/>
        </p:spPr>
        <p:txBody>
          <a:bodyPr wrap="square" rtlCol="0">
            <a:spAutoFit/>
          </a:bodyPr>
          <a:lstStyle/>
          <a:p>
            <a:pPr marL="627063" indent="-393700">
              <a:buClr>
                <a:srgbClr val="FF0000"/>
              </a:buClr>
              <a:buFont typeface="Arial" panose="020B0604020202020204" pitchFamily="34" charset="0"/>
              <a:buChar char="•"/>
            </a:pPr>
            <a:r>
              <a:rPr lang="en-US" sz="2800" dirty="0">
                <a:latin typeface="+mj-lt"/>
              </a:rPr>
              <a:t>Strong vision within SPCI for what is possible.</a:t>
            </a:r>
          </a:p>
          <a:p>
            <a:pPr marL="233363">
              <a:buClr>
                <a:srgbClr val="FF0000"/>
              </a:buClr>
            </a:pPr>
            <a:endParaRPr lang="en-US" sz="1000" dirty="0">
              <a:latin typeface="+mj-lt"/>
            </a:endParaRPr>
          </a:p>
          <a:p>
            <a:pPr marL="627063" indent="-393700">
              <a:buClr>
                <a:srgbClr val="FF0000"/>
              </a:buClr>
              <a:buFont typeface="Arial" panose="020B0604020202020204" pitchFamily="34" charset="0"/>
              <a:buChar char="•"/>
            </a:pPr>
            <a:r>
              <a:rPr lang="en-US" sz="2800" dirty="0">
                <a:latin typeface="+mj-lt"/>
              </a:rPr>
              <a:t>Feedback has been positive around the addition of strategic sourcing managers for FM, IT, Research &amp; Scientific</a:t>
            </a:r>
          </a:p>
          <a:p>
            <a:pPr marL="233363">
              <a:buClr>
                <a:srgbClr val="FF0000"/>
              </a:buClr>
            </a:pPr>
            <a:endParaRPr lang="en-US" sz="1000" dirty="0">
              <a:latin typeface="+mj-lt"/>
            </a:endParaRPr>
          </a:p>
          <a:p>
            <a:pPr marL="627063" indent="-393700">
              <a:buClr>
                <a:srgbClr val="FF0000"/>
              </a:buClr>
              <a:buFont typeface="Arial" panose="020B0604020202020204" pitchFamily="34" charset="0"/>
              <a:buChar char="•"/>
            </a:pPr>
            <a:r>
              <a:rPr lang="en-US" sz="2800" dirty="0">
                <a:latin typeface="+mj-lt"/>
              </a:rPr>
              <a:t>Strategic Sourcing efforts have yielded measurable benefits.</a:t>
            </a:r>
          </a:p>
          <a:p>
            <a:pPr marL="233363">
              <a:buClr>
                <a:srgbClr val="FF0000"/>
              </a:buClr>
            </a:pPr>
            <a:endParaRPr lang="en-US" sz="1000" dirty="0">
              <a:latin typeface="+mj-lt"/>
            </a:endParaRPr>
          </a:p>
          <a:p>
            <a:pPr marL="627063" indent="-393700">
              <a:buClr>
                <a:srgbClr val="FF0000"/>
              </a:buClr>
              <a:buFont typeface="Arial" panose="020B0604020202020204" pitchFamily="34" charset="0"/>
              <a:buChar char="•"/>
            </a:pPr>
            <a:r>
              <a:rPr lang="en-US" sz="2800" dirty="0">
                <a:latin typeface="+mj-lt"/>
              </a:rPr>
              <a:t>Campus groups do not always see the value of following policies, which are viewed more as a suggestion than a rule.</a:t>
            </a:r>
          </a:p>
          <a:p>
            <a:pPr marL="233363">
              <a:buClr>
                <a:srgbClr val="FF0000"/>
              </a:buClr>
            </a:pPr>
            <a:endParaRPr lang="en-US" sz="1050" dirty="0">
              <a:latin typeface="+mj-lt"/>
            </a:endParaRPr>
          </a:p>
          <a:p>
            <a:pPr marL="627063" indent="-393700">
              <a:buClr>
                <a:srgbClr val="FF0000"/>
              </a:buClr>
              <a:buFont typeface="Arial" panose="020B0604020202020204" pitchFamily="34" charset="0"/>
              <a:buChar char="•"/>
            </a:pPr>
            <a:r>
              <a:rPr lang="en-US" sz="2800" dirty="0">
                <a:solidFill>
                  <a:srgbClr val="000000"/>
                </a:solidFill>
                <a:latin typeface="+mj-lt"/>
              </a:rPr>
              <a:t>Campus perception of “constantly changing” policies leads to confusion and frustration.</a:t>
            </a:r>
            <a:endParaRPr lang="en-US" sz="3200" dirty="0">
              <a:latin typeface="+mj-lt"/>
            </a:endParaRPr>
          </a:p>
          <a:p>
            <a:pPr marL="285750" indent="-28575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03687455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a:extLst>
              <a:ext uri="{FF2B5EF4-FFF2-40B4-BE49-F238E27FC236}">
                <a16:creationId xmlns:a16="http://schemas.microsoft.com/office/drawing/2014/main" id="{F71F66F9-8D29-40E6-8344-606357C3FB00}"/>
              </a:ext>
            </a:extLst>
          </p:cNvPr>
          <p:cNvSpPr txBox="1"/>
          <p:nvPr/>
        </p:nvSpPr>
        <p:spPr>
          <a:xfrm>
            <a:off x="561754" y="841748"/>
            <a:ext cx="11068492" cy="466055"/>
          </a:xfrm>
          <a:prstGeom prst="rect">
            <a:avLst/>
          </a:prstGeom>
          <a:noFill/>
        </p:spPr>
        <p:txBody>
          <a:bodyPr wrap="square" rtlCol="0"/>
          <a:lstStyle/>
          <a:p>
            <a:pPr>
              <a:defRPr/>
            </a:pPr>
            <a:r>
              <a:rPr lang="en-US" sz="3600" dirty="0">
                <a:solidFill>
                  <a:srgbClr val="000000"/>
                </a:solidFill>
                <a:latin typeface="Georgia" panose="02040502050405020303" pitchFamily="18" charset="0"/>
              </a:rPr>
              <a:t>Huron Assessment Overview</a:t>
            </a:r>
            <a:endParaRPr kumimoji="0" lang="en-US" sz="3600" b="0" i="0" u="none" strike="noStrike" kern="1200" cap="none" spc="0" normalizeH="0" baseline="0" noProof="0" dirty="0">
              <a:ln>
                <a:noFill/>
              </a:ln>
              <a:solidFill>
                <a:srgbClr val="000000"/>
              </a:solidFill>
              <a:effectLst/>
              <a:uLnTx/>
              <a:uFillTx/>
              <a:latin typeface="Georgia" panose="02040502050405020303" pitchFamily="18" charset="0"/>
            </a:endParaRPr>
          </a:p>
        </p:txBody>
      </p:sp>
      <p:sp>
        <p:nvSpPr>
          <p:cNvPr id="2" name="TextBox 1">
            <a:extLst>
              <a:ext uri="{FF2B5EF4-FFF2-40B4-BE49-F238E27FC236}">
                <a16:creationId xmlns:a16="http://schemas.microsoft.com/office/drawing/2014/main" id="{306211E3-21CE-4947-B75C-99E40F7DE511}"/>
              </a:ext>
            </a:extLst>
          </p:cNvPr>
          <p:cNvSpPr txBox="1"/>
          <p:nvPr/>
        </p:nvSpPr>
        <p:spPr>
          <a:xfrm>
            <a:off x="279991" y="1754371"/>
            <a:ext cx="11632018" cy="4431983"/>
          </a:xfrm>
          <a:prstGeom prst="rect">
            <a:avLst/>
          </a:prstGeom>
          <a:noFill/>
        </p:spPr>
        <p:txBody>
          <a:bodyPr wrap="square" rtlCol="0">
            <a:spAutoFit/>
          </a:bodyPr>
          <a:lstStyle/>
          <a:p>
            <a:pPr marL="627063" indent="-393700">
              <a:buClr>
                <a:srgbClr val="FF0000"/>
              </a:buClr>
              <a:buFont typeface="Arial" panose="020B0604020202020204" pitchFamily="34" charset="0"/>
              <a:buChar char="•"/>
            </a:pPr>
            <a:r>
              <a:rPr lang="en-US" sz="2800" b="1" dirty="0">
                <a:solidFill>
                  <a:srgbClr val="000000"/>
                </a:solidFill>
                <a:latin typeface="+mj-lt"/>
                <a:ea typeface="Times New Roman" panose="02020603050405020304" pitchFamily="18" charset="0"/>
                <a:cs typeface="Times New Roman" panose="02020603050405020304" pitchFamily="18" charset="0"/>
              </a:rPr>
              <a:t>SPCI lacks a 21</a:t>
            </a:r>
            <a:r>
              <a:rPr lang="en-US" sz="2800" b="1" baseline="30000" dirty="0">
                <a:solidFill>
                  <a:srgbClr val="000000"/>
                </a:solidFill>
                <a:latin typeface="+mj-lt"/>
                <a:ea typeface="Times New Roman" panose="02020603050405020304" pitchFamily="18" charset="0"/>
                <a:cs typeface="Times New Roman" panose="02020603050405020304" pitchFamily="18" charset="0"/>
              </a:rPr>
              <a:t>st</a:t>
            </a:r>
            <a:r>
              <a:rPr lang="en-US" sz="2800" b="1" dirty="0">
                <a:solidFill>
                  <a:srgbClr val="000000"/>
                </a:solidFill>
                <a:latin typeface="+mj-lt"/>
                <a:ea typeface="Times New Roman" panose="02020603050405020304" pitchFamily="18" charset="0"/>
                <a:cs typeface="Times New Roman" panose="02020603050405020304" pitchFamily="18" charset="0"/>
              </a:rPr>
              <a:t> century technology Workday-integrated eProcurement marketplace &amp; contract solution.</a:t>
            </a:r>
          </a:p>
          <a:p>
            <a:pPr marL="233363">
              <a:buClr>
                <a:srgbClr val="FF0000"/>
              </a:buClr>
            </a:pPr>
            <a:endParaRPr lang="en-US" sz="1000" b="1" dirty="0">
              <a:solidFill>
                <a:srgbClr val="000000"/>
              </a:solidFill>
              <a:latin typeface="+mj-lt"/>
              <a:ea typeface="Times New Roman" panose="02020603050405020304" pitchFamily="18" charset="0"/>
              <a:cs typeface="Times New Roman" panose="02020603050405020304" pitchFamily="18" charset="0"/>
            </a:endParaRPr>
          </a:p>
          <a:p>
            <a:pPr marL="627063" indent="-393700">
              <a:buClr>
                <a:srgbClr val="FF0000"/>
              </a:buClr>
              <a:buFont typeface="Arial" panose="020B0604020202020204" pitchFamily="34" charset="0"/>
              <a:buChar char="•"/>
            </a:pPr>
            <a:r>
              <a:rPr lang="en-US" sz="2800" dirty="0">
                <a:solidFill>
                  <a:srgbClr val="000000"/>
                </a:solidFill>
                <a:latin typeface="+mj-lt"/>
                <a:ea typeface="Times New Roman" panose="02020603050405020304" pitchFamily="18" charset="0"/>
              </a:rPr>
              <a:t>Key stakeholders such as BioMed, </a:t>
            </a:r>
            <a:r>
              <a:rPr lang="en-US" sz="2800" dirty="0" err="1">
                <a:solidFill>
                  <a:srgbClr val="000000"/>
                </a:solidFill>
                <a:latin typeface="+mj-lt"/>
                <a:ea typeface="Times New Roman" panose="02020603050405020304" pitchFamily="18" charset="0"/>
              </a:rPr>
              <a:t>SoE</a:t>
            </a:r>
            <a:r>
              <a:rPr lang="en-US" sz="2800" dirty="0">
                <a:solidFill>
                  <a:srgbClr val="000000"/>
                </a:solidFill>
                <a:latin typeface="+mj-lt"/>
                <a:ea typeface="Times New Roman" panose="02020603050405020304" pitchFamily="18" charset="0"/>
              </a:rPr>
              <a:t>, and others have concerns about inefficient, time consuming workflow processes within SPCI.</a:t>
            </a:r>
          </a:p>
          <a:p>
            <a:pPr marL="627063" indent="-393700">
              <a:buClr>
                <a:srgbClr val="FF0000"/>
              </a:buClr>
              <a:buFont typeface="Arial" panose="020B0604020202020204" pitchFamily="34" charset="0"/>
              <a:buChar char="•"/>
            </a:pPr>
            <a:endParaRPr lang="en-US" sz="1000" dirty="0">
              <a:solidFill>
                <a:srgbClr val="000000"/>
              </a:solidFill>
              <a:latin typeface="+mj-lt"/>
              <a:ea typeface="Times New Roman" panose="02020603050405020304" pitchFamily="18" charset="0"/>
            </a:endParaRPr>
          </a:p>
          <a:p>
            <a:pPr marL="627063" indent="-393700">
              <a:buClr>
                <a:srgbClr val="FF0000"/>
              </a:buClr>
              <a:buFont typeface="Arial" panose="020B0604020202020204" pitchFamily="34" charset="0"/>
              <a:buChar char="•"/>
            </a:pPr>
            <a:r>
              <a:rPr lang="en-US" sz="2800" dirty="0">
                <a:solidFill>
                  <a:srgbClr val="000000"/>
                </a:solidFill>
                <a:latin typeface="+mj-lt"/>
              </a:rPr>
              <a:t>Contract process can be opaque, confusing and inefficient</a:t>
            </a:r>
          </a:p>
          <a:p>
            <a:pPr marL="627063" indent="-393700">
              <a:buClr>
                <a:srgbClr val="FF0000"/>
              </a:buClr>
              <a:buFont typeface="Arial" panose="020B0604020202020204" pitchFamily="34" charset="0"/>
              <a:buChar char="•"/>
            </a:pPr>
            <a:endParaRPr lang="en-US" sz="1000" dirty="0">
              <a:solidFill>
                <a:srgbClr val="000000"/>
              </a:solidFill>
              <a:latin typeface="+mj-lt"/>
            </a:endParaRPr>
          </a:p>
          <a:p>
            <a:pPr marL="627063" indent="-393700">
              <a:buClr>
                <a:srgbClr val="FF0000"/>
              </a:buClr>
              <a:buFont typeface="Arial" panose="020B0604020202020204" pitchFamily="34" charset="0"/>
              <a:buChar char="•"/>
            </a:pPr>
            <a:r>
              <a:rPr lang="en-US" sz="2800" dirty="0">
                <a:latin typeface="+mj-lt"/>
              </a:rPr>
              <a:t>No single contract database exists that offers visibility into the contract review process and status.</a:t>
            </a:r>
          </a:p>
          <a:p>
            <a:pPr marL="627063" indent="-393700">
              <a:buClr>
                <a:srgbClr val="FF0000"/>
              </a:buClr>
              <a:buFont typeface="Arial" panose="020B0604020202020204" pitchFamily="34" charset="0"/>
              <a:buChar char="•"/>
            </a:pPr>
            <a:endParaRPr lang="en-US" sz="1000" dirty="0">
              <a:latin typeface="+mj-lt"/>
            </a:endParaRPr>
          </a:p>
          <a:p>
            <a:pPr marL="627063" indent="-393700">
              <a:buClr>
                <a:srgbClr val="FF0000"/>
              </a:buClr>
              <a:buFont typeface="Arial" panose="020B0604020202020204" pitchFamily="34" charset="0"/>
              <a:buChar char="•"/>
            </a:pPr>
            <a:r>
              <a:rPr lang="en-US" sz="2800" dirty="0">
                <a:latin typeface="+mj-lt"/>
              </a:rPr>
              <a:t>Volume of contracts is excessive for staffing and existing technology.</a:t>
            </a:r>
          </a:p>
          <a:p>
            <a:pPr marL="1371600" lvl="0" indent="-457200">
              <a:buFont typeface="Wingdings" panose="05000000000000000000" pitchFamily="2" charset="2"/>
              <a:buChar char="Ø"/>
            </a:pPr>
            <a:endParaRPr lang="en-US" dirty="0">
              <a:latin typeface="+mj-lt"/>
            </a:endParaRPr>
          </a:p>
        </p:txBody>
      </p:sp>
    </p:spTree>
    <p:extLst>
      <p:ext uri="{BB962C8B-B14F-4D97-AF65-F5344CB8AC3E}">
        <p14:creationId xmlns:p14="http://schemas.microsoft.com/office/powerpoint/2010/main" val="17047607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C9723548-6769-4635-8706-B6FA69BCC7E1}"/>
              </a:ext>
            </a:extLst>
          </p:cNvPr>
          <p:cNvSpPr txBox="1"/>
          <p:nvPr/>
        </p:nvSpPr>
        <p:spPr>
          <a:xfrm>
            <a:off x="902239" y="2205359"/>
            <a:ext cx="10646092" cy="654798"/>
          </a:xfrm>
          <a:prstGeom prst="rect">
            <a:avLst/>
          </a:prstGeom>
          <a:noFill/>
        </p:spPr>
        <p:txBody>
          <a:bodyPr wrap="square" rtlCol="0"/>
          <a:lstStyle/>
          <a:p>
            <a:r>
              <a:rPr lang="en-US" sz="3600" dirty="0">
                <a:latin typeface="Georgia" panose="02040502050405020303" pitchFamily="18" charset="0"/>
              </a:rPr>
              <a:t>Q&amp;A</a:t>
            </a:r>
          </a:p>
        </p:txBody>
      </p:sp>
      <p:pic>
        <p:nvPicPr>
          <p:cNvPr id="3" name="Picture 2">
            <a:extLst>
              <a:ext uri="{FF2B5EF4-FFF2-40B4-BE49-F238E27FC236}">
                <a16:creationId xmlns:a16="http://schemas.microsoft.com/office/drawing/2014/main" id="{409FFF48-1282-47E2-B1C1-666E4327CF7C}"/>
              </a:ext>
            </a:extLst>
          </p:cNvPr>
          <p:cNvPicPr>
            <a:picLocks noChangeAspect="1"/>
          </p:cNvPicPr>
          <p:nvPr/>
        </p:nvPicPr>
        <p:blipFill>
          <a:blip r:embed="rId2"/>
          <a:stretch>
            <a:fillRect/>
          </a:stretch>
        </p:blipFill>
        <p:spPr>
          <a:xfrm>
            <a:off x="902239" y="1524689"/>
            <a:ext cx="8911612" cy="5333311"/>
          </a:xfrm>
          <a:prstGeom prst="rect">
            <a:avLst/>
          </a:prstGeom>
        </p:spPr>
      </p:pic>
      <p:sp>
        <p:nvSpPr>
          <p:cNvPr id="4" name="Object 1">
            <a:extLst>
              <a:ext uri="{FF2B5EF4-FFF2-40B4-BE49-F238E27FC236}">
                <a16:creationId xmlns:a16="http://schemas.microsoft.com/office/drawing/2014/main" id="{54CD0293-1BC7-48C3-958E-5F9E47F92367}"/>
              </a:ext>
            </a:extLst>
          </p:cNvPr>
          <p:cNvSpPr txBox="1"/>
          <p:nvPr/>
        </p:nvSpPr>
        <p:spPr>
          <a:xfrm>
            <a:off x="595424" y="873646"/>
            <a:ext cx="11068492" cy="466055"/>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rPr>
              <a:t>Existing </a:t>
            </a:r>
            <a:r>
              <a:rPr lang="en-US" sz="3600" dirty="0">
                <a:solidFill>
                  <a:srgbClr val="000000"/>
                </a:solidFill>
                <a:latin typeface="Georgia" panose="02040502050405020303" pitchFamily="18" charset="0"/>
              </a:rPr>
              <a:t>Technology Capabilities </a:t>
            </a:r>
            <a:endParaRPr kumimoji="0" lang="en-US" sz="3600" b="0" i="0" u="none" strike="noStrike" kern="1200" cap="none" spc="0" normalizeH="0" baseline="0" noProof="0" dirty="0">
              <a:ln>
                <a:noFill/>
              </a:ln>
              <a:solidFill>
                <a:srgbClr val="000000"/>
              </a:solidFill>
              <a:effectLst/>
              <a:uLnTx/>
              <a:uFillTx/>
              <a:latin typeface="Georgia" panose="02040502050405020303" pitchFamily="18" charset="0"/>
            </a:endParaRPr>
          </a:p>
        </p:txBody>
      </p:sp>
      <p:pic>
        <p:nvPicPr>
          <p:cNvPr id="5" name="Picture 4">
            <a:extLst>
              <a:ext uri="{FF2B5EF4-FFF2-40B4-BE49-F238E27FC236}">
                <a16:creationId xmlns:a16="http://schemas.microsoft.com/office/drawing/2014/main" id="{32F7CD85-89E6-4A65-8BA2-EC9C2B26B59F}"/>
              </a:ext>
            </a:extLst>
          </p:cNvPr>
          <p:cNvPicPr>
            <a:picLocks noChangeAspect="1"/>
          </p:cNvPicPr>
          <p:nvPr/>
        </p:nvPicPr>
        <p:blipFill>
          <a:blip r:embed="rId3"/>
          <a:stretch>
            <a:fillRect/>
          </a:stretch>
        </p:blipFill>
        <p:spPr>
          <a:xfrm rot="20813948">
            <a:off x="1245760" y="941676"/>
            <a:ext cx="8095158" cy="5102493"/>
          </a:xfrm>
          <a:prstGeom prst="rect">
            <a:avLst/>
          </a:prstGeom>
        </p:spPr>
      </p:pic>
    </p:spTree>
    <p:extLst>
      <p:ext uri="{BB962C8B-B14F-4D97-AF65-F5344CB8AC3E}">
        <p14:creationId xmlns:p14="http://schemas.microsoft.com/office/powerpoint/2010/main" val="32346959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C9723548-6769-4635-8706-B6FA69BCC7E1}"/>
              </a:ext>
            </a:extLst>
          </p:cNvPr>
          <p:cNvSpPr txBox="1"/>
          <p:nvPr/>
        </p:nvSpPr>
        <p:spPr>
          <a:xfrm>
            <a:off x="519467" y="823126"/>
            <a:ext cx="10646092" cy="654798"/>
          </a:xfrm>
          <a:prstGeom prst="rect">
            <a:avLst/>
          </a:prstGeom>
          <a:noFill/>
        </p:spPr>
        <p:txBody>
          <a:bodyPr wrap="square" rtlCol="0"/>
          <a:lstStyle/>
          <a:p>
            <a:r>
              <a:rPr lang="en-US" sz="3600" dirty="0">
                <a:latin typeface="Georgia" panose="02040502050405020303" pitchFamily="18" charset="0"/>
              </a:rPr>
              <a:t>Huron Recommendations</a:t>
            </a:r>
          </a:p>
        </p:txBody>
      </p:sp>
      <p:pic>
        <p:nvPicPr>
          <p:cNvPr id="4" name="Picture 3">
            <a:extLst>
              <a:ext uri="{FF2B5EF4-FFF2-40B4-BE49-F238E27FC236}">
                <a16:creationId xmlns:a16="http://schemas.microsoft.com/office/drawing/2014/main" id="{9E8CD167-3FF2-443E-9FBB-715C4D12EF5F}"/>
              </a:ext>
            </a:extLst>
          </p:cNvPr>
          <p:cNvPicPr>
            <a:picLocks noChangeAspect="1"/>
          </p:cNvPicPr>
          <p:nvPr/>
        </p:nvPicPr>
        <p:blipFill>
          <a:blip r:embed="rId2"/>
          <a:stretch>
            <a:fillRect/>
          </a:stretch>
        </p:blipFill>
        <p:spPr>
          <a:xfrm>
            <a:off x="267468" y="1558273"/>
            <a:ext cx="8885796" cy="5261910"/>
          </a:xfrm>
          <a:prstGeom prst="rect">
            <a:avLst/>
          </a:prstGeom>
        </p:spPr>
      </p:pic>
      <p:pic>
        <p:nvPicPr>
          <p:cNvPr id="6" name="Graphic 5" descr="Checkmark">
            <a:extLst>
              <a:ext uri="{FF2B5EF4-FFF2-40B4-BE49-F238E27FC236}">
                <a16:creationId xmlns:a16="http://schemas.microsoft.com/office/drawing/2014/main" id="{D9518DFB-B7E5-46BB-9006-52F16438FB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20811" y="2376376"/>
            <a:ext cx="914400" cy="914400"/>
          </a:xfrm>
          <a:prstGeom prst="rect">
            <a:avLst/>
          </a:prstGeom>
        </p:spPr>
      </p:pic>
      <p:pic>
        <p:nvPicPr>
          <p:cNvPr id="7" name="Picture 6">
            <a:extLst>
              <a:ext uri="{FF2B5EF4-FFF2-40B4-BE49-F238E27FC236}">
                <a16:creationId xmlns:a16="http://schemas.microsoft.com/office/drawing/2014/main" id="{A787FD2D-7A83-4BB3-8DFE-8A1FAEB80FDE}"/>
              </a:ext>
            </a:extLst>
          </p:cNvPr>
          <p:cNvPicPr>
            <a:picLocks noChangeAspect="1"/>
          </p:cNvPicPr>
          <p:nvPr/>
        </p:nvPicPr>
        <p:blipFill>
          <a:blip r:embed="rId5"/>
          <a:stretch>
            <a:fillRect/>
          </a:stretch>
        </p:blipFill>
        <p:spPr>
          <a:xfrm>
            <a:off x="9420732" y="3274749"/>
            <a:ext cx="914479" cy="914479"/>
          </a:xfrm>
          <a:prstGeom prst="rect">
            <a:avLst/>
          </a:prstGeom>
        </p:spPr>
      </p:pic>
      <p:pic>
        <p:nvPicPr>
          <p:cNvPr id="8" name="Graphic 7" descr="Checkmark">
            <a:extLst>
              <a:ext uri="{FF2B5EF4-FFF2-40B4-BE49-F238E27FC236}">
                <a16:creationId xmlns:a16="http://schemas.microsoft.com/office/drawing/2014/main" id="{21748CB2-3B3A-4884-AF5F-790CA1A99F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20732" y="4216696"/>
            <a:ext cx="914400" cy="914400"/>
          </a:xfrm>
          <a:prstGeom prst="rect">
            <a:avLst/>
          </a:prstGeom>
        </p:spPr>
      </p:pic>
      <p:pic>
        <p:nvPicPr>
          <p:cNvPr id="9" name="Picture 8">
            <a:extLst>
              <a:ext uri="{FF2B5EF4-FFF2-40B4-BE49-F238E27FC236}">
                <a16:creationId xmlns:a16="http://schemas.microsoft.com/office/drawing/2014/main" id="{8E0FB9BE-92E2-454E-AD98-6995F2F25B44}"/>
              </a:ext>
            </a:extLst>
          </p:cNvPr>
          <p:cNvPicPr>
            <a:picLocks noChangeAspect="1"/>
          </p:cNvPicPr>
          <p:nvPr/>
        </p:nvPicPr>
        <p:blipFill>
          <a:blip r:embed="rId5"/>
          <a:stretch>
            <a:fillRect/>
          </a:stretch>
        </p:blipFill>
        <p:spPr>
          <a:xfrm>
            <a:off x="9438532" y="5120395"/>
            <a:ext cx="914479" cy="914479"/>
          </a:xfrm>
          <a:prstGeom prst="rect">
            <a:avLst/>
          </a:prstGeom>
        </p:spPr>
      </p:pic>
      <p:sp>
        <p:nvSpPr>
          <p:cNvPr id="10" name="Oval 9">
            <a:extLst>
              <a:ext uri="{FF2B5EF4-FFF2-40B4-BE49-F238E27FC236}">
                <a16:creationId xmlns:a16="http://schemas.microsoft.com/office/drawing/2014/main" id="{65A94FFD-5A8D-4850-BACC-A48BEA942276}"/>
              </a:ext>
            </a:extLst>
          </p:cNvPr>
          <p:cNvSpPr/>
          <p:nvPr/>
        </p:nvSpPr>
        <p:spPr>
          <a:xfrm>
            <a:off x="0" y="4990133"/>
            <a:ext cx="9888279" cy="10446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6795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C9723548-6769-4635-8706-B6FA69BCC7E1}"/>
              </a:ext>
            </a:extLst>
          </p:cNvPr>
          <p:cNvSpPr txBox="1"/>
          <p:nvPr/>
        </p:nvSpPr>
        <p:spPr>
          <a:xfrm>
            <a:off x="519467" y="823126"/>
            <a:ext cx="10646092" cy="654798"/>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Jaggaer Initiative</a:t>
            </a:r>
          </a:p>
        </p:txBody>
      </p:sp>
      <p:sp>
        <p:nvSpPr>
          <p:cNvPr id="4" name="Rectangle 3">
            <a:extLst>
              <a:ext uri="{FF2B5EF4-FFF2-40B4-BE49-F238E27FC236}">
                <a16:creationId xmlns:a16="http://schemas.microsoft.com/office/drawing/2014/main" id="{A188CACA-248B-4626-A6AB-3BF376199944}"/>
              </a:ext>
            </a:extLst>
          </p:cNvPr>
          <p:cNvSpPr/>
          <p:nvPr/>
        </p:nvSpPr>
        <p:spPr>
          <a:xfrm>
            <a:off x="519467" y="1661624"/>
            <a:ext cx="11282673" cy="477053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rPr>
              <a:t>Huron’s recommendations establish a strategic framework for the University to optimize procurement &amp; contracting. Over time, if successfully implemented and policies enforced, Huron projects potential annual savings and cost avoidance of $2.8M to $5.3M (based upon pre-COVID-19 expenditures). </a:t>
            </a: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rPr>
              <a:t>Critical to the success of Huron’s recommended strategic framework is the implementation of Jaggaer’s enterprise software, </a:t>
            </a:r>
            <a:r>
              <a:rPr kumimoji="0" lang="en-US"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rPr>
              <a:t>which offers transformative solutions for eProcurement, contract life cycle management, research materials management, process flow, and data analysis. </a:t>
            </a: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The Jaggaer system is broadly used by more than 600 institutions around the country including: MIT, Harvard, Princeton, Yale, UPenn, NYU, Stanford, </a:t>
            </a:r>
            <a:r>
              <a:rPr kumimoji="0" lang="en-US" sz="2000" b="0"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UChicago</a:t>
            </a:r>
            <a:r>
              <a:rPr kumimoji="0" lang="en-US" sz="20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Notre Dame, Johns Hopkins, Emory, Rice, and USC, over 70% of the top 25 research universities and 80% of the Carnegie higher research schools in the United States.</a:t>
            </a:r>
            <a:endParaRPr kumimoji="0" lang="en-US" sz="20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24029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C9723548-6769-4635-8706-B6FA69BCC7E1}"/>
              </a:ext>
            </a:extLst>
          </p:cNvPr>
          <p:cNvSpPr txBox="1"/>
          <p:nvPr/>
        </p:nvSpPr>
        <p:spPr>
          <a:xfrm>
            <a:off x="519467" y="823126"/>
            <a:ext cx="10646092" cy="654798"/>
          </a:xfrm>
          <a:prstGeom prst="rect">
            <a:avLst/>
          </a:prstGeom>
          <a:noFill/>
        </p:spPr>
        <p:txBody>
          <a:bodyPr wrap="square" rtlCol="0"/>
          <a:lstStyle/>
          <a:p>
            <a:r>
              <a:rPr lang="en-US" sz="3600" dirty="0">
                <a:latin typeface="Georgia" panose="02040502050405020303" pitchFamily="18" charset="0"/>
              </a:rPr>
              <a:t>Jaggaer Initiative</a:t>
            </a:r>
          </a:p>
        </p:txBody>
      </p:sp>
      <p:sp>
        <p:nvSpPr>
          <p:cNvPr id="3" name="Rectangle 2">
            <a:extLst>
              <a:ext uri="{FF2B5EF4-FFF2-40B4-BE49-F238E27FC236}">
                <a16:creationId xmlns:a16="http://schemas.microsoft.com/office/drawing/2014/main" id="{160F7DCD-D93C-4A24-A533-F4888E096CA6}"/>
              </a:ext>
            </a:extLst>
          </p:cNvPr>
          <p:cNvSpPr/>
          <p:nvPr/>
        </p:nvSpPr>
        <p:spPr>
          <a:xfrm>
            <a:off x="519467" y="1477924"/>
            <a:ext cx="11250775" cy="4893647"/>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400" b="1" u="sng" dirty="0">
                <a:solidFill>
                  <a:srgbClr val="000000"/>
                </a:solidFill>
                <a:latin typeface="Arial" panose="020B0604020202020204"/>
              </a:rPr>
              <a:t>Two </a:t>
            </a:r>
            <a:r>
              <a:rPr kumimoji="0" lang="en-US" sz="2400" b="1" i="0" u="sng" strike="noStrike" kern="1200" cap="none" spc="0" normalizeH="0" baseline="0" noProof="0" dirty="0">
                <a:ln>
                  <a:noFill/>
                </a:ln>
                <a:solidFill>
                  <a:srgbClr val="000000"/>
                </a:solidFill>
                <a:effectLst/>
                <a:uLnTx/>
                <a:uFillTx/>
                <a:latin typeface="Arial" panose="020B0604020202020204"/>
                <a:ea typeface="+mn-ea"/>
                <a:cs typeface="+mn-cs"/>
              </a:rPr>
              <a:t>Modules</a:t>
            </a:r>
          </a:p>
          <a:p>
            <a:pPr marL="457200" marR="0" lvl="0" indent="-4572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rPr>
              <a:t>Contract Life Cycle Management</a:t>
            </a:r>
          </a:p>
          <a:p>
            <a:pPr marL="796925" marR="0" lvl="0" indent="-342900" algn="just">
              <a:spcBef>
                <a:spcPts val="0"/>
              </a:spcBef>
              <a:spcAft>
                <a:spcPts val="0"/>
              </a:spcAft>
              <a:buClr>
                <a:srgbClr val="FF0000"/>
              </a:buClr>
              <a:buFont typeface="Wingdings" panose="05000000000000000000" pitchFamily="2" charset="2"/>
              <a:buChar char="Ø"/>
              <a:tabLst>
                <a:tab pos="1319213" algn="l"/>
                <a:tab pos="1371600" algn="l"/>
              </a:tabLst>
            </a:pPr>
            <a:r>
              <a:rPr lang="en-US" sz="2400" dirty="0">
                <a:solidFill>
                  <a:srgbClr val="000000"/>
                </a:solidFill>
                <a:latin typeface="+mj-lt"/>
                <a:ea typeface="Times New Roman" panose="02020603050405020304" pitchFamily="18" charset="0"/>
                <a:cs typeface="Times New Roman" panose="02020603050405020304" pitchFamily="18" charset="0"/>
              </a:rPr>
              <a:t>Streamlined, transparent, and efficient contract management process.</a:t>
            </a:r>
            <a:endParaRPr lang="en-US" sz="2400" dirty="0">
              <a:latin typeface="+mj-lt"/>
              <a:ea typeface="Times New Roman" panose="02020603050405020304" pitchFamily="18" charset="0"/>
              <a:cs typeface="Times New Roman" panose="02020603050405020304" pitchFamily="18" charset="0"/>
            </a:endParaRPr>
          </a:p>
          <a:p>
            <a:pPr marL="796925" marR="0" lvl="0" indent="-342900" algn="just">
              <a:spcBef>
                <a:spcPts val="0"/>
              </a:spcBef>
              <a:spcAft>
                <a:spcPts val="0"/>
              </a:spcAft>
              <a:buClr>
                <a:srgbClr val="FF0000"/>
              </a:buClr>
              <a:buFont typeface="Wingdings" panose="05000000000000000000" pitchFamily="2" charset="2"/>
              <a:buChar char="Ø"/>
              <a:tabLst>
                <a:tab pos="1319213" algn="l"/>
                <a:tab pos="1371600" algn="l"/>
              </a:tabLst>
            </a:pPr>
            <a:r>
              <a:rPr lang="en-US" sz="2400" dirty="0">
                <a:solidFill>
                  <a:srgbClr val="000000"/>
                </a:solidFill>
                <a:latin typeface="+mj-lt"/>
                <a:ea typeface="Times New Roman" panose="02020603050405020304" pitchFamily="18" charset="0"/>
                <a:cs typeface="Times New Roman" panose="02020603050405020304" pitchFamily="18" charset="0"/>
              </a:rPr>
              <a:t>End users engage more easily with the contract management team.</a:t>
            </a:r>
            <a:endParaRPr lang="en-US" sz="2400" dirty="0">
              <a:latin typeface="+mj-lt"/>
              <a:ea typeface="Times New Roman" panose="02020603050405020304" pitchFamily="18" charset="0"/>
              <a:cs typeface="Times New Roman" panose="02020603050405020304" pitchFamily="18" charset="0"/>
            </a:endParaRPr>
          </a:p>
          <a:p>
            <a:pPr marL="796925" marR="0" lvl="0" indent="-342900" algn="just">
              <a:spcBef>
                <a:spcPts val="0"/>
              </a:spcBef>
              <a:spcAft>
                <a:spcPts val="0"/>
              </a:spcAft>
              <a:buClr>
                <a:srgbClr val="FF0000"/>
              </a:buClr>
              <a:buFont typeface="Wingdings" panose="05000000000000000000" pitchFamily="2" charset="2"/>
              <a:buChar char="Ø"/>
              <a:tabLst>
                <a:tab pos="1319213" algn="l"/>
                <a:tab pos="1371600" algn="l"/>
              </a:tabLst>
            </a:pPr>
            <a:r>
              <a:rPr lang="en-US" sz="2400" dirty="0">
                <a:solidFill>
                  <a:srgbClr val="000000"/>
                </a:solidFill>
                <a:latin typeface="+mj-lt"/>
                <a:ea typeface="Times New Roman" panose="02020603050405020304" pitchFamily="18" charset="0"/>
                <a:cs typeface="Times New Roman" panose="02020603050405020304" pitchFamily="18" charset="0"/>
              </a:rPr>
              <a:t>Centrally process &amp; track all contracts for goods, services, and IT. </a:t>
            </a:r>
          </a:p>
          <a:p>
            <a:pPr marL="796925" marR="0" lvl="0" indent="-342900" algn="just">
              <a:spcBef>
                <a:spcPts val="0"/>
              </a:spcBef>
              <a:spcAft>
                <a:spcPts val="0"/>
              </a:spcAft>
              <a:buClr>
                <a:srgbClr val="FF0000"/>
              </a:buClr>
              <a:buFont typeface="Wingdings" panose="05000000000000000000" pitchFamily="2" charset="2"/>
              <a:buChar char="Ø"/>
              <a:tabLst>
                <a:tab pos="1319213" algn="l"/>
                <a:tab pos="1371600" algn="l"/>
              </a:tabLst>
            </a:pPr>
            <a:r>
              <a:rPr lang="en-US" sz="2400" dirty="0">
                <a:solidFill>
                  <a:srgbClr val="000000"/>
                </a:solidFill>
                <a:latin typeface="+mj-lt"/>
                <a:ea typeface="Times New Roman" panose="02020603050405020304" pitchFamily="18" charset="0"/>
                <a:cs typeface="Times New Roman" panose="02020603050405020304" pitchFamily="18" charset="0"/>
              </a:rPr>
              <a:t>Coordinate &amp; approve policies.</a:t>
            </a:r>
            <a:endParaRPr lang="en-US" sz="2400" dirty="0">
              <a:latin typeface="+mj-lt"/>
              <a:ea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400" dirty="0">
                <a:solidFill>
                  <a:srgbClr val="000000"/>
                </a:solidFill>
                <a:latin typeface="Arial" panose="020B0604020202020204"/>
                <a:ea typeface="Times New Roman" panose="02020603050405020304" pitchFamily="18" charset="0"/>
                <a:cs typeface="Arial" panose="020B0604020202020204" pitchFamily="34" charset="0"/>
              </a:rPr>
              <a:t>eProcurement</a:t>
            </a:r>
          </a:p>
          <a:p>
            <a:pPr marL="8001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Focuses spend to suppliers with Brown Strategic Sourcing agreements to achieve long term savings.</a:t>
            </a:r>
          </a:p>
          <a:p>
            <a:pPr marL="8001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Establishes an </a:t>
            </a:r>
            <a:r>
              <a:rPr lang="en-US" sz="2400" dirty="0" err="1">
                <a:latin typeface="Arial" panose="020B0604020202020204" pitchFamily="34" charset="0"/>
                <a:cs typeface="Arial" panose="020B0604020202020204" pitchFamily="34" charset="0"/>
              </a:rPr>
              <a:t>eMarketplace</a:t>
            </a:r>
            <a:r>
              <a:rPr lang="en-US" sz="2400" dirty="0">
                <a:latin typeface="Arial" panose="020B0604020202020204" pitchFamily="34" charset="0"/>
                <a:cs typeface="Arial" panose="020B0604020202020204" pitchFamily="34" charset="0"/>
              </a:rPr>
              <a:t> buying method with pre-negotiated pricing.</a:t>
            </a:r>
          </a:p>
          <a:p>
            <a:pPr marL="80010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Reduces reliance on unmanaged P-Card transactions.</a:t>
            </a:r>
          </a:p>
          <a:p>
            <a:pPr marL="800100" lvl="0" indent="-342900">
              <a:buClr>
                <a:srgbClr val="FF0000"/>
              </a:buClr>
              <a:buFont typeface="Wingdings" panose="05000000000000000000" pitchFamily="2" charset="2"/>
              <a:buChar char="Ø"/>
            </a:pPr>
            <a:r>
              <a:rPr lang="en-US" sz="2400" dirty="0">
                <a:latin typeface="Arial" panose="020B0604020202020204" pitchFamily="34" charset="0"/>
                <a:cs typeface="Arial" panose="020B0604020202020204" pitchFamily="34" charset="0"/>
              </a:rPr>
              <a:t>Simplified experience to shop for goods to an expanded user group.</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958971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C9723548-6769-4635-8706-B6FA69BCC7E1}"/>
              </a:ext>
            </a:extLst>
          </p:cNvPr>
          <p:cNvSpPr txBox="1"/>
          <p:nvPr/>
        </p:nvSpPr>
        <p:spPr>
          <a:xfrm>
            <a:off x="519467" y="823126"/>
            <a:ext cx="10646092" cy="654798"/>
          </a:xfrm>
          <a:prstGeom prst="rect">
            <a:avLst/>
          </a:prstGeom>
          <a:noFill/>
        </p:spPr>
        <p:txBody>
          <a:bodyPr wrap="square" rtlCol="0"/>
          <a:lstStyle/>
          <a:p>
            <a:r>
              <a:rPr lang="en-US" sz="3600" dirty="0">
                <a:latin typeface="Georgia" panose="02040502050405020303" pitchFamily="18" charset="0"/>
              </a:rPr>
              <a:t>Jaggaer Initiative</a:t>
            </a:r>
          </a:p>
        </p:txBody>
      </p:sp>
      <p:sp>
        <p:nvSpPr>
          <p:cNvPr id="3" name="Rectangle 2">
            <a:extLst>
              <a:ext uri="{FF2B5EF4-FFF2-40B4-BE49-F238E27FC236}">
                <a16:creationId xmlns:a16="http://schemas.microsoft.com/office/drawing/2014/main" id="{160F7DCD-D93C-4A24-A533-F4888E096CA6}"/>
              </a:ext>
            </a:extLst>
          </p:cNvPr>
          <p:cNvSpPr/>
          <p:nvPr/>
        </p:nvSpPr>
        <p:spPr>
          <a:xfrm>
            <a:off x="519467" y="2466462"/>
            <a:ext cx="5211482" cy="3477875"/>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000000"/>
              </a:solidFill>
              <a:latin typeface="Arial" panose="020B0604020202020204"/>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latin typeface="Arial" panose="020B0604020202020204"/>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latin typeface="Arial" panose="020B0604020202020204"/>
              <a:ea typeface="Times New Roman" panose="02020603050405020304" pitchFamily="18"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000" b="1" u="sng" dirty="0">
                <a:solidFill>
                  <a:srgbClr val="000000"/>
                </a:solidFill>
                <a:latin typeface="Arial" panose="020B0604020202020204"/>
                <a:ea typeface="Times New Roman" panose="02020603050405020304" pitchFamily="18" charset="0"/>
                <a:cs typeface="Arial" panose="020B0604020202020204" pitchFamily="34" charset="0"/>
              </a:rPr>
              <a:t>Contract Life Cycle Management</a:t>
            </a: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000" dirty="0">
                <a:solidFill>
                  <a:srgbClr val="000000"/>
                </a:solidFill>
                <a:latin typeface="Arial" panose="020B0604020202020204"/>
                <a:ea typeface="Times New Roman" panose="02020603050405020304" pitchFamily="18" charset="0"/>
                <a:cs typeface="Arial" panose="020B0604020202020204" pitchFamily="34" charset="0"/>
              </a:rPr>
              <a:t>SPCI</a:t>
            </a: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rPr>
              <a:t>CIS</a:t>
            </a: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000" dirty="0">
                <a:solidFill>
                  <a:srgbClr val="000000"/>
                </a:solidFill>
                <a:latin typeface="Arial" panose="020B0604020202020204"/>
                <a:ea typeface="Times New Roman" panose="02020603050405020304" pitchFamily="18" charset="0"/>
                <a:cs typeface="Arial" panose="020B0604020202020204" pitchFamily="34" charset="0"/>
              </a:rPr>
              <a:t>Workday</a:t>
            </a:r>
            <a:endParaRPr kumimoji="0" lang="en-US"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000" dirty="0">
                <a:solidFill>
                  <a:srgbClr val="000000"/>
                </a:solidFill>
                <a:latin typeface="Arial" panose="020B0604020202020204"/>
                <a:ea typeface="Times New Roman" panose="02020603050405020304" pitchFamily="18" charset="0"/>
                <a:cs typeface="Arial" panose="020B0604020202020204" pitchFamily="34" charset="0"/>
              </a:rPr>
              <a:t>OGC</a:t>
            </a: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rPr>
              <a:t>EVP F&amp;A</a:t>
            </a: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000" dirty="0">
                <a:solidFill>
                  <a:srgbClr val="000000"/>
                </a:solidFill>
                <a:latin typeface="Arial" panose="020B0604020202020204"/>
                <a:ea typeface="Times New Roman" panose="02020603050405020304" pitchFamily="18" charset="0"/>
                <a:cs typeface="Arial" panose="020B0604020202020204" pitchFamily="34" charset="0"/>
              </a:rPr>
              <a:t>Risk Management, Audit &amp; Compliance</a:t>
            </a:r>
            <a:endParaRPr kumimoji="0" lang="en-US"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80216DB6-6806-4A74-9705-F175C889CFBC}"/>
              </a:ext>
            </a:extLst>
          </p:cNvPr>
          <p:cNvPicPr>
            <a:picLocks noChangeAspect="1"/>
          </p:cNvPicPr>
          <p:nvPr/>
        </p:nvPicPr>
        <p:blipFill>
          <a:blip r:embed="rId2"/>
          <a:stretch>
            <a:fillRect/>
          </a:stretch>
        </p:blipFill>
        <p:spPr>
          <a:xfrm>
            <a:off x="6695276" y="1657383"/>
            <a:ext cx="3533246" cy="1452641"/>
          </a:xfrm>
          <a:prstGeom prst="rect">
            <a:avLst/>
          </a:prstGeom>
        </p:spPr>
      </p:pic>
      <p:pic>
        <p:nvPicPr>
          <p:cNvPr id="5" name="Picture 4">
            <a:extLst>
              <a:ext uri="{FF2B5EF4-FFF2-40B4-BE49-F238E27FC236}">
                <a16:creationId xmlns:a16="http://schemas.microsoft.com/office/drawing/2014/main" id="{0100FF7D-D37F-4457-9D1C-00644977AEFE}"/>
              </a:ext>
            </a:extLst>
          </p:cNvPr>
          <p:cNvPicPr>
            <a:picLocks noChangeAspect="1"/>
          </p:cNvPicPr>
          <p:nvPr/>
        </p:nvPicPr>
        <p:blipFill>
          <a:blip r:embed="rId3"/>
          <a:stretch>
            <a:fillRect/>
          </a:stretch>
        </p:blipFill>
        <p:spPr>
          <a:xfrm>
            <a:off x="344649" y="1661624"/>
            <a:ext cx="4427752" cy="1448400"/>
          </a:xfrm>
          <a:prstGeom prst="rect">
            <a:avLst/>
          </a:prstGeom>
        </p:spPr>
      </p:pic>
      <p:sp>
        <p:nvSpPr>
          <p:cNvPr id="7" name="Rectangle 6">
            <a:extLst>
              <a:ext uri="{FF2B5EF4-FFF2-40B4-BE49-F238E27FC236}">
                <a16:creationId xmlns:a16="http://schemas.microsoft.com/office/drawing/2014/main" id="{FD3D37E8-0EFF-4F6A-9741-14E458304873}"/>
              </a:ext>
            </a:extLst>
          </p:cNvPr>
          <p:cNvSpPr/>
          <p:nvPr/>
        </p:nvSpPr>
        <p:spPr>
          <a:xfrm>
            <a:off x="6695276" y="2466462"/>
            <a:ext cx="5211482" cy="3170099"/>
          </a:xfrm>
          <a:prstGeom prst="rect">
            <a:avLst/>
          </a:prstGeom>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000000"/>
              </a:solidFill>
              <a:latin typeface="Arial" panose="020B0604020202020204"/>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latin typeface="Arial" panose="020B0604020202020204"/>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u="sng" dirty="0">
              <a:solidFill>
                <a:srgbClr val="000000"/>
              </a:solidFill>
              <a:latin typeface="Arial" panose="020B0604020202020204"/>
              <a:ea typeface="Times New Roman" panose="02020603050405020304" pitchFamily="18"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000" b="1" u="sng" dirty="0">
                <a:solidFill>
                  <a:srgbClr val="000000"/>
                </a:solidFill>
                <a:latin typeface="Arial" panose="020B0604020202020204"/>
                <a:ea typeface="Times New Roman" panose="02020603050405020304" pitchFamily="18" charset="0"/>
                <a:cs typeface="Arial" panose="020B0604020202020204" pitchFamily="34" charset="0"/>
              </a:rPr>
              <a:t>eProcurement</a:t>
            </a: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000" dirty="0">
                <a:solidFill>
                  <a:srgbClr val="000000"/>
                </a:solidFill>
                <a:latin typeface="Arial" panose="020B0604020202020204"/>
                <a:ea typeface="Times New Roman" panose="02020603050405020304" pitchFamily="18" charset="0"/>
                <a:cs typeface="Arial" panose="020B0604020202020204" pitchFamily="34" charset="0"/>
              </a:rPr>
              <a:t>SPCI</a:t>
            </a: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rPr>
              <a:t>CIS</a:t>
            </a: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000" dirty="0">
                <a:solidFill>
                  <a:srgbClr val="000000"/>
                </a:solidFill>
                <a:latin typeface="Arial" panose="020B0604020202020204"/>
                <a:ea typeface="Times New Roman" panose="02020603050405020304" pitchFamily="18" charset="0"/>
                <a:cs typeface="Arial" panose="020B0604020202020204" pitchFamily="34" charset="0"/>
              </a:rPr>
              <a:t>Workday</a:t>
            </a:r>
            <a:endParaRPr kumimoji="0" lang="en-US"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rPr>
              <a:t>EVP F&amp;A</a:t>
            </a: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000" dirty="0">
                <a:solidFill>
                  <a:srgbClr val="000000"/>
                </a:solidFill>
                <a:latin typeface="Arial" panose="020B0604020202020204"/>
                <a:ea typeface="Times New Roman" panose="02020603050405020304" pitchFamily="18" charset="0"/>
                <a:cs typeface="Arial" panose="020B0604020202020204" pitchFamily="34" charset="0"/>
              </a:rPr>
              <a:t>Controller’s Office</a:t>
            </a:r>
            <a:endParaRPr kumimoji="0" lang="en-US"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2109799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C9723548-6769-4635-8706-B6FA69BCC7E1}"/>
              </a:ext>
            </a:extLst>
          </p:cNvPr>
          <p:cNvSpPr txBox="1"/>
          <p:nvPr/>
        </p:nvSpPr>
        <p:spPr>
          <a:xfrm>
            <a:off x="519467" y="823126"/>
            <a:ext cx="10646092" cy="654798"/>
          </a:xfrm>
          <a:prstGeom prst="rect">
            <a:avLst/>
          </a:prstGeom>
          <a:noFill/>
        </p:spPr>
        <p:txBody>
          <a:bodyPr wrap="square" rtlCol="0"/>
          <a:lstStyle/>
          <a:p>
            <a:r>
              <a:rPr lang="en-US" sz="3600" dirty="0">
                <a:latin typeface="Georgia" panose="02040502050405020303" pitchFamily="18" charset="0"/>
              </a:rPr>
              <a:t>Jaggaer Initiative</a:t>
            </a:r>
          </a:p>
        </p:txBody>
      </p:sp>
      <p:sp>
        <p:nvSpPr>
          <p:cNvPr id="3" name="Rectangle 2">
            <a:extLst>
              <a:ext uri="{FF2B5EF4-FFF2-40B4-BE49-F238E27FC236}">
                <a16:creationId xmlns:a16="http://schemas.microsoft.com/office/drawing/2014/main" id="{160F7DCD-D93C-4A24-A533-F4888E096CA6}"/>
              </a:ext>
            </a:extLst>
          </p:cNvPr>
          <p:cNvSpPr/>
          <p:nvPr/>
        </p:nvSpPr>
        <p:spPr>
          <a:xfrm>
            <a:off x="519467" y="1661624"/>
            <a:ext cx="11282673" cy="461665"/>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E-Procurement: ~20 punchouts planned</a:t>
            </a:r>
          </a:p>
        </p:txBody>
      </p:sp>
      <p:pic>
        <p:nvPicPr>
          <p:cNvPr id="4" name="Picture 3">
            <a:extLst>
              <a:ext uri="{FF2B5EF4-FFF2-40B4-BE49-F238E27FC236}">
                <a16:creationId xmlns:a16="http://schemas.microsoft.com/office/drawing/2014/main" id="{7E184977-ED1B-495F-9A62-5394F5B69803}"/>
              </a:ext>
            </a:extLst>
          </p:cNvPr>
          <p:cNvPicPr>
            <a:picLocks noChangeAspect="1"/>
          </p:cNvPicPr>
          <p:nvPr/>
        </p:nvPicPr>
        <p:blipFill>
          <a:blip r:embed="rId2"/>
          <a:stretch>
            <a:fillRect/>
          </a:stretch>
        </p:blipFill>
        <p:spPr>
          <a:xfrm>
            <a:off x="1073887" y="2253969"/>
            <a:ext cx="10961001" cy="4536294"/>
          </a:xfrm>
          <a:prstGeom prst="rect">
            <a:avLst/>
          </a:prstGeom>
        </p:spPr>
      </p:pic>
    </p:spTree>
    <p:extLst>
      <p:ext uri="{BB962C8B-B14F-4D97-AF65-F5344CB8AC3E}">
        <p14:creationId xmlns:p14="http://schemas.microsoft.com/office/powerpoint/2010/main" val="317201654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a:extLst>
              <a:ext uri="{FF2B5EF4-FFF2-40B4-BE49-F238E27FC236}">
                <a16:creationId xmlns:a16="http://schemas.microsoft.com/office/drawing/2014/main" id="{F71F66F9-8D29-40E6-8344-606357C3FB00}"/>
              </a:ext>
            </a:extLst>
          </p:cNvPr>
          <p:cNvSpPr txBox="1"/>
          <p:nvPr/>
        </p:nvSpPr>
        <p:spPr>
          <a:xfrm>
            <a:off x="595424" y="873646"/>
            <a:ext cx="11068492" cy="466055"/>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p:txBody>
      </p:sp>
      <p:sp>
        <p:nvSpPr>
          <p:cNvPr id="2" name="TextBox 1">
            <a:extLst>
              <a:ext uri="{FF2B5EF4-FFF2-40B4-BE49-F238E27FC236}">
                <a16:creationId xmlns:a16="http://schemas.microsoft.com/office/drawing/2014/main" id="{306211E3-21CE-4947-B75C-99E40F7DE511}"/>
              </a:ext>
            </a:extLst>
          </p:cNvPr>
          <p:cNvSpPr txBox="1"/>
          <p:nvPr/>
        </p:nvSpPr>
        <p:spPr>
          <a:xfrm>
            <a:off x="287080" y="1541705"/>
            <a:ext cx="10983432" cy="1723549"/>
          </a:xfrm>
          <a:prstGeom prst="rect">
            <a:avLst/>
          </a:prstGeom>
          <a:noFill/>
        </p:spPr>
        <p:txBody>
          <a:bodyPr wrap="square" rtlCol="0">
            <a:spAutoFit/>
          </a:bodyPr>
          <a:lstStyle/>
          <a:p>
            <a:pPr marL="13716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7337"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751AE991-82FD-457A-8C9E-97D112CAEB26}"/>
              </a:ext>
            </a:extLst>
          </p:cNvPr>
          <p:cNvPicPr>
            <a:picLocks noChangeAspect="1"/>
          </p:cNvPicPr>
          <p:nvPr/>
        </p:nvPicPr>
        <p:blipFill>
          <a:blip r:embed="rId3"/>
          <a:stretch>
            <a:fillRect/>
          </a:stretch>
        </p:blipFill>
        <p:spPr>
          <a:xfrm>
            <a:off x="365161" y="1777578"/>
            <a:ext cx="4823527" cy="3302843"/>
          </a:xfrm>
          <a:prstGeom prst="rect">
            <a:avLst/>
          </a:prstGeom>
        </p:spPr>
      </p:pic>
      <p:pic>
        <p:nvPicPr>
          <p:cNvPr id="5" name="Picture 4">
            <a:extLst>
              <a:ext uri="{FF2B5EF4-FFF2-40B4-BE49-F238E27FC236}">
                <a16:creationId xmlns:a16="http://schemas.microsoft.com/office/drawing/2014/main" id="{B41F9A1D-CA8A-4B32-B33E-F7B36338CA73}"/>
              </a:ext>
            </a:extLst>
          </p:cNvPr>
          <p:cNvPicPr>
            <a:picLocks noChangeAspect="1"/>
          </p:cNvPicPr>
          <p:nvPr/>
        </p:nvPicPr>
        <p:blipFill>
          <a:blip r:embed="rId4"/>
          <a:stretch>
            <a:fillRect/>
          </a:stretch>
        </p:blipFill>
        <p:spPr>
          <a:xfrm>
            <a:off x="6050746" y="2781960"/>
            <a:ext cx="5776093" cy="3193755"/>
          </a:xfrm>
          <a:prstGeom prst="rect">
            <a:avLst/>
          </a:prstGeom>
        </p:spPr>
      </p:pic>
      <p:sp>
        <p:nvSpPr>
          <p:cNvPr id="6" name="Oval 5">
            <a:extLst>
              <a:ext uri="{FF2B5EF4-FFF2-40B4-BE49-F238E27FC236}">
                <a16:creationId xmlns:a16="http://schemas.microsoft.com/office/drawing/2014/main" id="{87886096-A474-40DA-85A6-94AE919EAE17}"/>
              </a:ext>
            </a:extLst>
          </p:cNvPr>
          <p:cNvSpPr/>
          <p:nvPr/>
        </p:nvSpPr>
        <p:spPr>
          <a:xfrm>
            <a:off x="6096000" y="4316818"/>
            <a:ext cx="4572000" cy="584791"/>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4D6C61C-D1C8-45CB-BCEE-BAB91CBD7FDD}"/>
              </a:ext>
            </a:extLst>
          </p:cNvPr>
          <p:cNvSpPr txBox="1"/>
          <p:nvPr/>
        </p:nvSpPr>
        <p:spPr>
          <a:xfrm>
            <a:off x="595424" y="956930"/>
            <a:ext cx="3848985" cy="584775"/>
          </a:xfrm>
          <a:prstGeom prst="rect">
            <a:avLst/>
          </a:prstGeom>
          <a:noFill/>
        </p:spPr>
        <p:txBody>
          <a:bodyPr wrap="square" rtlCol="0">
            <a:spAutoFit/>
          </a:bodyPr>
          <a:lstStyle/>
          <a:p>
            <a:r>
              <a:rPr lang="en-US" sz="3200" dirty="0">
                <a:latin typeface="Georgia" panose="02040502050405020303" pitchFamily="18" charset="0"/>
              </a:rPr>
              <a:t>ALG 9.26.19</a:t>
            </a:r>
          </a:p>
        </p:txBody>
      </p:sp>
    </p:spTree>
    <p:extLst>
      <p:ext uri="{BB962C8B-B14F-4D97-AF65-F5344CB8AC3E}">
        <p14:creationId xmlns:p14="http://schemas.microsoft.com/office/powerpoint/2010/main" val="34698804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C9723548-6769-4635-8706-B6FA69BCC7E1}"/>
              </a:ext>
            </a:extLst>
          </p:cNvPr>
          <p:cNvSpPr txBox="1"/>
          <p:nvPr/>
        </p:nvSpPr>
        <p:spPr>
          <a:xfrm>
            <a:off x="519466" y="823126"/>
            <a:ext cx="11062933" cy="654798"/>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Jaggaer &amp; the Comprehensive Policy Review Project	</a:t>
            </a:r>
          </a:p>
        </p:txBody>
      </p:sp>
      <p:sp>
        <p:nvSpPr>
          <p:cNvPr id="4" name="Text Placeholder 3">
            <a:extLst>
              <a:ext uri="{FF2B5EF4-FFF2-40B4-BE49-F238E27FC236}">
                <a16:creationId xmlns:a16="http://schemas.microsoft.com/office/drawing/2014/main" id="{7223B4C1-F240-4D5E-B01B-22F2D69822EA}"/>
              </a:ext>
            </a:extLst>
          </p:cNvPr>
          <p:cNvSpPr>
            <a:spLocks noGrp="1"/>
          </p:cNvSpPr>
          <p:nvPr>
            <p:ph type="body" sz="quarter" idx="10"/>
          </p:nvPr>
        </p:nvSpPr>
        <p:spPr>
          <a:xfrm>
            <a:off x="609600" y="1645920"/>
            <a:ext cx="11180618" cy="4846320"/>
          </a:xfrm>
        </p:spPr>
        <p:txBody>
          <a:bodyPr/>
          <a:lstStyle/>
          <a:p>
            <a:pPr>
              <a:lnSpc>
                <a:spcPct val="100000"/>
              </a:lnSpc>
              <a:spcBef>
                <a:spcPts val="400"/>
              </a:spcBef>
              <a:spcAft>
                <a:spcPts val="400"/>
              </a:spcAft>
              <a:buFont typeface="Arial" panose="020B0604020202020204" pitchFamily="34" charset="0"/>
              <a:buChar char="•"/>
            </a:pPr>
            <a:r>
              <a:rPr lang="en-US" sz="2400" dirty="0">
                <a:latin typeface="+mj-lt"/>
              </a:rPr>
              <a:t>What is the Comprehensive Policy Review Project?</a:t>
            </a:r>
            <a:endParaRPr lang="en-US" sz="1600" dirty="0">
              <a:latin typeface="+mj-lt"/>
            </a:endParaRPr>
          </a:p>
          <a:p>
            <a:pPr lvl="1">
              <a:lnSpc>
                <a:spcPct val="100000"/>
              </a:lnSpc>
              <a:spcBef>
                <a:spcPts val="400"/>
              </a:spcBef>
              <a:spcAft>
                <a:spcPts val="400"/>
              </a:spcAft>
              <a:buFont typeface="Wingdings" panose="05000000000000000000" pitchFamily="2" charset="2"/>
              <a:buChar char="Ø"/>
            </a:pPr>
            <a:r>
              <a:rPr lang="en-US" sz="2000" dirty="0">
                <a:latin typeface="+mj-lt"/>
              </a:rPr>
              <a:t>A multi-year project, initiated by the President, to update and improve all University policies.</a:t>
            </a:r>
          </a:p>
          <a:p>
            <a:pPr lvl="1">
              <a:lnSpc>
                <a:spcPct val="100000"/>
              </a:lnSpc>
              <a:spcBef>
                <a:spcPts val="400"/>
              </a:spcBef>
              <a:spcAft>
                <a:spcPts val="400"/>
              </a:spcAft>
              <a:buFont typeface="Wingdings" panose="05000000000000000000" pitchFamily="2" charset="2"/>
              <a:buChar char="Ø"/>
            </a:pPr>
            <a:r>
              <a:rPr lang="en-US" sz="2000" dirty="0">
                <a:latin typeface="+mj-lt"/>
              </a:rPr>
              <a:t>The goal is to ensure policies are easy to find, read and understand for all members of the community.</a:t>
            </a:r>
          </a:p>
          <a:p>
            <a:pPr marL="349758" lvl="1" indent="0">
              <a:lnSpc>
                <a:spcPct val="100000"/>
              </a:lnSpc>
              <a:spcBef>
                <a:spcPts val="400"/>
              </a:spcBef>
              <a:spcAft>
                <a:spcPts val="400"/>
              </a:spcAft>
              <a:buNone/>
            </a:pPr>
            <a:endParaRPr lang="en-US" sz="1100" dirty="0">
              <a:latin typeface="+mj-lt"/>
            </a:endParaRPr>
          </a:p>
          <a:p>
            <a:pPr>
              <a:lnSpc>
                <a:spcPct val="100000"/>
              </a:lnSpc>
              <a:spcBef>
                <a:spcPts val="400"/>
              </a:spcBef>
              <a:spcAft>
                <a:spcPts val="400"/>
              </a:spcAft>
              <a:buFont typeface="Arial" panose="020B0604020202020204" pitchFamily="34" charset="0"/>
              <a:buChar char="•"/>
            </a:pPr>
            <a:r>
              <a:rPr lang="en-US" sz="2400" dirty="0">
                <a:latin typeface="+mj-lt"/>
              </a:rPr>
              <a:t>Jaggaer </a:t>
            </a:r>
            <a:r>
              <a:rPr lang="en-US" sz="2400" i="1" dirty="0">
                <a:latin typeface="+mj-lt"/>
              </a:rPr>
              <a:t>will</a:t>
            </a:r>
            <a:r>
              <a:rPr lang="en-US" sz="2400" dirty="0">
                <a:latin typeface="+mj-lt"/>
              </a:rPr>
              <a:t> be used to coordinate and approve University policies</a:t>
            </a:r>
          </a:p>
          <a:p>
            <a:pPr lvl="1">
              <a:lnSpc>
                <a:spcPct val="100000"/>
              </a:lnSpc>
              <a:spcBef>
                <a:spcPts val="400"/>
              </a:spcBef>
              <a:spcAft>
                <a:spcPts val="400"/>
              </a:spcAft>
              <a:buFont typeface="Wingdings" panose="05000000000000000000" pitchFamily="2" charset="2"/>
              <a:buChar char="Ø"/>
            </a:pPr>
            <a:r>
              <a:rPr lang="en-US" sz="2000" dirty="0">
                <a:latin typeface="+mj-lt"/>
              </a:rPr>
              <a:t>It is a powerful document management system that will improve policy workflow for everyone.</a:t>
            </a:r>
          </a:p>
          <a:p>
            <a:pPr lvl="2">
              <a:lnSpc>
                <a:spcPct val="100000"/>
              </a:lnSpc>
              <a:spcBef>
                <a:spcPts val="400"/>
              </a:spcBef>
              <a:spcAft>
                <a:spcPts val="400"/>
              </a:spcAft>
              <a:buFont typeface="Arial" panose="020B0604020202020204" pitchFamily="34" charset="0"/>
              <a:buChar char="•"/>
            </a:pPr>
            <a:r>
              <a:rPr lang="en-US" sz="2000" dirty="0">
                <a:latin typeface="+mj-lt"/>
              </a:rPr>
              <a:t>Streamlines coordinating  policies with stakeholders and senior leaders.</a:t>
            </a:r>
          </a:p>
          <a:p>
            <a:pPr lvl="2">
              <a:lnSpc>
                <a:spcPct val="100000"/>
              </a:lnSpc>
              <a:spcBef>
                <a:spcPts val="400"/>
              </a:spcBef>
              <a:spcAft>
                <a:spcPts val="400"/>
              </a:spcAft>
              <a:buFont typeface="Arial" panose="020B0604020202020204" pitchFamily="34" charset="0"/>
              <a:buChar char="•"/>
            </a:pPr>
            <a:r>
              <a:rPr lang="en-US" sz="2000" dirty="0">
                <a:latin typeface="+mj-lt"/>
              </a:rPr>
              <a:t>Optimizes version control and tracking of policy development.</a:t>
            </a:r>
          </a:p>
          <a:p>
            <a:pPr lvl="2">
              <a:lnSpc>
                <a:spcPct val="100000"/>
              </a:lnSpc>
              <a:spcBef>
                <a:spcPts val="400"/>
              </a:spcBef>
              <a:spcAft>
                <a:spcPts val="400"/>
              </a:spcAft>
              <a:buFont typeface="Arial" panose="020B0604020202020204" pitchFamily="34" charset="0"/>
              <a:buChar char="•"/>
            </a:pPr>
            <a:endParaRPr lang="en-US" sz="1050" dirty="0">
              <a:latin typeface="+mj-lt"/>
            </a:endParaRPr>
          </a:p>
          <a:p>
            <a:pPr>
              <a:lnSpc>
                <a:spcPct val="100000"/>
              </a:lnSpc>
              <a:spcBef>
                <a:spcPts val="400"/>
              </a:spcBef>
              <a:spcAft>
                <a:spcPts val="400"/>
              </a:spcAft>
              <a:buFont typeface="Arial" panose="020B0604020202020204" pitchFamily="34" charset="0"/>
              <a:buChar char="•"/>
            </a:pPr>
            <a:r>
              <a:rPr lang="en-US" sz="2400" dirty="0">
                <a:latin typeface="+mj-lt"/>
              </a:rPr>
              <a:t>Jaggaer </a:t>
            </a:r>
            <a:r>
              <a:rPr lang="en-US" sz="2400" i="1" dirty="0">
                <a:latin typeface="+mj-lt"/>
              </a:rPr>
              <a:t>will not </a:t>
            </a:r>
            <a:r>
              <a:rPr lang="en-US" sz="2400" dirty="0">
                <a:latin typeface="+mj-lt"/>
              </a:rPr>
              <a:t>be used for viewing approved University policies</a:t>
            </a:r>
          </a:p>
          <a:p>
            <a:pPr lvl="1">
              <a:lnSpc>
                <a:spcPct val="100000"/>
              </a:lnSpc>
              <a:spcBef>
                <a:spcPts val="400"/>
              </a:spcBef>
              <a:spcAft>
                <a:spcPts val="400"/>
              </a:spcAft>
              <a:buFont typeface="Wingdings" panose="05000000000000000000" pitchFamily="2" charset="2"/>
              <a:buChar char="Ø"/>
            </a:pPr>
            <a:r>
              <a:rPr lang="en-US" sz="2000" dirty="0">
                <a:latin typeface="+mj-lt"/>
              </a:rPr>
              <a:t>All policies completed during the Comprehensive Policy Review Project will be displayed on a new fully searchable University Policy Website currently being developed.</a:t>
            </a:r>
          </a:p>
        </p:txBody>
      </p:sp>
    </p:spTree>
    <p:extLst>
      <p:ext uri="{BB962C8B-B14F-4D97-AF65-F5344CB8AC3E}">
        <p14:creationId xmlns:p14="http://schemas.microsoft.com/office/powerpoint/2010/main" val="215598476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C9723548-6769-4635-8706-B6FA69BCC7E1}"/>
              </a:ext>
            </a:extLst>
          </p:cNvPr>
          <p:cNvSpPr txBox="1"/>
          <p:nvPr/>
        </p:nvSpPr>
        <p:spPr>
          <a:xfrm>
            <a:off x="519467" y="823126"/>
            <a:ext cx="10646092" cy="654798"/>
          </a:xfrm>
          <a:prstGeom prst="rect">
            <a:avLst/>
          </a:prstGeom>
          <a:noFill/>
        </p:spPr>
        <p:txBody>
          <a:bodyPr wrap="square" rtlCol="0"/>
          <a:lstStyle/>
          <a:p>
            <a:r>
              <a:rPr lang="en-US" sz="3600" dirty="0">
                <a:latin typeface="Georgia" panose="02040502050405020303" pitchFamily="18" charset="0"/>
              </a:rPr>
              <a:t>Project Timeline</a:t>
            </a:r>
          </a:p>
        </p:txBody>
      </p:sp>
      <p:pic>
        <p:nvPicPr>
          <p:cNvPr id="3" name="Picture 2">
            <a:extLst>
              <a:ext uri="{FF2B5EF4-FFF2-40B4-BE49-F238E27FC236}">
                <a16:creationId xmlns:a16="http://schemas.microsoft.com/office/drawing/2014/main" id="{316403C0-0D0D-4289-95D6-D080F79BCDEA}"/>
              </a:ext>
            </a:extLst>
          </p:cNvPr>
          <p:cNvPicPr>
            <a:picLocks noChangeAspect="1"/>
          </p:cNvPicPr>
          <p:nvPr/>
        </p:nvPicPr>
        <p:blipFill>
          <a:blip r:embed="rId2"/>
          <a:stretch>
            <a:fillRect/>
          </a:stretch>
        </p:blipFill>
        <p:spPr>
          <a:xfrm>
            <a:off x="306010" y="1686920"/>
            <a:ext cx="11730045" cy="5087307"/>
          </a:xfrm>
          <a:prstGeom prst="rect">
            <a:avLst/>
          </a:prstGeom>
        </p:spPr>
      </p:pic>
    </p:spTree>
    <p:extLst>
      <p:ext uri="{BB962C8B-B14F-4D97-AF65-F5344CB8AC3E}">
        <p14:creationId xmlns:p14="http://schemas.microsoft.com/office/powerpoint/2010/main" val="2625801559"/>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C9723548-6769-4635-8706-B6FA69BCC7E1}"/>
              </a:ext>
            </a:extLst>
          </p:cNvPr>
          <p:cNvSpPr txBox="1"/>
          <p:nvPr/>
        </p:nvSpPr>
        <p:spPr>
          <a:xfrm>
            <a:off x="519467" y="823126"/>
            <a:ext cx="10646092" cy="654798"/>
          </a:xfrm>
          <a:prstGeom prst="rect">
            <a:avLst/>
          </a:prstGeom>
          <a:noFill/>
        </p:spPr>
        <p:txBody>
          <a:bodyPr wrap="square" rtlCol="0"/>
          <a:lstStyle/>
          <a:p>
            <a:r>
              <a:rPr lang="en-US" sz="3600" dirty="0">
                <a:latin typeface="Georgia" panose="02040502050405020303" pitchFamily="18" charset="0"/>
              </a:rPr>
              <a:t>Critical Factors for Success</a:t>
            </a:r>
          </a:p>
        </p:txBody>
      </p:sp>
      <p:sp>
        <p:nvSpPr>
          <p:cNvPr id="3" name="TextBox 2">
            <a:extLst>
              <a:ext uri="{FF2B5EF4-FFF2-40B4-BE49-F238E27FC236}">
                <a16:creationId xmlns:a16="http://schemas.microsoft.com/office/drawing/2014/main" id="{2C6434C5-3910-41E3-AF68-485EE34C67E1}"/>
              </a:ext>
            </a:extLst>
          </p:cNvPr>
          <p:cNvSpPr txBox="1"/>
          <p:nvPr/>
        </p:nvSpPr>
        <p:spPr>
          <a:xfrm>
            <a:off x="519467" y="1711843"/>
            <a:ext cx="11399631" cy="3619452"/>
          </a:xfrm>
          <a:prstGeom prst="rect">
            <a:avLst/>
          </a:prstGeom>
          <a:noFill/>
        </p:spPr>
        <p:txBody>
          <a:bodyPr wrap="square" rtlCol="0">
            <a:spAutoFit/>
          </a:bodyPr>
          <a:lstStyle/>
          <a:p>
            <a:pPr>
              <a:lnSpc>
                <a:spcPct val="110000"/>
              </a:lnSpc>
            </a:pPr>
            <a:r>
              <a:rPr lang="en-US" sz="3200" dirty="0">
                <a:latin typeface="+mj-lt"/>
              </a:rPr>
              <a:t>Actions we will take:</a:t>
            </a:r>
          </a:p>
          <a:p>
            <a:pPr marL="285750" indent="-285750">
              <a:lnSpc>
                <a:spcPct val="110000"/>
              </a:lnSpc>
              <a:buClr>
                <a:schemeClr val="accent1"/>
              </a:buClr>
              <a:buFont typeface="Arial" panose="020B0604020202020204" pitchFamily="34" charset="0"/>
              <a:buChar char="•"/>
            </a:pPr>
            <a:r>
              <a:rPr lang="en-US" sz="3200" dirty="0">
                <a:latin typeface="+mj-lt"/>
              </a:rPr>
              <a:t>Focus groups with key stakeholders (ongoing)</a:t>
            </a:r>
          </a:p>
          <a:p>
            <a:pPr marL="285750" indent="-285750">
              <a:lnSpc>
                <a:spcPct val="110000"/>
              </a:lnSpc>
              <a:buClr>
                <a:schemeClr val="accent1"/>
              </a:buClr>
              <a:buFont typeface="Arial" panose="020B0604020202020204" pitchFamily="34" charset="0"/>
              <a:buChar char="•"/>
            </a:pPr>
            <a:r>
              <a:rPr lang="en-US" sz="3200" dirty="0">
                <a:latin typeface="+mj-lt"/>
              </a:rPr>
              <a:t>University-wide training program (in development)</a:t>
            </a:r>
          </a:p>
          <a:p>
            <a:pPr marL="285750" indent="-285750">
              <a:lnSpc>
                <a:spcPct val="110000"/>
              </a:lnSpc>
              <a:buClr>
                <a:schemeClr val="accent1"/>
              </a:buClr>
              <a:buFont typeface="Arial" panose="020B0604020202020204" pitchFamily="34" charset="0"/>
              <a:buChar char="•"/>
            </a:pPr>
            <a:r>
              <a:rPr lang="en-US" sz="3200" dirty="0">
                <a:latin typeface="+mj-lt"/>
              </a:rPr>
              <a:t>Updated policies for purchasing and contracts</a:t>
            </a:r>
          </a:p>
          <a:p>
            <a:pPr marL="285750" indent="-285750">
              <a:lnSpc>
                <a:spcPct val="110000"/>
              </a:lnSpc>
              <a:buClr>
                <a:schemeClr val="accent1"/>
              </a:buClr>
              <a:buFont typeface="Arial" panose="020B0604020202020204" pitchFamily="34" charset="0"/>
              <a:buChar char="•"/>
            </a:pPr>
            <a:r>
              <a:rPr lang="en-US" sz="3200" dirty="0">
                <a:latin typeface="+mj-lt"/>
              </a:rPr>
              <a:t>Communication plan</a:t>
            </a:r>
          </a:p>
          <a:p>
            <a:pPr marL="285750" indent="-285750">
              <a:lnSpc>
                <a:spcPct val="110000"/>
              </a:lnSpc>
              <a:buClr>
                <a:schemeClr val="accent1"/>
              </a:buClr>
              <a:buFont typeface="Arial" panose="020B0604020202020204" pitchFamily="34" charset="0"/>
              <a:buChar char="•"/>
            </a:pPr>
            <a:r>
              <a:rPr lang="en-US" sz="3200" dirty="0">
                <a:latin typeface="+mj-lt"/>
              </a:rPr>
              <a:t>Updated website</a:t>
            </a:r>
          </a:p>
          <a:p>
            <a:pPr marL="285750" indent="-28575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45598265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C9723548-6769-4635-8706-B6FA69BCC7E1}"/>
              </a:ext>
            </a:extLst>
          </p:cNvPr>
          <p:cNvSpPr txBox="1"/>
          <p:nvPr/>
        </p:nvSpPr>
        <p:spPr>
          <a:xfrm>
            <a:off x="519467" y="823126"/>
            <a:ext cx="10646092" cy="654798"/>
          </a:xfrm>
          <a:prstGeom prst="rect">
            <a:avLst/>
          </a:prstGeom>
          <a:noFill/>
        </p:spPr>
        <p:txBody>
          <a:bodyPr wrap="square" rtlCol="0"/>
          <a:lstStyle/>
          <a:p>
            <a:r>
              <a:rPr lang="en-US" sz="3600" dirty="0">
                <a:latin typeface="Georgia" panose="02040502050405020303" pitchFamily="18" charset="0"/>
              </a:rPr>
              <a:t>Critical Factors for Success</a:t>
            </a:r>
          </a:p>
        </p:txBody>
      </p:sp>
      <p:sp>
        <p:nvSpPr>
          <p:cNvPr id="3" name="TextBox 2">
            <a:extLst>
              <a:ext uri="{FF2B5EF4-FFF2-40B4-BE49-F238E27FC236}">
                <a16:creationId xmlns:a16="http://schemas.microsoft.com/office/drawing/2014/main" id="{2C6434C5-3910-41E3-AF68-485EE34C67E1}"/>
              </a:ext>
            </a:extLst>
          </p:cNvPr>
          <p:cNvSpPr txBox="1"/>
          <p:nvPr/>
        </p:nvSpPr>
        <p:spPr>
          <a:xfrm>
            <a:off x="519467" y="1711843"/>
            <a:ext cx="11399631" cy="4228850"/>
          </a:xfrm>
          <a:prstGeom prst="rect">
            <a:avLst/>
          </a:prstGeom>
          <a:noFill/>
        </p:spPr>
        <p:txBody>
          <a:bodyPr wrap="square" rtlCol="0">
            <a:spAutoFit/>
          </a:bodyPr>
          <a:lstStyle/>
          <a:p>
            <a:pPr>
              <a:lnSpc>
                <a:spcPct val="110000"/>
              </a:lnSpc>
            </a:pPr>
            <a:r>
              <a:rPr lang="en-US" sz="3200" dirty="0">
                <a:latin typeface="+mj-lt"/>
              </a:rPr>
              <a:t>Support from Admin &amp; Academic Units:</a:t>
            </a:r>
          </a:p>
          <a:p>
            <a:pPr marL="457200" indent="-457200">
              <a:lnSpc>
                <a:spcPct val="110000"/>
              </a:lnSpc>
              <a:buClr>
                <a:srgbClr val="FF0000"/>
              </a:buClr>
              <a:buFont typeface="Arial" panose="020B0604020202020204" pitchFamily="34" charset="0"/>
              <a:buChar char="•"/>
            </a:pPr>
            <a:r>
              <a:rPr lang="en-US" sz="3200" dirty="0">
                <a:latin typeface="+mj-lt"/>
              </a:rPr>
              <a:t>Focus group feedback</a:t>
            </a:r>
          </a:p>
          <a:p>
            <a:pPr marL="457200" indent="-457200">
              <a:lnSpc>
                <a:spcPct val="110000"/>
              </a:lnSpc>
              <a:buClr>
                <a:srgbClr val="FF0000"/>
              </a:buClr>
              <a:buFont typeface="Arial" panose="020B0604020202020204" pitchFamily="34" charset="0"/>
              <a:buChar char="•"/>
            </a:pPr>
            <a:r>
              <a:rPr lang="en-US" sz="3200" dirty="0">
                <a:latin typeface="+mj-lt"/>
              </a:rPr>
              <a:t>Participation in training</a:t>
            </a:r>
          </a:p>
          <a:p>
            <a:pPr marL="862013" indent="-457200">
              <a:buClr>
                <a:srgbClr val="FF0000"/>
              </a:buClr>
              <a:buFont typeface="Wingdings" panose="05000000000000000000" pitchFamily="2" charset="2"/>
              <a:buChar char="Ø"/>
            </a:pPr>
            <a:r>
              <a:rPr lang="en-US" sz="3200" dirty="0">
                <a:latin typeface="+mj-lt"/>
              </a:rPr>
              <a:t>One or two individuals from each dept will be asked to be trained in the contract management system</a:t>
            </a:r>
          </a:p>
          <a:p>
            <a:pPr marL="457200" indent="-457200">
              <a:lnSpc>
                <a:spcPct val="110000"/>
              </a:lnSpc>
              <a:buClr>
                <a:srgbClr val="FF0000"/>
              </a:buClr>
              <a:buFont typeface="Arial" panose="020B0604020202020204" pitchFamily="34" charset="0"/>
              <a:buChar char="•"/>
            </a:pPr>
            <a:r>
              <a:rPr lang="en-US" sz="3200" dirty="0">
                <a:latin typeface="+mj-lt"/>
              </a:rPr>
              <a:t>Policy familiarity &amp; compliance</a:t>
            </a:r>
          </a:p>
          <a:p>
            <a:pPr marL="285750" indent="-285750">
              <a:buFont typeface="Arial" panose="020B0604020202020204" pitchFamily="34" charset="0"/>
              <a:buChar char="•"/>
            </a:pPr>
            <a:endParaRPr lang="en-US" sz="3200" dirty="0">
              <a:latin typeface="+mj-lt"/>
            </a:endParaRPr>
          </a:p>
          <a:p>
            <a:pPr marL="285750" indent="-285750">
              <a:buFont typeface="Arial" panose="020B0604020202020204" pitchFamily="34" charset="0"/>
              <a:buChar char="•"/>
            </a:pPr>
            <a:endParaRPr lang="en-US" sz="3200" dirty="0">
              <a:latin typeface="+mj-lt"/>
            </a:endParaRPr>
          </a:p>
        </p:txBody>
      </p:sp>
    </p:spTree>
    <p:extLst>
      <p:ext uri="{BB962C8B-B14F-4D97-AF65-F5344CB8AC3E}">
        <p14:creationId xmlns:p14="http://schemas.microsoft.com/office/powerpoint/2010/main" val="78828244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C9723548-6769-4635-8706-B6FA69BCC7E1}"/>
              </a:ext>
            </a:extLst>
          </p:cNvPr>
          <p:cNvSpPr txBox="1"/>
          <p:nvPr/>
        </p:nvSpPr>
        <p:spPr>
          <a:xfrm>
            <a:off x="519467" y="823126"/>
            <a:ext cx="10646092" cy="654798"/>
          </a:xfrm>
          <a:prstGeom prst="rect">
            <a:avLst/>
          </a:prstGeom>
          <a:noFill/>
        </p:spPr>
        <p:txBody>
          <a:bodyPr wrap="square" rtlCol="0"/>
          <a:lstStyle/>
          <a:p>
            <a:r>
              <a:rPr lang="en-US" sz="3600" dirty="0">
                <a:latin typeface="Georgia" panose="02040502050405020303" pitchFamily="18" charset="0"/>
              </a:rPr>
              <a:t>Other Initiatives	</a:t>
            </a:r>
          </a:p>
        </p:txBody>
      </p:sp>
      <p:sp>
        <p:nvSpPr>
          <p:cNvPr id="3" name="TextBox 2">
            <a:extLst>
              <a:ext uri="{FF2B5EF4-FFF2-40B4-BE49-F238E27FC236}">
                <a16:creationId xmlns:a16="http://schemas.microsoft.com/office/drawing/2014/main" id="{8943B198-4AD3-48CC-9967-3FC1E02F9B2B}"/>
              </a:ext>
            </a:extLst>
          </p:cNvPr>
          <p:cNvSpPr txBox="1"/>
          <p:nvPr/>
        </p:nvSpPr>
        <p:spPr>
          <a:xfrm>
            <a:off x="637953" y="1839433"/>
            <a:ext cx="10377377" cy="1569660"/>
          </a:xfrm>
          <a:prstGeom prst="rect">
            <a:avLst/>
          </a:prstGeom>
          <a:noFill/>
        </p:spPr>
        <p:txBody>
          <a:bodyPr wrap="square" rtlCol="0">
            <a:spAutoFit/>
          </a:bodyPr>
          <a:lstStyle/>
          <a:p>
            <a:pPr marL="457200" indent="-457200">
              <a:buClr>
                <a:srgbClr val="FF0000"/>
              </a:buClr>
              <a:buFont typeface="Arial" panose="020B0604020202020204" pitchFamily="34" charset="0"/>
              <a:buChar char="•"/>
            </a:pPr>
            <a:r>
              <a:rPr lang="en-US" sz="3200" dirty="0">
                <a:latin typeface="Arial" panose="020B0604020202020204" pitchFamily="34" charset="0"/>
                <a:cs typeface="Arial" panose="020B0604020202020204" pitchFamily="34" charset="0"/>
              </a:rPr>
              <a:t>Supplier Diversity Goals (DIAP Phase 2)</a:t>
            </a:r>
          </a:p>
          <a:p>
            <a:pPr marL="914400" indent="-457200">
              <a:buClr>
                <a:srgbClr val="FF0000"/>
              </a:buClr>
              <a:buFont typeface="Wingdings" panose="05000000000000000000" pitchFamily="2" charset="2"/>
              <a:buChar char="Ø"/>
            </a:pPr>
            <a:r>
              <a:rPr lang="en-US" sz="3200" dirty="0">
                <a:latin typeface="Arial" panose="020B0604020202020204" pitchFamily="34" charset="0"/>
                <a:cs typeface="Arial" panose="020B0604020202020204" pitchFamily="34" charset="0"/>
              </a:rPr>
              <a:t>Increase utilization of MBE and WBE</a:t>
            </a:r>
          </a:p>
          <a:p>
            <a:pPr marL="914400" indent="-457200">
              <a:buClr>
                <a:srgbClr val="FF0000"/>
              </a:buClr>
              <a:buFont typeface="Wingdings" panose="05000000000000000000" pitchFamily="2" charset="2"/>
              <a:buChar char="Ø"/>
            </a:pPr>
            <a:r>
              <a:rPr lang="en-US" sz="3200" dirty="0">
                <a:latin typeface="Arial" panose="020B0604020202020204" pitchFamily="34" charset="0"/>
                <a:cs typeface="Arial" panose="020B0604020202020204" pitchFamily="34" charset="0"/>
              </a:rPr>
              <a:t>Increase spending with MBE and WBE</a:t>
            </a:r>
          </a:p>
        </p:txBody>
      </p:sp>
    </p:spTree>
    <p:extLst>
      <p:ext uri="{BB962C8B-B14F-4D97-AF65-F5344CB8AC3E}">
        <p14:creationId xmlns:p14="http://schemas.microsoft.com/office/powerpoint/2010/main" val="297695223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a:extLst>
              <a:ext uri="{FF2B5EF4-FFF2-40B4-BE49-F238E27FC236}">
                <a16:creationId xmlns:a16="http://schemas.microsoft.com/office/drawing/2014/main" id="{C9723548-6769-4635-8706-B6FA69BCC7E1}"/>
              </a:ext>
            </a:extLst>
          </p:cNvPr>
          <p:cNvSpPr txBox="1"/>
          <p:nvPr/>
        </p:nvSpPr>
        <p:spPr>
          <a:xfrm>
            <a:off x="519467" y="823126"/>
            <a:ext cx="10646092" cy="654798"/>
          </a:xfrm>
          <a:prstGeom prst="rect">
            <a:avLst/>
          </a:prstGeom>
          <a:noFill/>
        </p:spPr>
        <p:txBody>
          <a:bodyPr wrap="square" rtlCol="0"/>
          <a:lstStyle/>
          <a:p>
            <a:r>
              <a:rPr lang="en-US" sz="3600" dirty="0">
                <a:latin typeface="Georgia" panose="02040502050405020303" pitchFamily="18" charset="0"/>
              </a:rPr>
              <a:t>Questions</a:t>
            </a:r>
          </a:p>
        </p:txBody>
      </p:sp>
      <p:sp>
        <p:nvSpPr>
          <p:cNvPr id="3" name="Rectangle 2">
            <a:extLst>
              <a:ext uri="{FF2B5EF4-FFF2-40B4-BE49-F238E27FC236}">
                <a16:creationId xmlns:a16="http://schemas.microsoft.com/office/drawing/2014/main" id="{63BE638C-994A-4BFD-A181-0E12DAF43D22}"/>
              </a:ext>
            </a:extLst>
          </p:cNvPr>
          <p:cNvSpPr/>
          <p:nvPr/>
        </p:nvSpPr>
        <p:spPr>
          <a:xfrm>
            <a:off x="1850065" y="2083981"/>
            <a:ext cx="8048847" cy="830997"/>
          </a:xfrm>
          <a:prstGeom prst="rect">
            <a:avLst/>
          </a:prstGeom>
        </p:spPr>
        <p:txBody>
          <a:bodyPr wrap="square">
            <a:spAutoFit/>
          </a:bodyPr>
          <a:lstStyle/>
          <a:p>
            <a:r>
              <a:rPr lang="en-US" sz="2400" dirty="0">
                <a:solidFill>
                  <a:srgbClr val="333333"/>
                </a:solidFill>
                <a:latin typeface="+mj-lt"/>
              </a:rPr>
              <a:t>People asking questions, lost in confusion, well I tell them there's no problem, only solutions.</a:t>
            </a:r>
            <a:endParaRPr lang="en-US" sz="2400" dirty="0">
              <a:latin typeface="+mj-lt"/>
            </a:endParaRPr>
          </a:p>
        </p:txBody>
      </p:sp>
      <p:sp>
        <p:nvSpPr>
          <p:cNvPr id="4" name="Rectangle 3">
            <a:extLst>
              <a:ext uri="{FF2B5EF4-FFF2-40B4-BE49-F238E27FC236}">
                <a16:creationId xmlns:a16="http://schemas.microsoft.com/office/drawing/2014/main" id="{9DED5BD4-19B2-4AFE-AA0B-EC2D312EC1C4}"/>
              </a:ext>
            </a:extLst>
          </p:cNvPr>
          <p:cNvSpPr/>
          <p:nvPr/>
        </p:nvSpPr>
        <p:spPr>
          <a:xfrm>
            <a:off x="1818089" y="3545844"/>
            <a:ext cx="8048847" cy="461665"/>
          </a:xfrm>
          <a:prstGeom prst="rect">
            <a:avLst/>
          </a:prstGeom>
        </p:spPr>
        <p:txBody>
          <a:bodyPr wrap="square">
            <a:spAutoFit/>
          </a:bodyPr>
          <a:lstStyle/>
          <a:p>
            <a:r>
              <a:rPr lang="en-US" sz="2400" dirty="0">
                <a:latin typeface="+mj-lt"/>
              </a:rPr>
              <a:t>John Lennon, </a:t>
            </a:r>
            <a:r>
              <a:rPr lang="en-US" sz="2400" i="1" dirty="0">
                <a:latin typeface="+mj-lt"/>
              </a:rPr>
              <a:t>Watching the Wheels</a:t>
            </a:r>
          </a:p>
        </p:txBody>
      </p:sp>
    </p:spTree>
    <p:extLst>
      <p:ext uri="{BB962C8B-B14F-4D97-AF65-F5344CB8AC3E}">
        <p14:creationId xmlns:p14="http://schemas.microsoft.com/office/powerpoint/2010/main" val="36708617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a:extLst>
              <a:ext uri="{FF2B5EF4-FFF2-40B4-BE49-F238E27FC236}">
                <a16:creationId xmlns:a16="http://schemas.microsoft.com/office/drawing/2014/main" id="{F71F66F9-8D29-40E6-8344-606357C3FB00}"/>
              </a:ext>
            </a:extLst>
          </p:cNvPr>
          <p:cNvSpPr txBox="1"/>
          <p:nvPr/>
        </p:nvSpPr>
        <p:spPr>
          <a:xfrm>
            <a:off x="595424" y="873646"/>
            <a:ext cx="11068492" cy="466055"/>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Discussion Topics </a:t>
            </a:r>
          </a:p>
        </p:txBody>
      </p:sp>
      <p:sp>
        <p:nvSpPr>
          <p:cNvPr id="2" name="TextBox 1">
            <a:extLst>
              <a:ext uri="{FF2B5EF4-FFF2-40B4-BE49-F238E27FC236}">
                <a16:creationId xmlns:a16="http://schemas.microsoft.com/office/drawing/2014/main" id="{306211E3-21CE-4947-B75C-99E40F7DE511}"/>
              </a:ext>
            </a:extLst>
          </p:cNvPr>
          <p:cNvSpPr txBox="1"/>
          <p:nvPr/>
        </p:nvSpPr>
        <p:spPr>
          <a:xfrm>
            <a:off x="265815" y="1626781"/>
            <a:ext cx="10983432" cy="1723549"/>
          </a:xfrm>
          <a:prstGeom prst="rect">
            <a:avLst/>
          </a:prstGeom>
          <a:noFill/>
        </p:spPr>
        <p:txBody>
          <a:bodyPr wrap="square" rtlCol="0">
            <a:spAutoFit/>
          </a:bodyPr>
          <a:lstStyle/>
          <a:p>
            <a:pPr marL="13716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7337"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693184B9-B2F8-4CC6-AAF4-E521A0F5D4D6}"/>
              </a:ext>
            </a:extLst>
          </p:cNvPr>
          <p:cNvSpPr txBox="1"/>
          <p:nvPr/>
        </p:nvSpPr>
        <p:spPr>
          <a:xfrm>
            <a:off x="430619" y="2030343"/>
            <a:ext cx="10653823" cy="4185761"/>
          </a:xfrm>
          <a:prstGeom prst="rect">
            <a:avLst/>
          </a:prstGeom>
          <a:noFill/>
        </p:spPr>
        <p:txBody>
          <a:bodyPr wrap="square" rtlCol="0">
            <a:spAutoFit/>
          </a:bodyPr>
          <a:lstStyle/>
          <a:p>
            <a:pPr marL="744537" indent="-457200">
              <a:buClr>
                <a:srgbClr val="FF0000"/>
              </a:buClr>
              <a:buFont typeface="Arial" panose="020B0604020202020204" pitchFamily="34" charset="0"/>
              <a:buChar char="•"/>
            </a:pPr>
            <a:r>
              <a:rPr lang="en-US" sz="3200" dirty="0">
                <a:latin typeface="+mj-lt"/>
              </a:rPr>
              <a:t>What is Strategic Purchasing &amp; Contracts?</a:t>
            </a:r>
          </a:p>
          <a:p>
            <a:pPr marL="744537" indent="-457200">
              <a:buClr>
                <a:srgbClr val="FF0000"/>
              </a:buClr>
              <a:buFont typeface="Arial" panose="020B0604020202020204" pitchFamily="34" charset="0"/>
              <a:buChar char="•"/>
            </a:pPr>
            <a:endParaRPr lang="en-US" sz="3200" dirty="0">
              <a:latin typeface="+mj-lt"/>
            </a:endParaRPr>
          </a:p>
          <a:p>
            <a:pPr marL="744537" indent="-457200">
              <a:buClr>
                <a:srgbClr val="FF0000"/>
              </a:buClr>
              <a:buFont typeface="Arial" panose="020B0604020202020204" pitchFamily="34" charset="0"/>
              <a:buChar char="•"/>
            </a:pPr>
            <a:r>
              <a:rPr lang="en-US" sz="3200" dirty="0">
                <a:latin typeface="+mj-lt"/>
              </a:rPr>
              <a:t>Huron Assessment &amp; Recommendations</a:t>
            </a:r>
          </a:p>
          <a:p>
            <a:pPr marL="744537" indent="-457200">
              <a:buClr>
                <a:srgbClr val="FF0000"/>
              </a:buClr>
              <a:buFont typeface="Arial" panose="020B0604020202020204" pitchFamily="34" charset="0"/>
              <a:buChar char="•"/>
            </a:pPr>
            <a:endParaRPr lang="en-US" sz="3200" dirty="0">
              <a:latin typeface="+mj-lt"/>
            </a:endParaRPr>
          </a:p>
          <a:p>
            <a:pPr marL="744537" indent="-457200">
              <a:buClr>
                <a:srgbClr val="FF0000"/>
              </a:buClr>
              <a:buFont typeface="Arial" panose="020B0604020202020204" pitchFamily="34" charset="0"/>
              <a:buChar char="•"/>
            </a:pPr>
            <a:r>
              <a:rPr lang="en-US" sz="3200" dirty="0">
                <a:latin typeface="+mj-lt"/>
              </a:rPr>
              <a:t>Jaggaer Initiative</a:t>
            </a:r>
          </a:p>
          <a:p>
            <a:pPr marL="914400"/>
            <a:endParaRPr lang="en-US" sz="2400" dirty="0">
              <a:latin typeface="+mj-lt"/>
            </a:endParaRPr>
          </a:p>
          <a:p>
            <a:pPr marL="287337"/>
            <a:endParaRPr lang="en-US" sz="3200" dirty="0">
              <a:latin typeface="+mj-lt"/>
            </a:endParaRPr>
          </a:p>
          <a:p>
            <a:pPr marL="285750" indent="-285750">
              <a:buFont typeface="Arial" panose="020B0604020202020204" pitchFamily="34" charset="0"/>
              <a:buChar char="•"/>
            </a:pPr>
            <a:endParaRPr lang="en-US" sz="3200" dirty="0">
              <a:latin typeface="+mj-lt"/>
            </a:endParaRPr>
          </a:p>
          <a:p>
            <a:pPr marL="285750" indent="-28575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2078675336"/>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a:extLst>
              <a:ext uri="{FF2B5EF4-FFF2-40B4-BE49-F238E27FC236}">
                <a16:creationId xmlns:a16="http://schemas.microsoft.com/office/drawing/2014/main" id="{F71F66F9-8D29-40E6-8344-606357C3FB00}"/>
              </a:ext>
            </a:extLst>
          </p:cNvPr>
          <p:cNvSpPr txBox="1"/>
          <p:nvPr/>
        </p:nvSpPr>
        <p:spPr>
          <a:xfrm>
            <a:off x="595424" y="873646"/>
            <a:ext cx="11068492" cy="466055"/>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SPCI Organization</a:t>
            </a:r>
          </a:p>
        </p:txBody>
      </p:sp>
      <p:sp>
        <p:nvSpPr>
          <p:cNvPr id="2" name="TextBox 1">
            <a:extLst>
              <a:ext uri="{FF2B5EF4-FFF2-40B4-BE49-F238E27FC236}">
                <a16:creationId xmlns:a16="http://schemas.microsoft.com/office/drawing/2014/main" id="{306211E3-21CE-4947-B75C-99E40F7DE511}"/>
              </a:ext>
            </a:extLst>
          </p:cNvPr>
          <p:cNvSpPr txBox="1"/>
          <p:nvPr/>
        </p:nvSpPr>
        <p:spPr>
          <a:xfrm>
            <a:off x="265815" y="1626781"/>
            <a:ext cx="10983432" cy="1723549"/>
          </a:xfrm>
          <a:prstGeom prst="rect">
            <a:avLst/>
          </a:prstGeom>
          <a:noFill/>
        </p:spPr>
        <p:txBody>
          <a:bodyPr wrap="square" rtlCol="0">
            <a:spAutoFit/>
          </a:bodyPr>
          <a:lstStyle/>
          <a:p>
            <a:pPr marL="13716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7337"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0AA5873A-A2B0-4A24-BFB5-9339364DE2A3}"/>
              </a:ext>
            </a:extLst>
          </p:cNvPr>
          <p:cNvPicPr>
            <a:picLocks noChangeAspect="1"/>
          </p:cNvPicPr>
          <p:nvPr/>
        </p:nvPicPr>
        <p:blipFill>
          <a:blip r:embed="rId3"/>
          <a:stretch>
            <a:fillRect/>
          </a:stretch>
        </p:blipFill>
        <p:spPr>
          <a:xfrm>
            <a:off x="457200" y="1626781"/>
            <a:ext cx="11402310" cy="5121727"/>
          </a:xfrm>
          <a:prstGeom prst="rect">
            <a:avLst/>
          </a:prstGeom>
        </p:spPr>
      </p:pic>
    </p:spTree>
    <p:extLst>
      <p:ext uri="{BB962C8B-B14F-4D97-AF65-F5344CB8AC3E}">
        <p14:creationId xmlns:p14="http://schemas.microsoft.com/office/powerpoint/2010/main" val="391722552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a:extLst>
              <a:ext uri="{FF2B5EF4-FFF2-40B4-BE49-F238E27FC236}">
                <a16:creationId xmlns:a16="http://schemas.microsoft.com/office/drawing/2014/main" id="{F71F66F9-8D29-40E6-8344-606357C3FB00}"/>
              </a:ext>
            </a:extLst>
          </p:cNvPr>
          <p:cNvSpPr txBox="1"/>
          <p:nvPr/>
        </p:nvSpPr>
        <p:spPr>
          <a:xfrm>
            <a:off x="595424" y="873646"/>
            <a:ext cx="11068492" cy="466055"/>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Purchasing Policies &amp; Procedures</a:t>
            </a:r>
          </a:p>
        </p:txBody>
      </p:sp>
      <p:sp>
        <p:nvSpPr>
          <p:cNvPr id="4" name="TextBox 3">
            <a:extLst>
              <a:ext uri="{FF2B5EF4-FFF2-40B4-BE49-F238E27FC236}">
                <a16:creationId xmlns:a16="http://schemas.microsoft.com/office/drawing/2014/main" id="{693184B9-B2F8-4CC6-AAF4-E521A0F5D4D6}"/>
              </a:ext>
            </a:extLst>
          </p:cNvPr>
          <p:cNvSpPr txBox="1"/>
          <p:nvPr/>
        </p:nvSpPr>
        <p:spPr>
          <a:xfrm>
            <a:off x="207336" y="1615674"/>
            <a:ext cx="11566742" cy="5909310"/>
          </a:xfrm>
          <a:prstGeom prst="rect">
            <a:avLst/>
          </a:prstGeom>
          <a:noFill/>
        </p:spPr>
        <p:txBody>
          <a:bodyPr wrap="square" rtlCol="0">
            <a:spAutoFit/>
          </a:bodyPr>
          <a:lstStyle/>
          <a:p>
            <a:pPr marL="630237" indent="-342900">
              <a:buClr>
                <a:srgbClr val="FF0000"/>
              </a:buClr>
              <a:buFont typeface="Arial" panose="020B0604020202020204" pitchFamily="34" charset="0"/>
              <a:buChar char="•"/>
            </a:pPr>
            <a:r>
              <a:rPr lang="en-US" sz="2400" dirty="0">
                <a:solidFill>
                  <a:srgbClr val="2F2A20"/>
                </a:solidFill>
                <a:latin typeface="+mj-lt"/>
              </a:rPr>
              <a:t>Except for COVID-19 supplies, </a:t>
            </a:r>
            <a:r>
              <a:rPr lang="en-US" sz="2400" b="1" u="sng" dirty="0">
                <a:solidFill>
                  <a:srgbClr val="2F2A20"/>
                </a:solidFill>
                <a:latin typeface="+mj-lt"/>
              </a:rPr>
              <a:t>departments make independent purchasing decisions </a:t>
            </a:r>
            <a:r>
              <a:rPr lang="en-US" sz="2400" dirty="0">
                <a:solidFill>
                  <a:srgbClr val="2F2A20"/>
                </a:solidFill>
                <a:latin typeface="+mj-lt"/>
              </a:rPr>
              <a:t>subject to purchasing procedures, policies and department budgets.</a:t>
            </a:r>
          </a:p>
          <a:p>
            <a:pPr marL="630237" indent="-342900">
              <a:buClr>
                <a:srgbClr val="FF0000"/>
              </a:buClr>
              <a:buFont typeface="Arial" panose="020B0604020202020204" pitchFamily="34" charset="0"/>
              <a:buChar char="•"/>
            </a:pPr>
            <a:endParaRPr lang="en-US" sz="2400" dirty="0">
              <a:solidFill>
                <a:srgbClr val="2F2A20"/>
              </a:solidFill>
              <a:latin typeface="+mj-lt"/>
            </a:endParaRPr>
          </a:p>
          <a:p>
            <a:pPr marL="630237" indent="-342900">
              <a:buClr>
                <a:srgbClr val="FF0000"/>
              </a:buClr>
              <a:buFont typeface="Arial" panose="020B0604020202020204" pitchFamily="34" charset="0"/>
              <a:buChar char="•"/>
            </a:pPr>
            <a:r>
              <a:rPr lang="en-US" sz="2400" dirty="0">
                <a:latin typeface="+mj-lt"/>
              </a:rPr>
              <a:t>A Purchase Order is required for the purchase of goods or services in excess of $3,000 (during Covid-19 this has been reduced to $1,000).</a:t>
            </a:r>
            <a:endParaRPr lang="en-US" sz="2400" dirty="0">
              <a:solidFill>
                <a:srgbClr val="2F2A20"/>
              </a:solidFill>
              <a:latin typeface="+mj-lt"/>
            </a:endParaRPr>
          </a:p>
          <a:p>
            <a:pPr marL="630237" indent="-342900">
              <a:buClr>
                <a:srgbClr val="FF0000"/>
              </a:buClr>
              <a:buFont typeface="Arial" panose="020B0604020202020204" pitchFamily="34" charset="0"/>
              <a:buChar char="•"/>
            </a:pPr>
            <a:endParaRPr lang="en-US" sz="2400" dirty="0">
              <a:solidFill>
                <a:srgbClr val="2F2A20"/>
              </a:solidFill>
              <a:latin typeface="+mj-lt"/>
            </a:endParaRPr>
          </a:p>
          <a:p>
            <a:pPr marL="630237" indent="-342900">
              <a:buClr>
                <a:srgbClr val="FF0000"/>
              </a:buClr>
              <a:buFont typeface="Arial" panose="020B0604020202020204" pitchFamily="34" charset="0"/>
              <a:buChar char="•"/>
            </a:pPr>
            <a:r>
              <a:rPr lang="en-US" sz="2400" dirty="0">
                <a:solidFill>
                  <a:srgbClr val="2F2A20"/>
                </a:solidFill>
                <a:latin typeface="+mj-lt"/>
              </a:rPr>
              <a:t>All purchases up to $25,000 require at least one written quote.</a:t>
            </a:r>
          </a:p>
          <a:p>
            <a:pPr marL="630237" indent="-342900">
              <a:buClr>
                <a:srgbClr val="FF0000"/>
              </a:buClr>
              <a:buFont typeface="Arial" panose="020B0604020202020204" pitchFamily="34" charset="0"/>
              <a:buChar char="•"/>
            </a:pPr>
            <a:endParaRPr lang="en-US" sz="2400" dirty="0">
              <a:solidFill>
                <a:srgbClr val="2F2A20"/>
              </a:solidFill>
              <a:latin typeface="+mj-lt"/>
            </a:endParaRPr>
          </a:p>
          <a:p>
            <a:pPr marL="630237" indent="-342900">
              <a:buClr>
                <a:srgbClr val="FF0000"/>
              </a:buClr>
              <a:buFont typeface="Arial" panose="020B0604020202020204" pitchFamily="34" charset="0"/>
              <a:buChar char="•"/>
            </a:pPr>
            <a:r>
              <a:rPr lang="en-US" sz="2400" dirty="0">
                <a:solidFill>
                  <a:srgbClr val="2F2A20"/>
                </a:solidFill>
                <a:latin typeface="+mj-lt"/>
              </a:rPr>
              <a:t>All purchases over $25,000 require at least at least 3 competitive quotes or - </a:t>
            </a:r>
            <a:r>
              <a:rPr lang="en-US" sz="2400" i="1" dirty="0">
                <a:solidFill>
                  <a:srgbClr val="2F2A20"/>
                </a:solidFill>
                <a:latin typeface="+mj-lt"/>
              </a:rPr>
              <a:t>when 3 quotes can’t be obtained </a:t>
            </a:r>
            <a:r>
              <a:rPr lang="en-US" sz="2400" dirty="0">
                <a:solidFill>
                  <a:srgbClr val="2F2A20"/>
                </a:solidFill>
                <a:latin typeface="+mj-lt"/>
              </a:rPr>
              <a:t>- a </a:t>
            </a:r>
            <a:r>
              <a:rPr lang="en-US" sz="2400" b="1" u="sng" dirty="0">
                <a:solidFill>
                  <a:srgbClr val="2F2A20"/>
                </a:solidFill>
                <a:latin typeface="+mj-lt"/>
              </a:rPr>
              <a:t>sole source justification.</a:t>
            </a:r>
          </a:p>
          <a:p>
            <a:pPr marL="630237" indent="-342900">
              <a:buClr>
                <a:srgbClr val="FF0000"/>
              </a:buClr>
              <a:buFont typeface="Arial" panose="020B0604020202020204" pitchFamily="34" charset="0"/>
              <a:buChar char="•"/>
            </a:pPr>
            <a:endParaRPr lang="en-US" sz="2400" dirty="0">
              <a:solidFill>
                <a:srgbClr val="2F2A20"/>
              </a:solidFill>
              <a:latin typeface="+mj-lt"/>
            </a:endParaRPr>
          </a:p>
          <a:p>
            <a:pPr marL="630237" indent="-342900">
              <a:buClr>
                <a:srgbClr val="FF0000"/>
              </a:buClr>
              <a:buFont typeface="Arial" panose="020B0604020202020204" pitchFamily="34" charset="0"/>
              <a:buChar char="•"/>
            </a:pPr>
            <a:r>
              <a:rPr lang="en-US" sz="2400" dirty="0">
                <a:solidFill>
                  <a:srgbClr val="2F2A20"/>
                </a:solidFill>
                <a:latin typeface="+mj-lt"/>
              </a:rPr>
              <a:t>Departments have access to the Brown University Purchasing Card (</a:t>
            </a:r>
            <a:r>
              <a:rPr lang="en-US" sz="2400" dirty="0" err="1">
                <a:solidFill>
                  <a:srgbClr val="2F2A20"/>
                </a:solidFill>
                <a:latin typeface="+mj-lt"/>
              </a:rPr>
              <a:t>PCard</a:t>
            </a:r>
            <a:r>
              <a:rPr lang="en-US" sz="2400" dirty="0">
                <a:solidFill>
                  <a:srgbClr val="2F2A20"/>
                </a:solidFill>
                <a:latin typeface="+mj-lt"/>
              </a:rPr>
              <a:t>), an authorized buying method for low-cost purchases of non-restricted commodities from non-restricted suppliers. </a:t>
            </a:r>
          </a:p>
          <a:p>
            <a:pPr marL="744537" indent="-457200">
              <a:buFont typeface="Arial" panose="020B0604020202020204" pitchFamily="34" charset="0"/>
              <a:buChar char="•"/>
            </a:pPr>
            <a:endParaRPr lang="en-US" sz="2400" b="1" i="1" dirty="0">
              <a:solidFill>
                <a:srgbClr val="2F2A20"/>
              </a:solidFill>
              <a:latin typeface="+mj-lt"/>
            </a:endParaRPr>
          </a:p>
          <a:p>
            <a:pPr marL="285750" indent="-285750">
              <a:buFont typeface="Arial" panose="020B0604020202020204" pitchFamily="34" charset="0"/>
              <a:buChar char="•"/>
            </a:pPr>
            <a:endParaRPr lang="en-US" dirty="0">
              <a:latin typeface="+mj-lt"/>
            </a:endParaRPr>
          </a:p>
        </p:txBody>
      </p:sp>
      <p:pic>
        <p:nvPicPr>
          <p:cNvPr id="2" name="Picture 1">
            <a:extLst>
              <a:ext uri="{FF2B5EF4-FFF2-40B4-BE49-F238E27FC236}">
                <a16:creationId xmlns:a16="http://schemas.microsoft.com/office/drawing/2014/main" id="{1FD9E3F2-1C2D-4639-A7F4-60E18226A875}"/>
              </a:ext>
            </a:extLst>
          </p:cNvPr>
          <p:cNvPicPr>
            <a:picLocks noChangeAspect="1"/>
          </p:cNvPicPr>
          <p:nvPr/>
        </p:nvPicPr>
        <p:blipFill>
          <a:blip r:embed="rId3"/>
          <a:stretch>
            <a:fillRect/>
          </a:stretch>
        </p:blipFill>
        <p:spPr>
          <a:xfrm>
            <a:off x="9643729" y="4049960"/>
            <a:ext cx="2020187" cy="2597383"/>
          </a:xfrm>
          <a:prstGeom prst="rect">
            <a:avLst/>
          </a:prstGeom>
        </p:spPr>
      </p:pic>
    </p:spTree>
    <p:extLst>
      <p:ext uri="{BB962C8B-B14F-4D97-AF65-F5344CB8AC3E}">
        <p14:creationId xmlns:p14="http://schemas.microsoft.com/office/powerpoint/2010/main" val="36660140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a:extLst>
              <a:ext uri="{FF2B5EF4-FFF2-40B4-BE49-F238E27FC236}">
                <a16:creationId xmlns:a16="http://schemas.microsoft.com/office/drawing/2014/main" id="{F71F66F9-8D29-40E6-8344-606357C3FB00}"/>
              </a:ext>
            </a:extLst>
          </p:cNvPr>
          <p:cNvSpPr txBox="1"/>
          <p:nvPr/>
        </p:nvSpPr>
        <p:spPr>
          <a:xfrm>
            <a:off x="595424" y="873646"/>
            <a:ext cx="11068492" cy="466055"/>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Purchasing vs. Strategic Sourcing</a:t>
            </a:r>
          </a:p>
        </p:txBody>
      </p:sp>
      <p:sp>
        <p:nvSpPr>
          <p:cNvPr id="4" name="TextBox 3">
            <a:extLst>
              <a:ext uri="{FF2B5EF4-FFF2-40B4-BE49-F238E27FC236}">
                <a16:creationId xmlns:a16="http://schemas.microsoft.com/office/drawing/2014/main" id="{693184B9-B2F8-4CC6-AAF4-E521A0F5D4D6}"/>
              </a:ext>
            </a:extLst>
          </p:cNvPr>
          <p:cNvSpPr txBox="1"/>
          <p:nvPr/>
        </p:nvSpPr>
        <p:spPr>
          <a:xfrm>
            <a:off x="292396" y="1518462"/>
            <a:ext cx="11371520" cy="5262979"/>
          </a:xfrm>
          <a:prstGeom prst="rect">
            <a:avLst/>
          </a:prstGeom>
          <a:noFill/>
        </p:spPr>
        <p:txBody>
          <a:bodyPr wrap="square" rtlCol="0">
            <a:spAutoFit/>
          </a:bodyPr>
          <a:lstStyle/>
          <a:p>
            <a:pPr marL="744537" indent="-457200">
              <a:buClr>
                <a:srgbClr val="FF0000"/>
              </a:buClr>
              <a:buFont typeface="Arial" panose="020B0604020202020204" pitchFamily="34" charset="0"/>
              <a:buChar char="•"/>
            </a:pPr>
            <a:r>
              <a:rPr lang="en-US" sz="2400" dirty="0">
                <a:solidFill>
                  <a:srgbClr val="202124"/>
                </a:solidFill>
                <a:latin typeface="+mj-lt"/>
              </a:rPr>
              <a:t>Purchasing is the process of acquiring goods and services, typically in a non-strategic manner (</a:t>
            </a:r>
            <a:r>
              <a:rPr lang="en-US" sz="2400" dirty="0" err="1">
                <a:solidFill>
                  <a:srgbClr val="202124"/>
                </a:solidFill>
                <a:latin typeface="+mj-lt"/>
              </a:rPr>
              <a:t>e.g</a:t>
            </a:r>
            <a:r>
              <a:rPr lang="en-US" sz="2400" dirty="0">
                <a:solidFill>
                  <a:srgbClr val="202124"/>
                </a:solidFill>
                <a:latin typeface="+mj-lt"/>
              </a:rPr>
              <a:t> –unmanaged </a:t>
            </a:r>
            <a:r>
              <a:rPr lang="en-US" sz="2400" dirty="0" err="1">
                <a:solidFill>
                  <a:srgbClr val="202124"/>
                </a:solidFill>
                <a:latin typeface="+mj-lt"/>
              </a:rPr>
              <a:t>Pcard</a:t>
            </a:r>
            <a:r>
              <a:rPr lang="en-US" sz="2400" dirty="0">
                <a:solidFill>
                  <a:srgbClr val="202124"/>
                </a:solidFill>
                <a:latin typeface="+mj-lt"/>
              </a:rPr>
              <a:t> spending, one off transactions).</a:t>
            </a:r>
            <a:endParaRPr lang="en-US" sz="2400" b="1" i="1" dirty="0">
              <a:solidFill>
                <a:srgbClr val="2F2A20"/>
              </a:solidFill>
              <a:latin typeface="+mj-lt"/>
            </a:endParaRPr>
          </a:p>
          <a:p>
            <a:pPr marL="744537" indent="-457200">
              <a:buClr>
                <a:srgbClr val="FF0000"/>
              </a:buClr>
              <a:buFont typeface="Arial" panose="020B0604020202020204" pitchFamily="34" charset="0"/>
              <a:buChar char="•"/>
            </a:pPr>
            <a:endParaRPr lang="en-US" sz="2400" b="1" i="1" dirty="0">
              <a:solidFill>
                <a:srgbClr val="2F2A20"/>
              </a:solidFill>
              <a:latin typeface="+mj-lt"/>
            </a:endParaRPr>
          </a:p>
          <a:p>
            <a:pPr marL="744537" indent="-457200">
              <a:buClr>
                <a:srgbClr val="FF0000"/>
              </a:buClr>
              <a:buFont typeface="Arial" panose="020B0604020202020204" pitchFamily="34" charset="0"/>
              <a:buChar char="•"/>
            </a:pPr>
            <a:r>
              <a:rPr lang="en-US" sz="2400" dirty="0">
                <a:solidFill>
                  <a:srgbClr val="2F2A20"/>
                </a:solidFill>
                <a:latin typeface="+mj-lt"/>
              </a:rPr>
              <a:t>Strategic Sourcing is</a:t>
            </a:r>
          </a:p>
          <a:p>
            <a:pPr marL="1084263" indent="-342900">
              <a:buClr>
                <a:srgbClr val="FF0000"/>
              </a:buClr>
              <a:buFont typeface="Wingdings" panose="05000000000000000000" pitchFamily="2" charset="2"/>
              <a:buChar char="Ø"/>
            </a:pPr>
            <a:r>
              <a:rPr lang="en-US" sz="2400" dirty="0">
                <a:solidFill>
                  <a:srgbClr val="2F2A20"/>
                </a:solidFill>
                <a:latin typeface="+mj-lt"/>
              </a:rPr>
              <a:t>an organized, collaborative, data-driven approach to making informed purchasing decisions that result in improved services and process efficiencies. </a:t>
            </a:r>
          </a:p>
          <a:p>
            <a:pPr marL="1084263" indent="-342900">
              <a:buClr>
                <a:srgbClr val="FF0000"/>
              </a:buClr>
              <a:buFont typeface="Wingdings" panose="05000000000000000000" pitchFamily="2" charset="2"/>
              <a:buChar char="Ø"/>
            </a:pPr>
            <a:r>
              <a:rPr lang="en-US" sz="2400" dirty="0">
                <a:solidFill>
                  <a:srgbClr val="2F2A20"/>
                </a:solidFill>
                <a:latin typeface="+mj-lt"/>
              </a:rPr>
              <a:t>a structured process of analyzing and leveraging overall spend to negotiate competitive contracts and implement the most optimal solutions</a:t>
            </a:r>
          </a:p>
          <a:p>
            <a:pPr marL="1084263" indent="-342900">
              <a:buClr>
                <a:srgbClr val="FF0000"/>
              </a:buClr>
              <a:buFont typeface="Wingdings" panose="05000000000000000000" pitchFamily="2" charset="2"/>
              <a:buChar char="Ø"/>
            </a:pPr>
            <a:r>
              <a:rPr lang="en-US" sz="2400" dirty="0">
                <a:solidFill>
                  <a:srgbClr val="2F2A20"/>
                </a:solidFill>
                <a:latin typeface="+mj-lt"/>
              </a:rPr>
              <a:t>aligning spending with a smaller number of preferred, qualified suppliers. </a:t>
            </a:r>
          </a:p>
          <a:p>
            <a:pPr marL="1084263" indent="-342900">
              <a:buClr>
                <a:srgbClr val="FF0000"/>
              </a:buClr>
              <a:buFont typeface="Wingdings" panose="05000000000000000000" pitchFamily="2" charset="2"/>
              <a:buChar char="Ø"/>
            </a:pPr>
            <a:r>
              <a:rPr lang="en-US" sz="2400" dirty="0">
                <a:solidFill>
                  <a:srgbClr val="2F2A20"/>
                </a:solidFill>
                <a:latin typeface="+mj-lt"/>
              </a:rPr>
              <a:t>focused on the total cost of ownership, which is not necessarily the lowest purchase price. </a:t>
            </a:r>
          </a:p>
          <a:p>
            <a:pPr marL="1084263" indent="-342900">
              <a:buClr>
                <a:srgbClr val="FF0000"/>
              </a:buClr>
              <a:buFont typeface="Wingdings" panose="05000000000000000000" pitchFamily="2" charset="2"/>
              <a:buChar char="Ø"/>
            </a:pPr>
            <a:r>
              <a:rPr lang="en-US" sz="2400" dirty="0">
                <a:solidFill>
                  <a:srgbClr val="2F2A20"/>
                </a:solidFill>
                <a:latin typeface="+mj-lt"/>
              </a:rPr>
              <a:t>a continuous process of information gathering, monitoring, and planning, as well as collaboration and relationship-management. </a:t>
            </a:r>
            <a:endParaRPr lang="en-US" dirty="0">
              <a:latin typeface="+mj-lt"/>
            </a:endParaRPr>
          </a:p>
        </p:txBody>
      </p:sp>
    </p:spTree>
    <p:extLst>
      <p:ext uri="{BB962C8B-B14F-4D97-AF65-F5344CB8AC3E}">
        <p14:creationId xmlns:p14="http://schemas.microsoft.com/office/powerpoint/2010/main" val="116723261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a:extLst>
              <a:ext uri="{FF2B5EF4-FFF2-40B4-BE49-F238E27FC236}">
                <a16:creationId xmlns:a16="http://schemas.microsoft.com/office/drawing/2014/main" id="{F71F66F9-8D29-40E6-8344-606357C3FB00}"/>
              </a:ext>
            </a:extLst>
          </p:cNvPr>
          <p:cNvSpPr txBox="1"/>
          <p:nvPr/>
        </p:nvSpPr>
        <p:spPr>
          <a:xfrm>
            <a:off x="595424" y="873646"/>
            <a:ext cx="11068492" cy="466055"/>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000000"/>
                </a:solidFill>
                <a:latin typeface="Georgia" panose="02040502050405020303" pitchFamily="18" charset="0"/>
              </a:rPr>
              <a:t>Examples of Strategic Sour</a:t>
            </a:r>
            <a:r>
              <a:rPr kumimoji="0" lang="en-US" sz="3600" b="0" i="0" u="none" strike="noStrike" kern="1200" cap="none" spc="0" normalizeH="0" baseline="0" noProof="0" dirty="0" err="1">
                <a:ln>
                  <a:noFill/>
                </a:ln>
                <a:solidFill>
                  <a:srgbClr val="000000"/>
                </a:solidFill>
                <a:effectLst/>
                <a:uLnTx/>
                <a:uFillTx/>
                <a:latin typeface="Georgia" panose="02040502050405020303" pitchFamily="18" charset="0"/>
                <a:ea typeface="+mn-ea"/>
                <a:cs typeface="+mn-cs"/>
              </a:rPr>
              <a:t>cing</a:t>
            </a: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 @ Brown</a:t>
            </a:r>
          </a:p>
        </p:txBody>
      </p:sp>
      <p:sp>
        <p:nvSpPr>
          <p:cNvPr id="4" name="TextBox 3">
            <a:extLst>
              <a:ext uri="{FF2B5EF4-FFF2-40B4-BE49-F238E27FC236}">
                <a16:creationId xmlns:a16="http://schemas.microsoft.com/office/drawing/2014/main" id="{693184B9-B2F8-4CC6-AAF4-E521A0F5D4D6}"/>
              </a:ext>
            </a:extLst>
          </p:cNvPr>
          <p:cNvSpPr txBox="1"/>
          <p:nvPr/>
        </p:nvSpPr>
        <p:spPr>
          <a:xfrm>
            <a:off x="595423" y="1732631"/>
            <a:ext cx="11348337" cy="4524315"/>
          </a:xfrm>
          <a:prstGeom prst="rect">
            <a:avLst/>
          </a:prstGeom>
          <a:noFill/>
        </p:spPr>
        <p:txBody>
          <a:bodyPr wrap="square" rtlCol="0">
            <a:spAutoFit/>
          </a:bodyPr>
          <a:lstStyle/>
          <a:p>
            <a:pPr marL="285750" indent="-285750">
              <a:buClr>
                <a:srgbClr val="FF0000"/>
              </a:buClr>
              <a:buFont typeface="Arial" panose="020B0604020202020204" pitchFamily="34" charset="0"/>
              <a:buChar char="•"/>
            </a:pPr>
            <a:r>
              <a:rPr lang="en-US" sz="2400" dirty="0">
                <a:latin typeface="+mj-lt"/>
              </a:rPr>
              <a:t>Negotiated Dining Services partnership agreement with Bon Appetit. </a:t>
            </a:r>
            <a:r>
              <a:rPr lang="en-US" sz="2400" dirty="0">
                <a:solidFill>
                  <a:srgbClr val="222222"/>
                </a:solidFill>
                <a:latin typeface="Arial" panose="020B0604020202020204" pitchFamily="34" charset="0"/>
              </a:rPr>
              <a:t>Dining MSP contract renewal negotiation in August 2020 resulted in total additional savings of over $2M </a:t>
            </a:r>
            <a:r>
              <a:rPr lang="en-US" sz="2400" i="1" dirty="0">
                <a:solidFill>
                  <a:srgbClr val="222222"/>
                </a:solidFill>
                <a:latin typeface="Arial" panose="020B0604020202020204" pitchFamily="34" charset="0"/>
              </a:rPr>
              <a:t>(over 6-yr term:  $602K negotiated cost avoidance + Signing Bonus Revenue $1.5M) </a:t>
            </a:r>
            <a:endParaRPr lang="en-US" sz="2400" dirty="0">
              <a:latin typeface="+mj-lt"/>
            </a:endParaRPr>
          </a:p>
          <a:p>
            <a:pPr marL="285750" indent="-285750">
              <a:buClr>
                <a:srgbClr val="FF0000"/>
              </a:buClr>
              <a:buFont typeface="Arial" panose="020B0604020202020204" pitchFamily="34" charset="0"/>
              <a:buChar char="•"/>
            </a:pPr>
            <a:endParaRPr lang="en-US" sz="2400" dirty="0">
              <a:latin typeface="+mj-lt"/>
            </a:endParaRPr>
          </a:p>
          <a:p>
            <a:pPr marL="342900" indent="-342900">
              <a:buClr>
                <a:srgbClr val="FF0000"/>
              </a:buClr>
              <a:buFont typeface="Arial" panose="020B0604020202020204" pitchFamily="34" charset="0"/>
              <a:buChar char="•"/>
            </a:pPr>
            <a:r>
              <a:rPr lang="en-US" sz="2400" dirty="0">
                <a:latin typeface="+mj-lt"/>
              </a:rPr>
              <a:t>Using Strategic Sourcing Category Managers, </a:t>
            </a:r>
            <a:r>
              <a:rPr lang="en-US" sz="2400" dirty="0">
                <a:solidFill>
                  <a:srgbClr val="222222"/>
                </a:solidFill>
                <a:latin typeface="Arial" panose="020B0604020202020204" pitchFamily="34" charset="0"/>
              </a:rPr>
              <a:t>over $615K in savings and cost avoidance in one years' time via c</a:t>
            </a:r>
            <a:r>
              <a:rPr lang="en-US" sz="2400" dirty="0">
                <a:latin typeface="+mj-lt"/>
              </a:rPr>
              <a:t>onsolidation of significant spending within Facilities Management and Research &amp; Scientific categories, through establishment of standardized competitively bid contracts</a:t>
            </a:r>
            <a:endParaRPr lang="en-US" sz="2400" i="1" dirty="0">
              <a:latin typeface="+mj-lt"/>
            </a:endParaRPr>
          </a:p>
          <a:p>
            <a:pPr marL="285750" indent="-285750">
              <a:buClr>
                <a:srgbClr val="FF0000"/>
              </a:buClr>
              <a:buFont typeface="Arial" panose="020B0604020202020204" pitchFamily="34" charset="0"/>
              <a:buChar char="•"/>
            </a:pPr>
            <a:endParaRPr lang="en-US" sz="2400" i="1" dirty="0">
              <a:latin typeface="+mj-lt"/>
            </a:endParaRPr>
          </a:p>
          <a:p>
            <a:pPr marL="285750" indent="-285750">
              <a:buClr>
                <a:srgbClr val="FF0000"/>
              </a:buClr>
              <a:buFont typeface="Arial" panose="020B0604020202020204" pitchFamily="34" charset="0"/>
              <a:buChar char="•"/>
            </a:pPr>
            <a:r>
              <a:rPr lang="en-US" sz="2400" dirty="0">
                <a:latin typeface="+mj-lt"/>
              </a:rPr>
              <a:t>In support of EH&amp;S, negotiated master service agreement w/vendor for hazardous waste disposal, achieving a 16% avg. discount on line item services. </a:t>
            </a:r>
          </a:p>
        </p:txBody>
      </p:sp>
    </p:spTree>
    <p:extLst>
      <p:ext uri="{BB962C8B-B14F-4D97-AF65-F5344CB8AC3E}">
        <p14:creationId xmlns:p14="http://schemas.microsoft.com/office/powerpoint/2010/main" val="350532194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a:extLst>
              <a:ext uri="{FF2B5EF4-FFF2-40B4-BE49-F238E27FC236}">
                <a16:creationId xmlns:a16="http://schemas.microsoft.com/office/drawing/2014/main" id="{F71F66F9-8D29-40E6-8344-606357C3FB00}"/>
              </a:ext>
            </a:extLst>
          </p:cNvPr>
          <p:cNvSpPr txBox="1"/>
          <p:nvPr/>
        </p:nvSpPr>
        <p:spPr>
          <a:xfrm>
            <a:off x="595424" y="873646"/>
            <a:ext cx="11068492" cy="466055"/>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Example of a typical purchase process (pre-</a:t>
            </a:r>
            <a:r>
              <a:rPr kumimoji="0" lang="en-US" sz="3600" b="0" i="0" u="none" strike="noStrike" kern="1200" cap="none" spc="0" normalizeH="0" baseline="0" noProof="0" dirty="0" err="1">
                <a:ln>
                  <a:noFill/>
                </a:ln>
                <a:solidFill>
                  <a:srgbClr val="000000"/>
                </a:solidFill>
                <a:effectLst/>
                <a:uLnTx/>
                <a:uFillTx/>
                <a:latin typeface="Georgia" panose="02040502050405020303" pitchFamily="18" charset="0"/>
                <a:ea typeface="+mn-ea"/>
                <a:cs typeface="+mn-cs"/>
              </a:rPr>
              <a:t>covid</a:t>
            </a: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a:t>
            </a:r>
          </a:p>
        </p:txBody>
      </p:sp>
      <p:sp>
        <p:nvSpPr>
          <p:cNvPr id="2" name="TextBox 1">
            <a:extLst>
              <a:ext uri="{FF2B5EF4-FFF2-40B4-BE49-F238E27FC236}">
                <a16:creationId xmlns:a16="http://schemas.microsoft.com/office/drawing/2014/main" id="{306211E3-21CE-4947-B75C-99E40F7DE511}"/>
              </a:ext>
            </a:extLst>
          </p:cNvPr>
          <p:cNvSpPr txBox="1"/>
          <p:nvPr/>
        </p:nvSpPr>
        <p:spPr>
          <a:xfrm>
            <a:off x="287080" y="1690577"/>
            <a:ext cx="10983432" cy="4124206"/>
          </a:xfrm>
          <a:prstGeom prst="rect">
            <a:avLst/>
          </a:prstGeom>
          <a:noFill/>
        </p:spPr>
        <p:txBody>
          <a:bodyPr wrap="square" rtlCol="0">
            <a:spAutoFit/>
          </a:bodyPr>
          <a:lstStyle/>
          <a:p>
            <a:pPr marL="287337"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Under $3,000 purchase</a:t>
            </a:r>
          </a:p>
          <a:p>
            <a:pPr marL="744537" marR="0" lvl="0" indent="-4572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Department uses </a:t>
            </a:r>
            <a:r>
              <a:rPr kumimoji="0" lang="en-US" sz="2800" b="0" i="0" u="none" strike="noStrike" kern="1200" cap="none" spc="0" normalizeH="0" baseline="0" noProof="0" dirty="0" err="1">
                <a:ln>
                  <a:noFill/>
                </a:ln>
                <a:solidFill>
                  <a:srgbClr val="000000"/>
                </a:solidFill>
                <a:effectLst/>
                <a:uLnTx/>
                <a:uFillTx/>
                <a:latin typeface="Arial" panose="020B0604020202020204"/>
                <a:ea typeface="+mn-ea"/>
                <a:cs typeface="+mn-cs"/>
              </a:rPr>
              <a:t>Pcard</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to purchase allowable goods (from any supplier they choose); or</a:t>
            </a:r>
          </a:p>
          <a:p>
            <a:pPr marL="744537" marR="0" lvl="0" indent="-4572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Department orders from a supplier, which invoices department</a:t>
            </a:r>
          </a:p>
          <a:p>
            <a:pPr marL="744537" marR="0" lvl="0" indent="-4572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Good is received by Department</a:t>
            </a:r>
          </a:p>
          <a:p>
            <a:pPr marL="744537" marR="0" lvl="0" indent="-4572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800" dirty="0">
                <a:solidFill>
                  <a:srgbClr val="000000"/>
                </a:solidFill>
                <a:latin typeface="Arial" panose="020B0604020202020204"/>
              </a:rPr>
              <a:t>Department submits invoice to A/P for payment through Workday</a:t>
            </a:r>
          </a:p>
          <a:p>
            <a:pPr marL="744537"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5013020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1">
            <a:extLst>
              <a:ext uri="{FF2B5EF4-FFF2-40B4-BE49-F238E27FC236}">
                <a16:creationId xmlns:a16="http://schemas.microsoft.com/office/drawing/2014/main" id="{F71F66F9-8D29-40E6-8344-606357C3FB00}"/>
              </a:ext>
            </a:extLst>
          </p:cNvPr>
          <p:cNvSpPr txBox="1"/>
          <p:nvPr/>
        </p:nvSpPr>
        <p:spPr>
          <a:xfrm>
            <a:off x="595424" y="873646"/>
            <a:ext cx="11068492" cy="466055"/>
          </a:xfrm>
          <a:prstGeom prst="rect">
            <a:avLst/>
          </a:prstGeom>
          <a:noFill/>
        </p:spPr>
        <p:txBody>
          <a:bodyPr wrap="square"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Example of a typical purchase process</a:t>
            </a:r>
          </a:p>
        </p:txBody>
      </p:sp>
      <p:sp>
        <p:nvSpPr>
          <p:cNvPr id="2" name="TextBox 1">
            <a:extLst>
              <a:ext uri="{FF2B5EF4-FFF2-40B4-BE49-F238E27FC236}">
                <a16:creationId xmlns:a16="http://schemas.microsoft.com/office/drawing/2014/main" id="{306211E3-21CE-4947-B75C-99E40F7DE511}"/>
              </a:ext>
            </a:extLst>
          </p:cNvPr>
          <p:cNvSpPr txBox="1"/>
          <p:nvPr/>
        </p:nvSpPr>
        <p:spPr>
          <a:xfrm>
            <a:off x="350877" y="1584252"/>
            <a:ext cx="10983432" cy="4678204"/>
          </a:xfrm>
          <a:prstGeom prst="rect">
            <a:avLst/>
          </a:prstGeom>
          <a:noFill/>
        </p:spPr>
        <p:txBody>
          <a:bodyPr wrap="square" rtlCol="0">
            <a:spAutoFit/>
          </a:bodyPr>
          <a:lstStyle/>
          <a:p>
            <a:pPr marL="287337"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Over $3,000 purchase</a:t>
            </a:r>
          </a:p>
          <a:p>
            <a:pPr marL="630237"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800" dirty="0">
                <a:solidFill>
                  <a:srgbClr val="000000"/>
                </a:solidFill>
                <a:latin typeface="Arial" panose="020B0604020202020204"/>
              </a:rPr>
              <a:t>Department obtains quote(s) from supplier(s) to purchase good or service, or </a:t>
            </a:r>
          </a:p>
          <a:p>
            <a:pPr marL="630237"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800" dirty="0">
                <a:solidFill>
                  <a:srgbClr val="000000"/>
                </a:solidFill>
                <a:latin typeface="Arial" panose="020B0604020202020204"/>
              </a:rPr>
              <a:t>Department may engage Strategic Sourcing team for support.</a:t>
            </a:r>
          </a:p>
          <a:p>
            <a:pPr marL="630237"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800" dirty="0">
                <a:solidFill>
                  <a:srgbClr val="000000"/>
                </a:solidFill>
                <a:latin typeface="Arial" panose="020B0604020202020204"/>
              </a:rPr>
              <a:t>Simple order: Quote &amp; Purchase Order creates contract</a:t>
            </a:r>
          </a:p>
          <a:p>
            <a:pPr marL="630237"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800" dirty="0">
                <a:solidFill>
                  <a:srgbClr val="000000"/>
                </a:solidFill>
                <a:latin typeface="Arial" panose="020B0604020202020204"/>
              </a:rPr>
              <a:t>Complex order: contract (Professional Service Agreement or other form of contract) is negotiated &amp; executed.</a:t>
            </a:r>
          </a:p>
          <a:p>
            <a:pPr marL="630237"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800" dirty="0">
                <a:solidFill>
                  <a:srgbClr val="000000"/>
                </a:solidFill>
                <a:latin typeface="Arial" panose="020B0604020202020204"/>
              </a:rPr>
              <a:t>Purchasing Operations distributes Purchase Order to supplier</a:t>
            </a:r>
          </a:p>
          <a:p>
            <a:pPr marL="630237"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n-US" sz="2800" dirty="0">
                <a:solidFill>
                  <a:srgbClr val="000000"/>
                </a:solidFill>
                <a:latin typeface="Arial" panose="020B0604020202020204"/>
              </a:rPr>
              <a:t>Good or service is received from supplier</a:t>
            </a: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 </a:t>
            </a:r>
          </a:p>
          <a:p>
            <a:pPr marL="630237"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rPr>
              <a:t>Department submits invoice </a:t>
            </a:r>
            <a:r>
              <a:rPr lang="en-US" sz="2800" dirty="0">
                <a:solidFill>
                  <a:srgbClr val="000000"/>
                </a:solidFill>
                <a:latin typeface="Arial" panose="020B0604020202020204"/>
              </a:rPr>
              <a:t>to A/P through Workday</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3193658"/>
      </p:ext>
    </p:extLst>
  </p:cSld>
  <p:clrMapOvr>
    <a:masterClrMapping/>
  </p:clrMapOvr>
  <p:transition spd="slow">
    <p:fade/>
  </p:transition>
</p:sld>
</file>

<file path=ppt/theme/theme1.xml><?xml version="1.0" encoding="utf-8"?>
<a:theme xmlns:a="http://schemas.openxmlformats.org/drawingml/2006/main" name="Bullet Master">
  <a:themeElements>
    <a:clrScheme name="University Color">
      <a:dk1>
        <a:srgbClr val="000000"/>
      </a:dk1>
      <a:lt1>
        <a:srgbClr val="FFFFFF"/>
      </a:lt1>
      <a:dk2>
        <a:srgbClr val="44546A"/>
      </a:dk2>
      <a:lt2>
        <a:srgbClr val="E7E6E6"/>
      </a:lt2>
      <a:accent1>
        <a:srgbClr val="ED1C24"/>
      </a:accent1>
      <a:accent2>
        <a:srgbClr val="4E3628"/>
      </a:accent2>
      <a:accent3>
        <a:srgbClr val="FFC72C"/>
      </a:accent3>
      <a:accent4>
        <a:srgbClr val="58CBE8"/>
      </a:accent4>
      <a:accent5>
        <a:srgbClr val="003C71"/>
      </a:accent5>
      <a:accent6>
        <a:srgbClr val="00B398"/>
      </a:accent6>
      <a:hlink>
        <a:srgbClr val="4462E2"/>
      </a:hlink>
      <a:folHlink>
        <a:srgbClr val="5B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9543_OUC_OUC PPT Template_MASTER" id="{69B50EAD-F947-FA44-BE6D-CD7E04D34F21}" vid="{298D1CE6-FCDF-E143-938C-64351D535077}"/>
    </a:ext>
  </a:extLst>
</a:theme>
</file>

<file path=ppt/theme/theme2.xml><?xml version="1.0" encoding="utf-8"?>
<a:theme xmlns:a="http://schemas.openxmlformats.org/drawingml/2006/main" name="Title Master">
  <a:themeElements>
    <a:clrScheme name="Custom 1">
      <a:dk1>
        <a:srgbClr val="000000"/>
      </a:dk1>
      <a:lt1>
        <a:srgbClr val="FFFFFF"/>
      </a:lt1>
      <a:dk2>
        <a:srgbClr val="44546A"/>
      </a:dk2>
      <a:lt2>
        <a:srgbClr val="E7E6E6"/>
      </a:lt2>
      <a:accent1>
        <a:srgbClr val="D20000"/>
      </a:accent1>
      <a:accent2>
        <a:srgbClr val="4E3628"/>
      </a:accent2>
      <a:accent3>
        <a:srgbClr val="FFC72C"/>
      </a:accent3>
      <a:accent4>
        <a:srgbClr val="58CBE8"/>
      </a:accent4>
      <a:accent5>
        <a:srgbClr val="003C71"/>
      </a:accent5>
      <a:accent6>
        <a:srgbClr val="00B398"/>
      </a:accent6>
      <a:hlink>
        <a:srgbClr val="4462E2"/>
      </a:hlink>
      <a:folHlink>
        <a:srgbClr val="5B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09543_OUC_OUC PPT Template_MASTER" id="{69B50EAD-F947-FA44-BE6D-CD7E04D34F21}" vid="{B0418B3C-95A6-5740-8B58-BFCBE3D5EE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5411</TotalTime>
  <Words>1479</Words>
  <Application>Microsoft Office PowerPoint</Application>
  <PresentationFormat>Widescreen</PresentationFormat>
  <Paragraphs>203</Paragraphs>
  <Slides>25</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.Lucida Grande UI Regular</vt:lpstr>
      <vt:lpstr>Arial</vt:lpstr>
      <vt:lpstr>Arial Bold</vt:lpstr>
      <vt:lpstr>Calibri</vt:lpstr>
      <vt:lpstr>Georgia</vt:lpstr>
      <vt:lpstr>System Font Regular</vt:lpstr>
      <vt:lpstr>Times New Roman</vt:lpstr>
      <vt:lpstr>Wingdings</vt:lpstr>
      <vt:lpstr>Bullet Master</vt:lpstr>
      <vt:lpstr>Title Master</vt:lpstr>
      <vt:lpstr>Strategic Purchasing &amp; Contracts Huron Assessment &amp; Jaggaer Initiative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officegen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officegen</dc:creator>
  <cp:lastModifiedBy>Wuethrich, Courtney</cp:lastModifiedBy>
  <cp:revision>149</cp:revision>
  <dcterms:created xsi:type="dcterms:W3CDTF">2020-05-15T13:24:59Z</dcterms:created>
  <dcterms:modified xsi:type="dcterms:W3CDTF">2021-01-06T20:29:51Z</dcterms:modified>
</cp:coreProperties>
</file>