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Lato"/>
      <p:regular r:id="rId15"/>
      <p:bold r:id="rId16"/>
      <p:italic r:id="rId17"/>
      <p:boldItalic r:id="rId18"/>
    </p:embeddedFont>
    <p:embeddedFont>
      <p:font typeface="Average"/>
      <p:regular r:id="rId19"/>
    </p:embeddedFont>
    <p:embeddedFont>
      <p:font typeface="Oswald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2" roundtripDataSignature="AMtx7mgha2N408qImEyndwwDmeFf35+YJ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swald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Oswald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Lato-regular.fntdata"/><Relationship Id="rId14" Type="http://schemas.openxmlformats.org/officeDocument/2006/relationships/slide" Target="slides/slide9.xml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Average-regular.fntdata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b71448782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b71448782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1" name="Google Shape;9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b71448782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b71448782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fb71448782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fb71448782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8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8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8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8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8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8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7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311700" y="555600"/>
            <a:ext cx="46914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" name="Google Shape;41;p15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15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15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15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lt1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3000"/>
              <a:buFont typeface="Oswald"/>
              <a:buNone/>
              <a:defRPr b="0" i="0" sz="3000" u="none" cap="none" strike="noStrike">
                <a:solidFill>
                  <a:srgbClr val="93C47D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b="0" i="0" sz="3000" u="none" cap="none" strike="noStrike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github.com/bids-standard/bids-validator" TargetMode="External"/><Relationship Id="rId4" Type="http://schemas.openxmlformats.org/officeDocument/2006/relationships/hyperlink" Target="https://neuroimaging-core-docs.readthedocs.io/en/latest/pages/bids-validator.html#creating-a-bidsignor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">
                <a:solidFill>
                  <a:schemeClr val="dk1"/>
                </a:solidFill>
              </a:rPr>
              <a:t>BIDS Validation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60" name="Google Shape;60;p1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</a:pPr>
            <a:r>
              <a:rPr lang="en">
                <a:solidFill>
                  <a:srgbClr val="93C47D"/>
                </a:solidFill>
              </a:rPr>
              <a:t>How to BIDS-validate your data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69575" y="4675900"/>
            <a:ext cx="15819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Brown University Clinical Neuroimaging Research Core</a:t>
            </a:r>
            <a:endParaRPr sz="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7507900" y="4783075"/>
            <a:ext cx="1581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E9E9E"/>
                </a:solidFill>
                <a:latin typeface="Lato"/>
                <a:ea typeface="Lato"/>
                <a:cs typeface="Lato"/>
                <a:sym typeface="Lato"/>
              </a:rPr>
              <a:t>Version Date 02/7/2023</a:t>
            </a:r>
            <a:endParaRPr sz="800">
              <a:solidFill>
                <a:srgbClr val="9E9E9E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"/>
              <a:t>What is the BIDS Validator?</a:t>
            </a:r>
            <a:endParaRPr/>
          </a:p>
        </p:txBody>
      </p:sp>
      <p:sp>
        <p:nvSpPr>
          <p:cNvPr id="68" name="Google Shape;68;p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The validator is a set of containerized Python scripts that checks whether your data is fully compliant with BIDS formatting guidelines.</a:t>
            </a:r>
            <a:endParaRPr sz="1600"/>
          </a:p>
          <a:p>
            <a:pPr indent="-3302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○"/>
            </a:pPr>
            <a:r>
              <a:rPr lang="en" sz="1600"/>
              <a:t>See BIDS presentations 1&amp;2 for more information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Prior to running you need to put your data in BIDS format (through heudiconv or manually) and the bids-validator will check that it was done correctly</a:t>
            </a:r>
            <a:endParaRPr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Terminal output tells you if/where there are BIDS formatting errors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>
                <a:solidFill>
                  <a:srgbClr val="93C47D"/>
                </a:solidFill>
              </a:rPr>
              <a:t>Why validate?</a:t>
            </a:r>
            <a:endParaRPr>
              <a:solidFill>
                <a:srgbClr val="93C47D"/>
              </a:solidFill>
            </a:endParaRPr>
          </a:p>
        </p:txBody>
      </p:sp>
      <p:sp>
        <p:nvSpPr>
          <p:cNvPr id="74" name="Google Shape;74;p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-33210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17"/>
              <a:t>Confirm that your lab procedures are aligned with current best practices</a:t>
            </a:r>
            <a:endParaRPr sz="1917"/>
          </a:p>
          <a:p>
            <a:pPr indent="-33210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17"/>
              <a:t>Some analysis pipelines will not run if your data is not fully compliant (e.g. fMRIPrep, MRIQC)</a:t>
            </a:r>
            <a:endParaRPr sz="1917"/>
          </a:p>
          <a:p>
            <a:pPr indent="-31496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Other programs continue to be developed using BIDS </a:t>
            </a:r>
            <a:endParaRPr sz="1600"/>
          </a:p>
          <a:p>
            <a:pPr indent="-332105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 sz="1917"/>
              <a:t>Allows you to spot issues easily</a:t>
            </a:r>
            <a:endParaRPr sz="1917"/>
          </a:p>
          <a:p>
            <a:pPr indent="-31496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Files located in the wrong folder</a:t>
            </a:r>
            <a:endParaRPr sz="1600"/>
          </a:p>
          <a:p>
            <a:pPr indent="-31496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 sz="1600"/>
              <a:t>Files named incorrectly</a:t>
            </a:r>
            <a:endParaRPr sz="1600"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fb71448782_0_4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How to run your data through the BIDS validator Singularity container on CCV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How to run bids-validator on CCV</a:t>
            </a:r>
            <a:endParaRPr/>
          </a:p>
        </p:txBody>
      </p:sp>
      <p:sp>
        <p:nvSpPr>
          <p:cNvPr id="85" name="Google Shape;85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Log into CCV, copy the highlighted grey script into a text file, name it bids_validator.sh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/>
              <a:t>To run enter into your command line: bash bidsvalidator.sh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Defines variables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>
                <a:solidFill>
                  <a:srgbClr val="93C47D"/>
                </a:solidFill>
              </a:rPr>
              <a:t>bids_directory</a:t>
            </a:r>
            <a:r>
              <a:rPr lang="en"/>
              <a:t> changes based on where your data is located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Runs the singularity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AutoNum type="alphaLcPeriod"/>
            </a:pPr>
            <a:r>
              <a:rPr lang="en"/>
              <a:t>Stays the same regardless of where your directory is located</a:t>
            </a:r>
            <a:endParaRPr/>
          </a:p>
        </p:txBody>
      </p:sp>
      <p:sp>
        <p:nvSpPr>
          <p:cNvPr id="86" name="Google Shape;86;p4"/>
          <p:cNvSpPr txBox="1"/>
          <p:nvPr/>
        </p:nvSpPr>
        <p:spPr>
          <a:xfrm>
            <a:off x="1671250" y="3482200"/>
            <a:ext cx="6140400" cy="14775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#!/bin/bash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version=v1.1</a:t>
            </a:r>
            <a:r>
              <a:rPr lang="en"/>
              <a:t>0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n"/>
              <a:t>0</a:t>
            </a: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bids_directory=/gpfs/data/&lt;PI’s username&gt;/&lt;path/to/rawdata&gt;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simg=/gpfs/data/bnc/simgs/bids/validator-${version}.sif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singularity exec -B ${bids_directory} ${simg} bids-validator ${bids_directory}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4"/>
          <p:cNvSpPr/>
          <p:nvPr/>
        </p:nvSpPr>
        <p:spPr>
          <a:xfrm>
            <a:off x="1323487" y="3926900"/>
            <a:ext cx="160650" cy="3671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93C47D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93C47D"/>
                </a:solidFill>
                <a:latin typeface="Arial"/>
              </a:rPr>
              <a:t>1</a:t>
            </a:r>
          </a:p>
        </p:txBody>
      </p:sp>
      <p:sp>
        <p:nvSpPr>
          <p:cNvPr id="88" name="Google Shape;88;p4"/>
          <p:cNvSpPr/>
          <p:nvPr/>
        </p:nvSpPr>
        <p:spPr>
          <a:xfrm>
            <a:off x="1255488" y="4568875"/>
            <a:ext cx="296624" cy="367149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9525">
                  <a:solidFill>
                    <a:srgbClr val="93C47D"/>
                  </a:solidFill>
                  <a:prstDash val="solid"/>
                  <a:round/>
                  <a:headEnd len="sm" w="sm" type="none"/>
                  <a:tailEnd len="sm" w="sm" type="none"/>
                </a:ln>
                <a:solidFill>
                  <a:srgbClr val="93C47D"/>
                </a:solidFill>
                <a:latin typeface="Arial"/>
              </a:rPr>
              <a:t>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Errors</a:t>
            </a:r>
            <a:endParaRPr/>
          </a:p>
        </p:txBody>
      </p:sp>
      <p:sp>
        <p:nvSpPr>
          <p:cNvPr id="94" name="Google Shape;94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After running the validator if there is anything wrong with your BIDS format you will get an error message like the one below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>
                <a:solidFill>
                  <a:srgbClr val="E06666"/>
                </a:solidFill>
              </a:rPr>
              <a:t>Errors</a:t>
            </a:r>
            <a:r>
              <a:rPr lang="en" sz="1600"/>
              <a:t> have to be corrected and the validator needs to be run again in order for the data to work with programs that require BIDS formatting </a:t>
            </a:r>
            <a:endParaRPr sz="1600"/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>
                <a:solidFill>
                  <a:srgbClr val="FFD966"/>
                </a:solidFill>
              </a:rPr>
              <a:t>Warnings</a:t>
            </a:r>
            <a:r>
              <a:rPr lang="en" sz="1600"/>
              <a:t> do not have to be fixed, but should be addressed at some point </a:t>
            </a:r>
            <a:endParaRPr sz="1600"/>
          </a:p>
        </p:txBody>
      </p:sp>
      <p:pic>
        <p:nvPicPr>
          <p:cNvPr id="95" name="Google Shape;95;p5"/>
          <p:cNvPicPr preferRelativeResize="0"/>
          <p:nvPr/>
        </p:nvPicPr>
        <p:blipFill rotWithShape="1">
          <a:blip r:embed="rId3">
            <a:alphaModFix/>
          </a:blip>
          <a:srcRect b="2900" l="0" r="11110" t="32362"/>
          <a:stretch/>
        </p:blipFill>
        <p:spPr>
          <a:xfrm>
            <a:off x="1362188" y="2832325"/>
            <a:ext cx="6419626" cy="192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b71448782_0_9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to BIDS-validate your data locally with docker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b71448782_0_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3000"/>
              <a:buFont typeface="Arial"/>
              <a:buNone/>
            </a:pPr>
            <a:r>
              <a:rPr lang="en"/>
              <a:t>How to run bids-validator on docker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fb71448782_0_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After installing docker, open a terminal window and type the code below: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addition to the errors / warnings (see slide above), you will also receive a summary output: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fb71448782_0_14"/>
          <p:cNvSpPr txBox="1"/>
          <p:nvPr/>
        </p:nvSpPr>
        <p:spPr>
          <a:xfrm>
            <a:off x="409250" y="1747300"/>
            <a:ext cx="6401100" cy="8313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D9D9D9"/>
            </a:solidFill>
            <a:prstDash val="lg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d</a:t>
            </a:r>
            <a:r>
              <a:rPr lang="en"/>
              <a:t>ocker run -ti --rm -v /path/to/data:/data:ro bids/validator /data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/>
              <a:t>/path/to/data needs to be the path to your BIDS directory (‘rawdata’ directory)</a:t>
            </a:r>
            <a:endParaRPr/>
          </a:p>
        </p:txBody>
      </p:sp>
      <p:pic>
        <p:nvPicPr>
          <p:cNvPr id="108" name="Google Shape;108;gfb71448782_0_14"/>
          <p:cNvPicPr preferRelativeResize="0"/>
          <p:nvPr/>
        </p:nvPicPr>
        <p:blipFill rotWithShape="1">
          <a:blip r:embed="rId3">
            <a:alphaModFix/>
          </a:blip>
          <a:srcRect b="0" l="0" r="0" t="18012"/>
          <a:stretch/>
        </p:blipFill>
        <p:spPr>
          <a:xfrm>
            <a:off x="311700" y="3583700"/>
            <a:ext cx="5974326" cy="126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/>
              <a:t>Helpful Links</a:t>
            </a:r>
            <a:endParaRPr/>
          </a:p>
        </p:txBody>
      </p:sp>
      <p:sp>
        <p:nvSpPr>
          <p:cNvPr id="114" name="Google Shape;114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https://github.com/bids-standard/bids-validator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800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https://neuroimaging-core-docs.readthedocs.io/en/latest/pages/bids-validator.html#creating-a-bidsignore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