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Lato"/>
      <p:regular r:id="rId31"/>
      <p:bold r:id="rId32"/>
      <p:italic r:id="rId33"/>
      <p:boldItalic r:id="rId34"/>
    </p:embeddedFont>
    <p:embeddedFont>
      <p:font typeface="Average"/>
      <p:regular r:id="rId35"/>
    </p:embeddedFont>
    <p:embeddedFont>
      <p:font typeface="Helvetica Neue"/>
      <p:regular r:id="rId36"/>
      <p:bold r:id="rId37"/>
      <p:italic r:id="rId38"/>
      <p:boldItalic r:id="rId39"/>
    </p:embeddedFont>
    <p:embeddedFont>
      <p:font typeface="Oswal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slide" Target="slides/slide15.xml"/><Relationship Id="rId41" Type="http://schemas.openxmlformats.org/officeDocument/2006/relationships/font" Target="fonts/Oswald-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35" Type="http://schemas.openxmlformats.org/officeDocument/2006/relationships/font" Target="fonts/Average-regular.fntdata"/><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37" Type="http://schemas.openxmlformats.org/officeDocument/2006/relationships/font" Target="fonts/HelveticaNeue-bold.fntdata"/><Relationship Id="rId14" Type="http://schemas.openxmlformats.org/officeDocument/2006/relationships/slide" Target="slides/slide9.xml"/><Relationship Id="rId36" Type="http://schemas.openxmlformats.org/officeDocument/2006/relationships/font" Target="fonts/HelveticaNeue-regular.fntdata"/><Relationship Id="rId17" Type="http://schemas.openxmlformats.org/officeDocument/2006/relationships/slide" Target="slides/slide12.xml"/><Relationship Id="rId39" Type="http://schemas.openxmlformats.org/officeDocument/2006/relationships/font" Target="fonts/HelveticaNeue-boldItalic.fntdata"/><Relationship Id="rId16" Type="http://schemas.openxmlformats.org/officeDocument/2006/relationships/slide" Target="slides/slide11.xml"/><Relationship Id="rId38" Type="http://schemas.openxmlformats.org/officeDocument/2006/relationships/font" Target="fonts/HelveticaNeue-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adiopaedia.org/articles/diffusion-weighted-imaging-2?lang=us" TargetMode="External"/><Relationship Id="rId3" Type="http://schemas.openxmlformats.org/officeDocument/2006/relationships/hyperlink" Target="https://www.ncbi.nlm.nih.gov/pmc/articles/PMC5039674/" TargetMode="External"/><Relationship Id="rId4" Type="http://schemas.openxmlformats.org/officeDocument/2006/relationships/hyperlink" Target="https://www.mayfieldclinic.com/pe-fmri_dti.htm#:~:text=Diffusion%20Tensor%20Imaging%20(DTI)%20is,must%20be%20protected%20during%20surgery"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97b83ad53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97b83ad53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97b83ad53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97b83ad53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97b83ad53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97b83ad53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97b83ad53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97b83ad53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0e2ddd939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0e2ddd939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b77ca023c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b77ca023c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b77ca023c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b77ca023c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97b83ad53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97b83ad53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d657092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2d657092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2d9eeab16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2d9eeab16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10089399a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10089399a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https://radiopaedia.org/articles/diffusion-weighted-imaging-2?lang=us</a:t>
            </a:r>
            <a:endParaRPr/>
          </a:p>
          <a:p>
            <a:pPr indent="0" lvl="0" marL="0" rtl="0" algn="l">
              <a:spcBef>
                <a:spcPts val="0"/>
              </a:spcBef>
              <a:spcAft>
                <a:spcPts val="0"/>
              </a:spcAft>
              <a:buNone/>
            </a:pPr>
            <a:r>
              <a:rPr lang="en" u="sng">
                <a:solidFill>
                  <a:schemeClr val="hlink"/>
                </a:solidFill>
                <a:hlinkClick r:id="rId3"/>
              </a:rPr>
              <a:t>https://www.ncbi.nlm.nih.gov/pmc/articles/PMC5039674/</a:t>
            </a:r>
            <a:endParaRPr/>
          </a:p>
          <a:p>
            <a:pPr indent="0" lvl="0" marL="0" rtl="0" algn="l">
              <a:spcBef>
                <a:spcPts val="0"/>
              </a:spcBef>
              <a:spcAft>
                <a:spcPts val="0"/>
              </a:spcAft>
              <a:buNone/>
            </a:pPr>
            <a:r>
              <a:rPr lang="en" u="sng">
                <a:solidFill>
                  <a:schemeClr val="hlink"/>
                </a:solidFill>
                <a:hlinkClick r:id="rId4"/>
              </a:rPr>
              <a:t>https://www.mayfieldclinic.com/pe-fmri_dti.htm#:~:text=Diffusion%20Tensor%20Imaging%20(DTI)%20is,must%20be%20protected%20during%20surgery</a:t>
            </a: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d6570926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2d6570926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2d6570926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2d6570926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2d9eeab16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2d9eeab16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2d9eeab16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2d9eeab16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2d9eeab16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2d9eeab16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80488832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80488832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991dee98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991dee98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9c25f1df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9c25f1df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0357b8bf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0357b8bf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991dee98a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991dee98a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0c5ab156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0c5ab156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0c5ab1561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0c5ab1561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97b83ad5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97b83ad5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fsl.fmrib.ox.ac.uk/fsl/fslwiki/eddy/UsersGuide#A--inde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github.com/brown-bnc/dwi_preprocessing" TargetMode="External"/><Relationship Id="rId4" Type="http://schemas.openxmlformats.org/officeDocument/2006/relationships/hyperlink" Target="https://andysbrainbook.readthedocs.io/en/latest/MRtrix/MRtrix_Course/MRtrix_03_DataFormats.html#:~:text=Bvals%20and%20Bvecs&amp;text=Briefly%2C%20the%20bvals%20contain%20a,directions%20the%20gradients%20were%20applied." TargetMode="External"/><Relationship Id="rId5" Type="http://schemas.openxmlformats.org/officeDocument/2006/relationships/hyperlink" Target="https://fsl.fmrib.ox.ac.uk/fsl/fslwiki/eddy/UsersGuide" TargetMode="External"/><Relationship Id="rId6" Type="http://schemas.openxmlformats.org/officeDocument/2006/relationships/hyperlink" Target="https://fsl.fmrib.ox.ac.uk/fsl/fslwiki/topup/TopupUsersGuide" TargetMode="External"/><Relationship Id="rId7" Type="http://schemas.openxmlformats.org/officeDocument/2006/relationships/hyperlink" Target="https://dsi-studio.labsolver.org/#:~:text=DSI%20Studio%20is%20a%20tractography,correlates%20findings%20with%20neuropsychological%20disord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bids-specification.readthedocs.io/en/stable/" TargetMode="External"/><Relationship Id="rId4" Type="http://schemas.openxmlformats.org/officeDocument/2006/relationships/hyperlink" Target="https://sites.brown.edu/cnrc-core/resources-and-hel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Diffusion Preprocessing</a:t>
            </a:r>
            <a:endParaRPr/>
          </a:p>
        </p:txBody>
      </p:sp>
      <p:sp>
        <p:nvSpPr>
          <p:cNvPr id="60" name="Google Shape;60;p13"/>
          <p:cNvSpPr txBox="1"/>
          <p:nvPr/>
        </p:nvSpPr>
        <p:spPr>
          <a:xfrm>
            <a:off x="69575" y="4675900"/>
            <a:ext cx="1581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Lato"/>
                <a:ea typeface="Lato"/>
                <a:cs typeface="Lato"/>
                <a:sym typeface="Lato"/>
              </a:rPr>
              <a:t>Brown University Clinical Neuroimaging Research Core</a:t>
            </a:r>
            <a:endParaRPr sz="800">
              <a:solidFill>
                <a:srgbClr val="9E9E9E"/>
              </a:solidFill>
              <a:latin typeface="Lato"/>
              <a:ea typeface="Lato"/>
              <a:cs typeface="Lato"/>
              <a:sym typeface="Lato"/>
            </a:endParaRPr>
          </a:p>
        </p:txBody>
      </p:sp>
      <p:sp>
        <p:nvSpPr>
          <p:cNvPr id="61" name="Google Shape;61;p13"/>
          <p:cNvSpPr txBox="1"/>
          <p:nvPr/>
        </p:nvSpPr>
        <p:spPr>
          <a:xfrm>
            <a:off x="7524050" y="4799200"/>
            <a:ext cx="1581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Lato"/>
                <a:ea typeface="Lato"/>
                <a:cs typeface="Lato"/>
                <a:sym typeface="Lato"/>
              </a:rPr>
              <a:t>Version Date: 4/13/2023</a:t>
            </a:r>
            <a:endParaRPr sz="800">
              <a:solidFill>
                <a:srgbClr val="9E9E9E"/>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solidFill>
                  <a:srgbClr val="93C47D"/>
                </a:solidFill>
              </a:rPr>
              <a:t>Configure Modules</a:t>
            </a:r>
            <a:endParaRPr>
              <a:solidFill>
                <a:srgbClr val="93C47D"/>
              </a:solidFill>
            </a:endParaRPr>
          </a:p>
        </p:txBody>
      </p:sp>
      <p:sp>
        <p:nvSpPr>
          <p:cNvPr id="137" name="Google Shape;137;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next step is to configure FSL version 6.0.5.2 in your batch script environment.</a:t>
            </a:r>
            <a:endParaRPr/>
          </a:p>
        </p:txBody>
      </p:sp>
      <p:sp>
        <p:nvSpPr>
          <p:cNvPr id="138" name="Google Shape;138;p22"/>
          <p:cNvSpPr txBox="1"/>
          <p:nvPr>
            <p:ph idx="2" type="body"/>
          </p:nvPr>
        </p:nvSpPr>
        <p:spPr>
          <a:xfrm>
            <a:off x="417925" y="2052575"/>
            <a:ext cx="8007300" cy="2867400"/>
          </a:xfrm>
          <a:prstGeom prst="rect">
            <a:avLst/>
          </a:prstGeom>
          <a:solidFill>
            <a:srgbClr val="93C47D"/>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5B0F00"/>
                </a:solidFill>
                <a:latin typeface="Arial"/>
                <a:ea typeface="Arial"/>
                <a:cs typeface="Arial"/>
                <a:sym typeface="Arial"/>
              </a:rPr>
              <a:t>###### CONFIGURE MODULES #######</a:t>
            </a:r>
            <a:endParaRPr>
              <a:solidFill>
                <a:srgbClr val="5B0F00"/>
              </a:solidFill>
              <a:latin typeface="Arial"/>
              <a:ea typeface="Arial"/>
              <a:cs typeface="Arial"/>
              <a:sym typeface="Arial"/>
            </a:endParaRPr>
          </a:p>
          <a:p>
            <a:pPr indent="0" lvl="0" marL="0" rtl="0" algn="l">
              <a:spcBef>
                <a:spcPts val="1200"/>
              </a:spcBef>
              <a:spcAft>
                <a:spcPts val="0"/>
              </a:spcAft>
              <a:buNone/>
            </a:pPr>
            <a:r>
              <a:rPr lang="en">
                <a:solidFill>
                  <a:srgbClr val="000000"/>
                </a:solidFill>
                <a:latin typeface="Arial"/>
                <a:ea typeface="Arial"/>
                <a:cs typeface="Arial"/>
                <a:sym typeface="Arial"/>
              </a:rPr>
              <a:t>module load fsl/6.0.5.2</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m</a:t>
            </a:r>
            <a:r>
              <a:rPr lang="en">
                <a:solidFill>
                  <a:srgbClr val="000000"/>
                </a:solidFill>
                <a:latin typeface="Arial"/>
                <a:ea typeface="Arial"/>
                <a:cs typeface="Arial"/>
                <a:sym typeface="Arial"/>
              </a:rPr>
              <a:t>odule load cuda/10.3 cudnn/8.2.0</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5B0F00"/>
                </a:solidFill>
                <a:latin typeface="Arial"/>
                <a:ea typeface="Arial"/>
                <a:cs typeface="Arial"/>
                <a:sym typeface="Arial"/>
              </a:rPr>
              <a:t># This script is built on FSL and is adapted from the HCP-A processing scripts and assumes BIDS organization.</a:t>
            </a:r>
            <a:endParaRPr sz="1200">
              <a:solidFill>
                <a:srgbClr val="5B0F00"/>
              </a:solidFill>
              <a:latin typeface="Arial"/>
              <a:ea typeface="Arial"/>
              <a:cs typeface="Arial"/>
              <a:sym typeface="Arial"/>
            </a:endParaRPr>
          </a:p>
          <a:p>
            <a:pPr indent="0" lvl="0" marL="0" rtl="0" algn="l">
              <a:spcBef>
                <a:spcPts val="1200"/>
              </a:spcBef>
              <a:spcAft>
                <a:spcPts val="0"/>
              </a:spcAft>
              <a:buNone/>
            </a:pPr>
            <a:r>
              <a:rPr lang="en" sz="1200">
                <a:solidFill>
                  <a:srgbClr val="5B0F00"/>
                </a:solidFill>
                <a:latin typeface="Arial"/>
                <a:ea typeface="Arial"/>
                <a:cs typeface="Arial"/>
                <a:sym typeface="Arial"/>
              </a:rPr>
              <a:t># It can be run on dwi collected on a sphere and requires a merged file of b0 images for eddy correction.</a:t>
            </a:r>
            <a:endParaRPr sz="1200">
              <a:solidFill>
                <a:srgbClr val="5B0F00"/>
              </a:solidFill>
              <a:latin typeface="Arial"/>
              <a:ea typeface="Arial"/>
              <a:cs typeface="Arial"/>
              <a:sym typeface="Arial"/>
            </a:endParaRPr>
          </a:p>
          <a:p>
            <a:pPr indent="0" lvl="0" marL="0" rtl="0" algn="l">
              <a:spcBef>
                <a:spcPts val="1200"/>
              </a:spcBef>
              <a:spcAft>
                <a:spcPts val="0"/>
              </a:spcAft>
              <a:buNone/>
            </a:pPr>
            <a:r>
              <a:rPr lang="en" sz="1200">
                <a:solidFill>
                  <a:srgbClr val="5B0F00"/>
                </a:solidFill>
                <a:latin typeface="Arial"/>
                <a:ea typeface="Arial"/>
                <a:cs typeface="Arial"/>
                <a:sym typeface="Arial"/>
              </a:rPr>
              <a:t># This preprocessing approach is not appropriate for grid dwi acquisitions.</a:t>
            </a:r>
            <a:endParaRPr sz="1200">
              <a:solidFill>
                <a:srgbClr val="5B0F00"/>
              </a:solidFill>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solidFill>
                  <a:srgbClr val="93C47D"/>
                </a:solidFill>
              </a:rPr>
              <a:t>Manual User Input</a:t>
            </a:r>
            <a:endParaRPr>
              <a:solidFill>
                <a:srgbClr val="93C47D"/>
              </a:solidFill>
            </a:endParaRPr>
          </a:p>
        </p:txBody>
      </p:sp>
      <p:sp>
        <p:nvSpPr>
          <p:cNvPr id="144" name="Google Shape;144;p23"/>
          <p:cNvSpPr txBox="1"/>
          <p:nvPr>
            <p:ph idx="1" type="body"/>
          </p:nvPr>
        </p:nvSpPr>
        <p:spPr>
          <a:xfrm>
            <a:off x="311700" y="1152475"/>
            <a:ext cx="3999900" cy="3556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Next, find and enter the TotalReadOutTime from your b0_AP and b0_PA images.</a:t>
            </a:r>
            <a:endParaRPr/>
          </a:p>
          <a:p>
            <a:pPr indent="0" lvl="0" marL="0" rtl="0" algn="l">
              <a:spcBef>
                <a:spcPts val="1200"/>
              </a:spcBef>
              <a:spcAft>
                <a:spcPts val="0"/>
              </a:spcAft>
              <a:buNone/>
            </a:pPr>
            <a:r>
              <a:rPr lang="en"/>
              <a:t>The b0 images will be images with a b-value of 0. Sometimes these will be separate b0 sequences or spin echo fieldmaps (SE fieldmaps). </a:t>
            </a:r>
            <a:endParaRPr/>
          </a:p>
          <a:p>
            <a:pPr indent="0" lvl="0" marL="0" rtl="0" algn="l">
              <a:spcBef>
                <a:spcPts val="1200"/>
              </a:spcBef>
              <a:spcAft>
                <a:spcPts val="0"/>
              </a:spcAft>
              <a:buNone/>
            </a:pPr>
            <a:r>
              <a:rPr lang="en"/>
              <a:t>If you do not have separate b0 images or SE fieldmaps, you can create a b0 image by using the first volume of your diffusion data as the first volume will have a b-value of 0. </a:t>
            </a:r>
            <a:endParaRPr/>
          </a:p>
          <a:p>
            <a:pPr indent="0" lvl="0" marL="0" rtl="0" algn="l">
              <a:spcBef>
                <a:spcPts val="1200"/>
              </a:spcBef>
              <a:spcAft>
                <a:spcPts val="0"/>
              </a:spcAft>
              <a:buNone/>
            </a:pPr>
            <a:r>
              <a:rPr lang="en" sz="1200">
                <a:solidFill>
                  <a:schemeClr val="accent5"/>
                </a:solidFill>
              </a:rPr>
              <a:t>(&lt; fslroi diffusionscan_AP_dwi.nii.gz AP_b0.nii.gz 0 1 &gt;)</a:t>
            </a:r>
            <a:endParaRPr sz="1200">
              <a:solidFill>
                <a:schemeClr val="accent5"/>
              </a:solidFill>
            </a:endParaRPr>
          </a:p>
          <a:p>
            <a:pPr indent="0" lvl="0" marL="0" rtl="0" algn="l">
              <a:spcBef>
                <a:spcPts val="1200"/>
              </a:spcBef>
              <a:spcAft>
                <a:spcPts val="1200"/>
              </a:spcAft>
              <a:buNone/>
            </a:pPr>
            <a:r>
              <a:rPr lang="en"/>
              <a:t>The TotalReadOutTime can be found in the JSON file of each b0 image.</a:t>
            </a:r>
            <a:endParaRPr/>
          </a:p>
        </p:txBody>
      </p:sp>
      <p:sp>
        <p:nvSpPr>
          <p:cNvPr id="145" name="Google Shape;145;p23"/>
          <p:cNvSpPr txBox="1"/>
          <p:nvPr>
            <p:ph idx="2" type="body"/>
          </p:nvPr>
        </p:nvSpPr>
        <p:spPr>
          <a:xfrm>
            <a:off x="4572000" y="1012375"/>
            <a:ext cx="4260300" cy="3696600"/>
          </a:xfrm>
          <a:prstGeom prst="rect">
            <a:avLst/>
          </a:prstGeom>
          <a:solidFill>
            <a:srgbClr val="93C47D"/>
          </a:solid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5B0F00"/>
                </a:solidFill>
                <a:latin typeface="Arial"/>
                <a:ea typeface="Arial"/>
                <a:cs typeface="Arial"/>
                <a:sym typeface="Arial"/>
              </a:rPr>
              <a:t>### - IMPORTANT MANUAL USER INPUT - ###</a:t>
            </a:r>
            <a:endParaRPr sz="1200">
              <a:solidFill>
                <a:srgbClr val="5B0F00"/>
              </a:solidFill>
              <a:latin typeface="Arial"/>
              <a:ea typeface="Arial"/>
              <a:cs typeface="Arial"/>
              <a:sym typeface="Arial"/>
            </a:endParaRPr>
          </a:p>
          <a:p>
            <a:pPr indent="0" lvl="0" marL="0" rtl="0" algn="l">
              <a:spcBef>
                <a:spcPts val="0"/>
              </a:spcBef>
              <a:spcAft>
                <a:spcPts val="0"/>
              </a:spcAft>
              <a:buNone/>
            </a:pPr>
            <a:r>
              <a:rPr lang="en" sz="1000">
                <a:solidFill>
                  <a:srgbClr val="5B0F00"/>
                </a:solidFill>
                <a:latin typeface="Arial"/>
                <a:ea typeface="Arial"/>
                <a:cs typeface="Arial"/>
                <a:sym typeface="Arial"/>
              </a:rPr>
              <a:t># The topup function needs an acquisition parameters text file describing your spin echo field maps (e.g. b0_AP and b0_PA).</a:t>
            </a:r>
            <a:endParaRPr sz="1000">
              <a:solidFill>
                <a:srgbClr val="5B0F00"/>
              </a:solidFill>
              <a:latin typeface="Arial"/>
              <a:ea typeface="Arial"/>
              <a:cs typeface="Arial"/>
              <a:sym typeface="Arial"/>
            </a:endParaRPr>
          </a:p>
          <a:p>
            <a:pPr indent="0" lvl="0" marL="0" rtl="0" algn="l">
              <a:spcBef>
                <a:spcPts val="0"/>
              </a:spcBef>
              <a:spcAft>
                <a:spcPts val="0"/>
              </a:spcAft>
              <a:buNone/>
            </a:pPr>
            <a:r>
              <a:rPr lang="en" sz="1000">
                <a:solidFill>
                  <a:srgbClr val="5B0F00"/>
                </a:solidFill>
                <a:latin typeface="Arial"/>
                <a:ea typeface="Arial"/>
                <a:cs typeface="Arial"/>
                <a:sym typeface="Arial"/>
              </a:rPr>
              <a:t># Examples can be found at: https://fsl.fmrib.ox.ac.uk/fsl/fslwiki/topup/TopupUsersGuide#A--datain</a:t>
            </a:r>
            <a:endParaRPr sz="1000">
              <a:solidFill>
                <a:srgbClr val="5B0F00"/>
              </a:solidFill>
              <a:latin typeface="Arial"/>
              <a:ea typeface="Arial"/>
              <a:cs typeface="Arial"/>
              <a:sym typeface="Arial"/>
            </a:endParaRPr>
          </a:p>
          <a:p>
            <a:pPr indent="0" lvl="0" marL="0" rtl="0" algn="l">
              <a:spcBef>
                <a:spcPts val="0"/>
              </a:spcBef>
              <a:spcAft>
                <a:spcPts val="0"/>
              </a:spcAft>
              <a:buNone/>
            </a:pPr>
            <a:r>
              <a:rPr lang="en" sz="1000">
                <a:solidFill>
                  <a:srgbClr val="5B0F00"/>
                </a:solidFill>
                <a:latin typeface="Arial"/>
                <a:ea typeface="Arial"/>
                <a:cs typeface="Arial"/>
                <a:sym typeface="Arial"/>
              </a:rPr>
              <a:t># The first three numbers in each row describe how image was phase encoded (x-, y-, z-dimensions; 'blip up, blip down')).</a:t>
            </a:r>
            <a:endParaRPr sz="1000">
              <a:solidFill>
                <a:srgbClr val="5B0F00"/>
              </a:solidFill>
              <a:latin typeface="Arial"/>
              <a:ea typeface="Arial"/>
              <a:cs typeface="Arial"/>
              <a:sym typeface="Arial"/>
            </a:endParaRPr>
          </a:p>
          <a:p>
            <a:pPr indent="0" lvl="0" marL="0" rtl="0" algn="l">
              <a:spcBef>
                <a:spcPts val="0"/>
              </a:spcBef>
              <a:spcAft>
                <a:spcPts val="0"/>
              </a:spcAft>
              <a:buNone/>
            </a:pPr>
            <a:r>
              <a:rPr lang="en" sz="1000">
                <a:solidFill>
                  <a:srgbClr val="5B0F00"/>
                </a:solidFill>
                <a:latin typeface="Arial"/>
                <a:ea typeface="Arial"/>
                <a:cs typeface="Arial"/>
                <a:sym typeface="Arial"/>
              </a:rPr>
              <a:t># The last number </a:t>
            </a:r>
            <a:r>
              <a:rPr lang="en" sz="1000">
                <a:solidFill>
                  <a:srgbClr val="5B0F00"/>
                </a:solidFill>
                <a:latin typeface="Arial"/>
                <a:ea typeface="Arial"/>
                <a:cs typeface="Arial"/>
                <a:sym typeface="Arial"/>
              </a:rPr>
              <a:t>describe</a:t>
            </a:r>
            <a:r>
              <a:rPr lang="en" sz="1000">
                <a:solidFill>
                  <a:srgbClr val="5B0F00"/>
                </a:solidFill>
                <a:latin typeface="Arial"/>
                <a:ea typeface="Arial"/>
                <a:cs typeface="Arial"/>
                <a:sym typeface="Arial"/>
              </a:rPr>
              <a:t> the read-out time, in milliseconds.</a:t>
            </a:r>
            <a:endParaRPr sz="1000">
              <a:solidFill>
                <a:srgbClr val="000000"/>
              </a:solidFill>
              <a:latin typeface="Arial"/>
              <a:ea typeface="Arial"/>
              <a:cs typeface="Arial"/>
              <a:sym typeface="Arial"/>
            </a:endParaRPr>
          </a:p>
          <a:p>
            <a:pPr indent="0" lvl="0" marL="0" rtl="0" algn="l">
              <a:spcBef>
                <a:spcPts val="0"/>
              </a:spcBef>
              <a:spcAft>
                <a:spcPts val="0"/>
              </a:spcAft>
              <a:buNone/>
            </a:pPr>
            <a:r>
              <a:rPr lang="en" sz="1000">
                <a:solidFill>
                  <a:srgbClr val="5B0F00"/>
                </a:solidFill>
                <a:latin typeface="Arial"/>
                <a:ea typeface="Arial"/>
                <a:cs typeface="Arial"/>
                <a:sym typeface="Arial"/>
              </a:rPr>
              <a:t># Extract this from the  TotalReadOutTime  field of the b0 .json file.</a:t>
            </a:r>
            <a:endParaRPr sz="1000">
              <a:solidFill>
                <a:srgbClr val="000000"/>
              </a:solidFill>
              <a:latin typeface="Arial"/>
              <a:ea typeface="Arial"/>
              <a:cs typeface="Arial"/>
              <a:sym typeface="Arial"/>
            </a:endParaRPr>
          </a:p>
          <a:p>
            <a:pPr indent="0" lvl="0" marL="0" rtl="0" algn="l">
              <a:spcBef>
                <a:spcPts val="0"/>
              </a:spcBef>
              <a:spcAft>
                <a:spcPts val="0"/>
              </a:spcAft>
              <a:buNone/>
            </a:pPr>
            <a:r>
              <a:rPr lang="en" sz="1000">
                <a:solidFill>
                  <a:srgbClr val="5B0F00"/>
                </a:solidFill>
                <a:latin typeface="Arial"/>
                <a:ea typeface="Arial"/>
                <a:cs typeface="Arial"/>
                <a:sym typeface="Arial"/>
              </a:rPr>
              <a:t># You should have one row for each volume in your merged file.</a:t>
            </a:r>
            <a:endParaRPr sz="1000">
              <a:solidFill>
                <a:srgbClr val="5B0F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readout_AP=0.0334748</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readout_PA=0.0345046</a:t>
            </a:r>
            <a:endParaRPr sz="12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solidFill>
                  <a:srgbClr val="93C47D"/>
                </a:solidFill>
              </a:rPr>
              <a:t>Define Variables and Paths</a:t>
            </a:r>
            <a:endParaRPr>
              <a:solidFill>
                <a:srgbClr val="93C47D"/>
              </a:solidFill>
            </a:endParaRPr>
          </a:p>
        </p:txBody>
      </p:sp>
      <p:sp>
        <p:nvSpPr>
          <p:cNvPr id="151" name="Google Shape;151;p2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Next, you are going to define variables, paths, and create text files. </a:t>
            </a:r>
            <a:endParaRPr sz="1200"/>
          </a:p>
          <a:p>
            <a:pPr indent="0" lvl="0" marL="0" rtl="0" algn="l">
              <a:spcBef>
                <a:spcPts val="1200"/>
              </a:spcBef>
              <a:spcAft>
                <a:spcPts val="0"/>
              </a:spcAft>
              <a:buNone/>
            </a:pPr>
            <a:r>
              <a:rPr lang="en" sz="1200"/>
              <a:t>We will process subjects in a SLURM array, setting the task id to the variable </a:t>
            </a:r>
            <a:r>
              <a:rPr lang="en" sz="1200">
                <a:solidFill>
                  <a:schemeClr val="accent5"/>
                </a:solidFill>
              </a:rPr>
              <a:t>subjects</a:t>
            </a:r>
            <a:r>
              <a:rPr lang="en" sz="1200"/>
              <a:t>.</a:t>
            </a:r>
            <a:endParaRPr sz="1200"/>
          </a:p>
          <a:p>
            <a:pPr indent="0" lvl="0" marL="0" rtl="0" algn="l">
              <a:spcBef>
                <a:spcPts val="1200"/>
              </a:spcBef>
              <a:spcAft>
                <a:spcPts val="0"/>
              </a:spcAft>
              <a:buNone/>
            </a:pPr>
            <a:r>
              <a:rPr lang="en" sz="1200"/>
              <a:t>Fill in </a:t>
            </a:r>
            <a:r>
              <a:rPr lang="en" sz="1200">
                <a:solidFill>
                  <a:schemeClr val="accent5"/>
                </a:solidFill>
              </a:rPr>
              <a:t>shells</a:t>
            </a:r>
            <a:r>
              <a:rPr lang="en" sz="1200"/>
              <a:t> with shells collected (e.g. 1000, 2500, b1500) - match the BIDS naming convention of your scans </a:t>
            </a:r>
            <a:endParaRPr sz="1200"/>
          </a:p>
          <a:p>
            <a:pPr indent="0" lvl="0" marL="0" rtl="0" algn="l">
              <a:spcBef>
                <a:spcPts val="0"/>
              </a:spcBef>
              <a:spcAft>
                <a:spcPts val="0"/>
              </a:spcAft>
              <a:buNone/>
            </a:pPr>
            <a:r>
              <a:rPr lang="en" sz="1200"/>
              <a:t>(e.g. sub-##_ses-##_acq-</a:t>
            </a:r>
            <a:r>
              <a:rPr lang="en" sz="1200">
                <a:solidFill>
                  <a:schemeClr val="accent5"/>
                </a:solidFill>
              </a:rPr>
              <a:t>b1500</a:t>
            </a:r>
            <a:r>
              <a:rPr lang="en" sz="1200"/>
              <a:t>_dir-ap_dwi.nii.gz).</a:t>
            </a:r>
            <a:endParaRPr/>
          </a:p>
        </p:txBody>
      </p:sp>
      <p:sp>
        <p:nvSpPr>
          <p:cNvPr id="152" name="Google Shape;152;p24"/>
          <p:cNvSpPr txBox="1"/>
          <p:nvPr>
            <p:ph idx="2" type="body"/>
          </p:nvPr>
        </p:nvSpPr>
        <p:spPr>
          <a:xfrm>
            <a:off x="4377575" y="1152475"/>
            <a:ext cx="4584300" cy="3416400"/>
          </a:xfrm>
          <a:prstGeom prst="rect">
            <a:avLst/>
          </a:prstGeom>
          <a:solidFill>
            <a:srgbClr val="93C47D"/>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5B0F00"/>
                </a:solidFill>
                <a:latin typeface="Arial"/>
                <a:ea typeface="Arial"/>
                <a:cs typeface="Arial"/>
                <a:sym typeface="Arial"/>
              </a:rPr>
              <a:t>### - Define variables and paths - ###</a:t>
            </a:r>
            <a:endParaRPr>
              <a:solidFill>
                <a:srgbClr val="5B0F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ses=01</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codedir=/gpfs/data/jbarredo/diffusion/code </a:t>
            </a:r>
            <a:r>
              <a:rPr lang="en" sz="1100">
                <a:solidFill>
                  <a:srgbClr val="5B0F00"/>
                </a:solidFill>
                <a:latin typeface="Arial"/>
                <a:ea typeface="Arial"/>
                <a:cs typeface="Arial"/>
                <a:sym typeface="Arial"/>
              </a:rPr>
              <a:t>#path to code directory</a:t>
            </a:r>
            <a:endParaRPr sz="11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rawdir=/gpfs/data/jbarredo/diffusion/rawdata </a:t>
            </a:r>
            <a:r>
              <a:rPr lang="en" sz="900">
                <a:solidFill>
                  <a:srgbClr val="5B0F00"/>
                </a:solidFill>
                <a:latin typeface="Arial"/>
                <a:ea typeface="Arial"/>
                <a:cs typeface="Arial"/>
                <a:sym typeface="Arial"/>
              </a:rPr>
              <a:t>#path to rawdata directory</a:t>
            </a:r>
            <a:endParaRPr sz="9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derivdir=/gpfs/data/jbarredo/diffusion/derivatives </a:t>
            </a:r>
            <a:r>
              <a:rPr lang="en" sz="600">
                <a:solidFill>
                  <a:srgbClr val="5B0F00"/>
                </a:solidFill>
                <a:latin typeface="Arial"/>
                <a:ea typeface="Arial"/>
                <a:cs typeface="Arial"/>
                <a:sym typeface="Arial"/>
              </a:rPr>
              <a:t>#path to derivatives directory</a:t>
            </a:r>
            <a:endParaRPr sz="6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outdir=$derivdir/dwi_prepro  </a:t>
            </a:r>
            <a:r>
              <a:rPr lang="en" sz="1200">
                <a:solidFill>
                  <a:srgbClr val="5B0F00"/>
                </a:solidFill>
                <a:latin typeface="Arial"/>
                <a:ea typeface="Arial"/>
                <a:cs typeface="Arial"/>
                <a:sym typeface="Arial"/>
              </a:rPr>
              <a:t>#path to dmri directory</a:t>
            </a:r>
            <a:endParaRPr sz="12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subjects="`sed -n ${SLURM_ARRAY_TASK_ID}p dmri_subjects.txt`"</a:t>
            </a:r>
            <a:endParaRPr sz="12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shells=(b1500) </a:t>
            </a:r>
            <a:r>
              <a:rPr lang="en" sz="1200">
                <a:solidFill>
                  <a:srgbClr val="5B0F00"/>
                </a:solidFill>
                <a:latin typeface="Arial"/>
                <a:ea typeface="Arial"/>
                <a:cs typeface="Arial"/>
                <a:sym typeface="Arial"/>
              </a:rPr>
              <a:t>#array for shells (1000 2000)</a:t>
            </a:r>
            <a:endParaRPr sz="1200">
              <a:solidFill>
                <a:srgbClr val="5B0F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311700" y="235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solidFill>
                  <a:srgbClr val="93C47D"/>
                </a:solidFill>
              </a:rPr>
              <a:t>Initiate Subject Loop &amp; Create Relevant Files</a:t>
            </a:r>
            <a:endParaRPr sz="2400">
              <a:solidFill>
                <a:srgbClr val="93C47D"/>
              </a:solidFill>
            </a:endParaRPr>
          </a:p>
        </p:txBody>
      </p:sp>
      <p:sp>
        <p:nvSpPr>
          <p:cNvPr id="158" name="Google Shape;158;p25"/>
          <p:cNvSpPr txBox="1"/>
          <p:nvPr>
            <p:ph idx="1" type="body"/>
          </p:nvPr>
        </p:nvSpPr>
        <p:spPr>
          <a:xfrm>
            <a:off x="311700" y="740525"/>
            <a:ext cx="2383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t>This part of the script will </a:t>
            </a:r>
            <a:r>
              <a:rPr lang="en" sz="1100"/>
              <a:t>first</a:t>
            </a:r>
            <a:r>
              <a:rPr lang="en" sz="1100"/>
              <a:t> initiate the subject loop and create relevant files needed to run TOPUP.</a:t>
            </a:r>
            <a:endParaRPr sz="1100"/>
          </a:p>
          <a:p>
            <a:pPr indent="0" lvl="0" marL="0" rtl="0" algn="l">
              <a:spcBef>
                <a:spcPts val="1200"/>
              </a:spcBef>
              <a:spcAft>
                <a:spcPts val="0"/>
              </a:spcAft>
              <a:buNone/>
            </a:pPr>
            <a:r>
              <a:rPr lang="en" sz="1100"/>
              <a:t>The red arrows point to where you will need to change the paths/file names in the script to match your study-specific paths/file names.</a:t>
            </a:r>
            <a:endParaRPr sz="1100"/>
          </a:p>
          <a:p>
            <a:pPr indent="0" lvl="0" marL="0" rtl="0" algn="l">
              <a:spcBef>
                <a:spcPts val="1200"/>
              </a:spcBef>
              <a:spcAft>
                <a:spcPts val="0"/>
              </a:spcAft>
              <a:buNone/>
            </a:pPr>
            <a:r>
              <a:t/>
            </a:r>
            <a:endParaRPr sz="1100"/>
          </a:p>
          <a:p>
            <a:pPr indent="0" lvl="0" marL="0" rtl="0" algn="l">
              <a:spcBef>
                <a:spcPts val="1200"/>
              </a:spcBef>
              <a:spcAft>
                <a:spcPts val="1200"/>
              </a:spcAft>
              <a:buNone/>
            </a:pPr>
            <a:r>
              <a:t/>
            </a:r>
            <a:endParaRPr sz="1100"/>
          </a:p>
        </p:txBody>
      </p:sp>
      <p:sp>
        <p:nvSpPr>
          <p:cNvPr id="159" name="Google Shape;159;p25"/>
          <p:cNvSpPr txBox="1"/>
          <p:nvPr>
            <p:ph idx="2" type="body"/>
          </p:nvPr>
        </p:nvSpPr>
        <p:spPr>
          <a:xfrm>
            <a:off x="2694900" y="740525"/>
            <a:ext cx="6137100" cy="4198800"/>
          </a:xfrm>
          <a:prstGeom prst="rect">
            <a:avLst/>
          </a:prstGeom>
          <a:solidFill>
            <a:srgbClr val="93C47D"/>
          </a:solidFill>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867">
                <a:solidFill>
                  <a:srgbClr val="000000"/>
                </a:solidFill>
                <a:latin typeface="Arial"/>
                <a:ea typeface="Arial"/>
                <a:cs typeface="Arial"/>
                <a:sym typeface="Arial"/>
              </a:rPr>
              <a:t>for s in $subjects </a:t>
            </a:r>
            <a:r>
              <a:rPr lang="en" sz="867">
                <a:solidFill>
                  <a:srgbClr val="5B0F00"/>
                </a:solidFill>
                <a:latin typeface="Arial"/>
                <a:ea typeface="Arial"/>
                <a:cs typeface="Arial"/>
                <a:sym typeface="Arial"/>
              </a:rPr>
              <a:t>#loop through subjects array</a:t>
            </a:r>
            <a:endParaRPr sz="867">
              <a:solidFill>
                <a:srgbClr val="5B0F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do</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rawdata=${rawdir}/sub-${s}/ses-${ses}</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mkdir ${outdir}/sub-${s}</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mkdir ${outdir}/sub-${s}/ses-${ses}</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suboutdir=${outdir}/sub-${s}/ses-${ses}</a:t>
            </a:r>
            <a:endParaRPr sz="867">
              <a:solidFill>
                <a:srgbClr val="000000"/>
              </a:solidFill>
              <a:latin typeface="Arial"/>
              <a:ea typeface="Arial"/>
              <a:cs typeface="Arial"/>
              <a:sym typeface="Arial"/>
            </a:endParaRPr>
          </a:p>
          <a:p>
            <a:pPr indent="0" lvl="0" marL="0" rtl="0" algn="l">
              <a:spcBef>
                <a:spcPts val="0"/>
              </a:spcBef>
              <a:spcAft>
                <a:spcPts val="0"/>
              </a:spcAft>
              <a:buNone/>
            </a:pPr>
            <a:r>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5B0F00"/>
                </a:solidFill>
                <a:latin typeface="Arial"/>
                <a:ea typeface="Arial"/>
                <a:cs typeface="Arial"/>
                <a:sym typeface="Arial"/>
              </a:rPr>
              <a:t>    ### Prepare files needed for topup ###</a:t>
            </a:r>
            <a:endParaRPr sz="867">
              <a:solidFill>
                <a:srgbClr val="5B0F00"/>
              </a:solidFill>
              <a:latin typeface="Arial"/>
              <a:ea typeface="Arial"/>
              <a:cs typeface="Arial"/>
              <a:sym typeface="Arial"/>
            </a:endParaRPr>
          </a:p>
          <a:p>
            <a:pPr indent="0" lvl="0" marL="0" rtl="0" algn="l">
              <a:spcBef>
                <a:spcPts val="0"/>
              </a:spcBef>
              <a:spcAft>
                <a:spcPts val="0"/>
              </a:spcAft>
              <a:buNone/>
            </a:pPr>
            <a:r>
              <a:rPr lang="en" sz="867">
                <a:solidFill>
                  <a:srgbClr val="5B0F00"/>
                </a:solidFill>
                <a:latin typeface="Arial"/>
                <a:ea typeface="Arial"/>
                <a:cs typeface="Arial"/>
                <a:sym typeface="Arial"/>
              </a:rPr>
              <a:t>    ### Topup is not shell-dependent so it can be run in the subject loop to speed up processing ###</a:t>
            </a:r>
            <a:endParaRPr sz="867">
              <a:solidFill>
                <a:srgbClr val="5B0F00"/>
              </a:solidFill>
              <a:latin typeface="Arial"/>
              <a:ea typeface="Arial"/>
              <a:cs typeface="Arial"/>
              <a:sym typeface="Arial"/>
            </a:endParaRPr>
          </a:p>
          <a:p>
            <a:pPr indent="0" lvl="0" marL="0" rtl="0" algn="l">
              <a:spcBef>
                <a:spcPts val="0"/>
              </a:spcBef>
              <a:spcAft>
                <a:spcPts val="0"/>
              </a:spcAft>
              <a:buNone/>
            </a:pPr>
            <a:r>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a:t>
            </a:r>
            <a:r>
              <a:rPr lang="en" sz="867">
                <a:solidFill>
                  <a:srgbClr val="5B0F00"/>
                </a:solidFill>
                <a:latin typeface="Arial"/>
                <a:ea typeface="Arial"/>
                <a:cs typeface="Arial"/>
                <a:sym typeface="Arial"/>
              </a:rPr>
              <a:t>## PATH TO FIELDMAP/B0 FILES ##</a:t>
            </a:r>
            <a:endParaRPr sz="867">
              <a:solidFill>
                <a:srgbClr val="5B0F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fieldmapfile_AP=${rawdata}/fmap/sub-${s}_ses-${ses}_acq-diffSE_dir-ap_epi.nii.gz</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fieldmapfile_PA=${rawdata}/fmap/sub-${s}_ses-${ses}_acq-diffSE_dir-pa_epi.nii.gz</a:t>
            </a:r>
            <a:endParaRPr sz="867">
              <a:solidFill>
                <a:srgbClr val="000000"/>
              </a:solidFill>
              <a:latin typeface="Arial"/>
              <a:ea typeface="Arial"/>
              <a:cs typeface="Arial"/>
              <a:sym typeface="Arial"/>
            </a:endParaRPr>
          </a:p>
          <a:p>
            <a:pPr indent="0" lvl="0" marL="0" rtl="0" algn="l">
              <a:spcBef>
                <a:spcPts val="0"/>
              </a:spcBef>
              <a:spcAft>
                <a:spcPts val="0"/>
              </a:spcAft>
              <a:buNone/>
            </a:pPr>
            <a:r>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5B0F00"/>
                </a:solidFill>
                <a:latin typeface="Arial"/>
                <a:ea typeface="Arial"/>
                <a:cs typeface="Arial"/>
                <a:sym typeface="Arial"/>
              </a:rPr>
              <a:t>    ## Create acquisition parameter and other files ##</a:t>
            </a:r>
            <a:endParaRPr sz="867">
              <a:solidFill>
                <a:srgbClr val="5B0F00"/>
              </a:solidFill>
              <a:latin typeface="Arial"/>
              <a:ea typeface="Arial"/>
              <a:cs typeface="Arial"/>
              <a:sym typeface="Arial"/>
            </a:endParaRPr>
          </a:p>
          <a:p>
            <a:pPr indent="0" lvl="0" marL="0" rtl="0" algn="l">
              <a:spcBef>
                <a:spcPts val="0"/>
              </a:spcBef>
              <a:spcAft>
                <a:spcPts val="0"/>
              </a:spcAft>
              <a:buNone/>
            </a:pPr>
            <a:r>
              <a:rPr lang="en" sz="867">
                <a:solidFill>
                  <a:srgbClr val="5B0F00"/>
                </a:solidFill>
                <a:latin typeface="Arial"/>
                <a:ea typeface="Arial"/>
                <a:cs typeface="Arial"/>
                <a:sym typeface="Arial"/>
              </a:rPr>
              <a:t>    # Merge fieldmap/b0 files using &lt; fslmerge -t outputfilename fieldmapfile_AP fieldmapfile_PA &gt;</a:t>
            </a:r>
            <a:endParaRPr sz="867">
              <a:solidFill>
                <a:srgbClr val="5B0F00"/>
              </a:solidFill>
              <a:latin typeface="Arial"/>
              <a:ea typeface="Arial"/>
              <a:cs typeface="Arial"/>
              <a:sym typeface="Arial"/>
            </a:endParaRPr>
          </a:p>
          <a:p>
            <a:pPr indent="0" lvl="0" marL="0" rtl="0" algn="l">
              <a:spcBef>
                <a:spcPts val="0"/>
              </a:spcBef>
              <a:spcAft>
                <a:spcPts val="0"/>
              </a:spcAft>
              <a:buNone/>
            </a:pPr>
            <a:r>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fslmerge -t ${suboutdir}/AP_PA_b0 $fieldmapfile_AP $fieldmapfile_PA</a:t>
            </a:r>
            <a:endParaRPr sz="867">
              <a:solidFill>
                <a:srgbClr val="000000"/>
              </a:solidFill>
              <a:latin typeface="Arial"/>
              <a:ea typeface="Arial"/>
              <a:cs typeface="Arial"/>
              <a:sym typeface="Arial"/>
            </a:endParaRPr>
          </a:p>
          <a:p>
            <a:pPr indent="0" lvl="0" marL="0" rtl="0" algn="l">
              <a:spcBef>
                <a:spcPts val="0"/>
              </a:spcBef>
              <a:spcAft>
                <a:spcPts val="0"/>
              </a:spcAft>
              <a:buNone/>
            </a:pPr>
            <a:r>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5B0F00"/>
                </a:solidFill>
                <a:latin typeface="Arial"/>
                <a:ea typeface="Arial"/>
                <a:cs typeface="Arial"/>
                <a:sym typeface="Arial"/>
              </a:rPr>
              <a:t>    ## create acq_params text file for AP_PA_b0 file</a:t>
            </a:r>
            <a:endParaRPr sz="867">
              <a:solidFill>
                <a:srgbClr val="5B0F00"/>
              </a:solidFill>
              <a:latin typeface="Arial"/>
              <a:ea typeface="Arial"/>
              <a:cs typeface="Arial"/>
              <a:sym typeface="Arial"/>
            </a:endParaRPr>
          </a:p>
          <a:p>
            <a:pPr indent="0" lvl="0" marL="0" rtl="0" algn="l">
              <a:spcBef>
                <a:spcPts val="0"/>
              </a:spcBef>
              <a:spcAft>
                <a:spcPts val="0"/>
              </a:spcAft>
              <a:buNone/>
            </a:pPr>
            <a:r>
              <a:rPr lang="en" sz="867">
                <a:solidFill>
                  <a:srgbClr val="5B0F00"/>
                </a:solidFill>
                <a:latin typeface="Arial"/>
                <a:ea typeface="Arial"/>
                <a:cs typeface="Arial"/>
                <a:sym typeface="Arial"/>
              </a:rPr>
              <a:t>    ## This acq_params file is used during topup</a:t>
            </a:r>
            <a:endParaRPr sz="867">
              <a:solidFill>
                <a:srgbClr val="5B0F00"/>
              </a:solidFill>
              <a:latin typeface="Arial"/>
              <a:ea typeface="Arial"/>
              <a:cs typeface="Arial"/>
              <a:sym typeface="Arial"/>
            </a:endParaRPr>
          </a:p>
          <a:p>
            <a:pPr indent="0" lvl="0" marL="0" rtl="0" algn="l">
              <a:spcBef>
                <a:spcPts val="0"/>
              </a:spcBef>
              <a:spcAft>
                <a:spcPts val="0"/>
              </a:spcAft>
              <a:buNone/>
            </a:pPr>
            <a:r>
              <a:rPr lang="en" sz="867">
                <a:solidFill>
                  <a:srgbClr val="5B0F00"/>
                </a:solidFill>
                <a:latin typeface="Arial"/>
                <a:ea typeface="Arial"/>
                <a:cs typeface="Arial"/>
                <a:sym typeface="Arial"/>
              </a:rPr>
              <a:t>    ## This file should have a line for each volume in AP_PA_b0 but with respect to phase encoding direction and readout time.</a:t>
            </a:r>
            <a:endParaRPr sz="867">
              <a:solidFill>
                <a:srgbClr val="5B0F00"/>
              </a:solidFill>
              <a:latin typeface="Arial"/>
              <a:ea typeface="Arial"/>
              <a:cs typeface="Arial"/>
              <a:sym typeface="Arial"/>
            </a:endParaRPr>
          </a:p>
          <a:p>
            <a:pPr indent="0" lvl="0" marL="0" rtl="0" algn="l">
              <a:spcBef>
                <a:spcPts val="0"/>
              </a:spcBef>
              <a:spcAft>
                <a:spcPts val="0"/>
              </a:spcAft>
              <a:buNone/>
            </a:pPr>
            <a:r>
              <a:rPr lang="en" sz="867">
                <a:solidFill>
                  <a:srgbClr val="5B0F00"/>
                </a:solidFill>
                <a:latin typeface="Arial"/>
                <a:ea typeface="Arial"/>
                <a:cs typeface="Arial"/>
                <a:sym typeface="Arial"/>
              </a:rPr>
              <a:t>    ## the acq_params text file is the same for each participant - so we will place it in the outdir</a:t>
            </a:r>
            <a:endParaRPr sz="867">
              <a:solidFill>
                <a:srgbClr val="5B0F00"/>
              </a:solidFill>
              <a:latin typeface="Arial"/>
              <a:ea typeface="Arial"/>
              <a:cs typeface="Arial"/>
              <a:sym typeface="Arial"/>
            </a:endParaRPr>
          </a:p>
          <a:p>
            <a:pPr indent="0" lvl="0" marL="0" rtl="0" algn="l">
              <a:spcBef>
                <a:spcPts val="0"/>
              </a:spcBef>
              <a:spcAft>
                <a:spcPts val="0"/>
              </a:spcAft>
              <a:buNone/>
            </a:pPr>
            <a:r>
              <a:t/>
            </a:r>
            <a:endParaRPr sz="867">
              <a:solidFill>
                <a:srgbClr val="5B0F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If [ ! -f “${outdir}/acq_params.txt” ]; then</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a:t>
            </a:r>
            <a:r>
              <a:rPr lang="en" sz="867">
                <a:solidFill>
                  <a:srgbClr val="000000"/>
                </a:solidFill>
                <a:latin typeface="Arial"/>
                <a:ea typeface="Arial"/>
                <a:cs typeface="Arial"/>
                <a:sym typeface="Arial"/>
              </a:rPr>
              <a:t>e</a:t>
            </a:r>
            <a:r>
              <a:rPr lang="en" sz="867">
                <a:solidFill>
                  <a:srgbClr val="000000"/>
                </a:solidFill>
                <a:latin typeface="Arial"/>
                <a:ea typeface="Arial"/>
                <a:cs typeface="Arial"/>
                <a:sym typeface="Arial"/>
              </a:rPr>
              <a:t>cho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a:t>
            </a:r>
            <a:r>
              <a:rPr lang="en" sz="867">
                <a:solidFill>
                  <a:srgbClr val="000000"/>
                </a:solidFill>
                <a:latin typeface="Arial"/>
                <a:ea typeface="Arial"/>
                <a:cs typeface="Arial"/>
                <a:sym typeface="Arial"/>
              </a:rPr>
              <a:t>e</a:t>
            </a:r>
            <a:r>
              <a:rPr lang="en" sz="867">
                <a:solidFill>
                  <a:srgbClr val="000000"/>
                </a:solidFill>
                <a:latin typeface="Arial"/>
                <a:ea typeface="Arial"/>
                <a:cs typeface="Arial"/>
                <a:sym typeface="Arial"/>
              </a:rPr>
              <a:t>cho “Creating acq_params text file for topup”</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a:t>
            </a:r>
            <a:r>
              <a:rPr lang="en" sz="867">
                <a:solidFill>
                  <a:srgbClr val="000000"/>
                </a:solidFill>
                <a:latin typeface="Arial"/>
                <a:ea typeface="Arial"/>
                <a:cs typeface="Arial"/>
                <a:sym typeface="Arial"/>
              </a:rPr>
              <a:t>e</a:t>
            </a:r>
            <a:r>
              <a:rPr lang="en" sz="867">
                <a:solidFill>
                  <a:srgbClr val="000000"/>
                </a:solidFill>
                <a:latin typeface="Arial"/>
                <a:ea typeface="Arial"/>
                <a:cs typeface="Arial"/>
                <a:sym typeface="Arial"/>
              </a:rPr>
              <a:t>cho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touch ${outdir}/acq_params.txt</a:t>
            </a:r>
            <a:endParaRPr sz="867">
              <a:solidFill>
                <a:srgbClr val="000000"/>
              </a:solidFill>
              <a:latin typeface="Arial"/>
              <a:ea typeface="Arial"/>
              <a:cs typeface="Arial"/>
              <a:sym typeface="Arial"/>
            </a:endParaRPr>
          </a:p>
          <a:p>
            <a:pPr indent="0" lvl="0" marL="0" rtl="0" algn="l">
              <a:spcBef>
                <a:spcPts val="0"/>
              </a:spcBef>
              <a:spcAft>
                <a:spcPts val="0"/>
              </a:spcAft>
              <a:buNone/>
            </a:pPr>
            <a:r>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5B0F00"/>
                </a:solidFill>
                <a:latin typeface="Arial"/>
                <a:ea typeface="Arial"/>
                <a:cs typeface="Arial"/>
                <a:sym typeface="Arial"/>
              </a:rPr>
              <a:t>      # number of volumes in fieldmap_AP</a:t>
            </a:r>
            <a:endParaRPr sz="867">
              <a:solidFill>
                <a:srgbClr val="5B0F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ap_vols=$(fslinfo $fieldmapfile_AP | grep -m 1 dim4 | awk '{print $2}')</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pa_vols=$(fslinfo $fieldmapfile_PA | grep -m 1 dim4 | awk '{print $2}')</a:t>
            </a:r>
            <a:endParaRPr sz="867">
              <a:solidFill>
                <a:srgbClr val="000000"/>
              </a:solidFill>
              <a:latin typeface="Arial"/>
              <a:ea typeface="Arial"/>
              <a:cs typeface="Arial"/>
              <a:sym typeface="Arial"/>
            </a:endParaRPr>
          </a:p>
          <a:p>
            <a:pPr indent="0" lvl="0" marL="0" rtl="0" algn="l">
              <a:spcBef>
                <a:spcPts val="0"/>
              </a:spcBef>
              <a:spcAft>
                <a:spcPts val="0"/>
              </a:spcAft>
              <a:buNone/>
            </a:pPr>
            <a:r>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for ((i=0; i&lt;$ap_vols; i++)); do echo 0 1 0 ${readout_AP} &gt;&gt; ${outdir}/acq_params.txt; done</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for ((i=0; i&lt;$pa_vols; i++)); do echo 0 -1 0 ${readout_PA} &gt;&gt; ${outdir}/acq_params.txt; done</a:t>
            </a:r>
            <a:endParaRPr sz="867">
              <a:solidFill>
                <a:srgbClr val="000000"/>
              </a:solidFill>
              <a:latin typeface="Arial"/>
              <a:ea typeface="Arial"/>
              <a:cs typeface="Arial"/>
              <a:sym typeface="Arial"/>
            </a:endParaRPr>
          </a:p>
          <a:p>
            <a:pPr indent="0" lvl="0" marL="0" rtl="0" algn="l">
              <a:spcBef>
                <a:spcPts val="0"/>
              </a:spcBef>
              <a:spcAft>
                <a:spcPts val="0"/>
              </a:spcAft>
              <a:buNone/>
            </a:pPr>
            <a:r>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a:t>
            </a:r>
            <a:r>
              <a:rPr lang="en" sz="867">
                <a:solidFill>
                  <a:srgbClr val="000000"/>
                </a:solidFill>
                <a:latin typeface="Arial"/>
                <a:ea typeface="Arial"/>
                <a:cs typeface="Arial"/>
                <a:sym typeface="Arial"/>
              </a:rPr>
              <a:t>e</a:t>
            </a:r>
            <a:r>
              <a:rPr lang="en" sz="867">
                <a:solidFill>
                  <a:srgbClr val="000000"/>
                </a:solidFill>
                <a:latin typeface="Arial"/>
                <a:ea typeface="Arial"/>
                <a:cs typeface="Arial"/>
                <a:sym typeface="Arial"/>
              </a:rPr>
              <a:t>lse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a:t>
            </a:r>
            <a:r>
              <a:rPr lang="en" sz="867">
                <a:solidFill>
                  <a:srgbClr val="000000"/>
                </a:solidFill>
                <a:latin typeface="Arial"/>
                <a:ea typeface="Arial"/>
                <a:cs typeface="Arial"/>
                <a:sym typeface="Arial"/>
              </a:rPr>
              <a:t>e</a:t>
            </a:r>
            <a:r>
              <a:rPr lang="en" sz="867">
                <a:solidFill>
                  <a:srgbClr val="000000"/>
                </a:solidFill>
                <a:latin typeface="Arial"/>
                <a:ea typeface="Arial"/>
                <a:cs typeface="Arial"/>
                <a:sym typeface="Arial"/>
              </a:rPr>
              <a:t>cho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a:t>
            </a:r>
            <a:r>
              <a:rPr lang="en" sz="867">
                <a:solidFill>
                  <a:srgbClr val="000000"/>
                </a:solidFill>
                <a:latin typeface="Arial"/>
                <a:ea typeface="Arial"/>
                <a:cs typeface="Arial"/>
                <a:sym typeface="Arial"/>
              </a:rPr>
              <a:t>e</a:t>
            </a:r>
            <a:r>
              <a:rPr lang="en" sz="867">
                <a:solidFill>
                  <a:srgbClr val="000000"/>
                </a:solidFill>
                <a:latin typeface="Arial"/>
                <a:ea typeface="Arial"/>
                <a:cs typeface="Arial"/>
                <a:sym typeface="Arial"/>
              </a:rPr>
              <a:t>cho “ acq_params text file for topup already exists!”</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a:t>
            </a:r>
            <a:r>
              <a:rPr lang="en" sz="867">
                <a:solidFill>
                  <a:srgbClr val="000000"/>
                </a:solidFill>
                <a:latin typeface="Arial"/>
                <a:ea typeface="Arial"/>
                <a:cs typeface="Arial"/>
                <a:sym typeface="Arial"/>
              </a:rPr>
              <a:t>e</a:t>
            </a:r>
            <a:r>
              <a:rPr lang="en" sz="867">
                <a:solidFill>
                  <a:srgbClr val="000000"/>
                </a:solidFill>
                <a:latin typeface="Arial"/>
                <a:ea typeface="Arial"/>
                <a:cs typeface="Arial"/>
                <a:sym typeface="Arial"/>
              </a:rPr>
              <a:t>cho “...............................................”</a:t>
            </a:r>
            <a:endParaRPr sz="867">
              <a:solidFill>
                <a:srgbClr val="000000"/>
              </a:solidFill>
              <a:latin typeface="Arial"/>
              <a:ea typeface="Arial"/>
              <a:cs typeface="Arial"/>
              <a:sym typeface="Arial"/>
            </a:endParaRPr>
          </a:p>
          <a:p>
            <a:pPr indent="0" lvl="0" marL="0" rtl="0" algn="l">
              <a:spcBef>
                <a:spcPts val="0"/>
              </a:spcBef>
              <a:spcAft>
                <a:spcPts val="0"/>
              </a:spcAft>
              <a:buNone/>
            </a:pPr>
            <a:r>
              <a:rPr lang="en" sz="867">
                <a:solidFill>
                  <a:srgbClr val="000000"/>
                </a:solidFill>
                <a:latin typeface="Arial"/>
                <a:ea typeface="Arial"/>
                <a:cs typeface="Arial"/>
                <a:sym typeface="Arial"/>
              </a:rPr>
              <a:t>  </a:t>
            </a:r>
            <a:r>
              <a:rPr lang="en" sz="867">
                <a:solidFill>
                  <a:srgbClr val="000000"/>
                </a:solidFill>
                <a:latin typeface="Arial"/>
                <a:ea typeface="Arial"/>
                <a:cs typeface="Arial"/>
                <a:sym typeface="Arial"/>
              </a:rPr>
              <a:t>f</a:t>
            </a:r>
            <a:r>
              <a:rPr lang="en" sz="867">
                <a:solidFill>
                  <a:srgbClr val="000000"/>
                </a:solidFill>
                <a:latin typeface="Arial"/>
                <a:ea typeface="Arial"/>
                <a:cs typeface="Arial"/>
                <a:sym typeface="Arial"/>
              </a:rPr>
              <a:t>i </a:t>
            </a:r>
            <a:endParaRPr sz="450">
              <a:solidFill>
                <a:srgbClr val="000000"/>
              </a:solidFill>
              <a:latin typeface="Arial"/>
              <a:ea typeface="Arial"/>
              <a:cs typeface="Arial"/>
              <a:sym typeface="Arial"/>
            </a:endParaRPr>
          </a:p>
        </p:txBody>
      </p:sp>
      <p:sp>
        <p:nvSpPr>
          <p:cNvPr id="160" name="Google Shape;160;p25"/>
          <p:cNvSpPr/>
          <p:nvPr/>
        </p:nvSpPr>
        <p:spPr>
          <a:xfrm>
            <a:off x="6095025" y="1871750"/>
            <a:ext cx="893400" cy="2253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Run TOPUP</a:t>
            </a:r>
            <a:endParaRPr>
              <a:solidFill>
                <a:srgbClr val="93C47D"/>
              </a:solidFill>
            </a:endParaRPr>
          </a:p>
        </p:txBody>
      </p:sp>
      <p:sp>
        <p:nvSpPr>
          <p:cNvPr id="166" name="Google Shape;166;p26"/>
          <p:cNvSpPr txBox="1"/>
          <p:nvPr>
            <p:ph idx="1" type="body"/>
          </p:nvPr>
        </p:nvSpPr>
        <p:spPr>
          <a:xfrm>
            <a:off x="311700" y="1017725"/>
            <a:ext cx="2383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t>Run TOPUP.</a:t>
            </a:r>
            <a:endParaRPr sz="1100"/>
          </a:p>
          <a:p>
            <a:pPr indent="0" lvl="0" marL="0" rtl="0" algn="l">
              <a:spcBef>
                <a:spcPts val="1200"/>
              </a:spcBef>
              <a:spcAft>
                <a:spcPts val="0"/>
              </a:spcAft>
              <a:buNone/>
            </a:pPr>
            <a:r>
              <a:rPr lang="en" sz="1100"/>
              <a:t>TOPUP will create files needed for EDDY.</a:t>
            </a:r>
            <a:endParaRPr sz="1100"/>
          </a:p>
          <a:p>
            <a:pPr indent="0" lvl="0" marL="0" rtl="0" algn="l">
              <a:spcBef>
                <a:spcPts val="1200"/>
              </a:spcBef>
              <a:spcAft>
                <a:spcPts val="0"/>
              </a:spcAft>
              <a:buNone/>
            </a:pPr>
            <a:r>
              <a:rPr lang="en" sz="1100"/>
              <a:t>Additionally, create a brainmask needed for EDDY.</a:t>
            </a:r>
            <a:endParaRPr sz="1100"/>
          </a:p>
          <a:p>
            <a:pPr indent="0" lvl="0" marL="0" rtl="0" algn="l">
              <a:spcBef>
                <a:spcPts val="1200"/>
              </a:spcBef>
              <a:spcAft>
                <a:spcPts val="0"/>
              </a:spcAft>
              <a:buNone/>
            </a:pPr>
            <a:r>
              <a:t/>
            </a:r>
            <a:endParaRPr sz="1100"/>
          </a:p>
          <a:p>
            <a:pPr indent="0" lvl="0" marL="0" rtl="0" algn="l">
              <a:spcBef>
                <a:spcPts val="1200"/>
              </a:spcBef>
              <a:spcAft>
                <a:spcPts val="1200"/>
              </a:spcAft>
              <a:buNone/>
            </a:pPr>
            <a:r>
              <a:t/>
            </a:r>
            <a:endParaRPr sz="1100"/>
          </a:p>
        </p:txBody>
      </p:sp>
      <p:sp>
        <p:nvSpPr>
          <p:cNvPr id="167" name="Google Shape;167;p26"/>
          <p:cNvSpPr txBox="1"/>
          <p:nvPr>
            <p:ph idx="2" type="body"/>
          </p:nvPr>
        </p:nvSpPr>
        <p:spPr>
          <a:xfrm>
            <a:off x="2583525" y="740525"/>
            <a:ext cx="6454800" cy="4316700"/>
          </a:xfrm>
          <a:prstGeom prst="rect">
            <a:avLst/>
          </a:prstGeom>
          <a:solidFill>
            <a:srgbClr val="93C47D"/>
          </a:solidFill>
        </p:spPr>
        <p:txBody>
          <a:bodyPr anchorCtr="0" anchor="t" bIns="91425" lIns="91425" spcFirstLastPara="1" rIns="91425" wrap="square" tIns="91425">
            <a:normAutofit/>
          </a:bodyPr>
          <a:lstStyle/>
          <a:p>
            <a:pPr indent="0" lvl="0" marL="0" rtl="0" algn="l">
              <a:spcBef>
                <a:spcPts val="0"/>
              </a:spcBef>
              <a:spcAft>
                <a:spcPts val="0"/>
              </a:spcAft>
              <a:buNone/>
            </a:pPr>
            <a:r>
              <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5B0F00"/>
                </a:solidFill>
                <a:latin typeface="Arial"/>
                <a:ea typeface="Arial"/>
                <a:cs typeface="Arial"/>
                <a:sym typeface="Arial"/>
              </a:rPr>
              <a:t>    ########################### TOPUP #####################################</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a:t>
            </a:r>
            <a:r>
              <a:rPr lang="en" sz="750">
                <a:solidFill>
                  <a:srgbClr val="85200C"/>
                </a:solidFill>
                <a:latin typeface="Arial"/>
                <a:ea typeface="Arial"/>
                <a:cs typeface="Arial"/>
                <a:sym typeface="Arial"/>
              </a:rPr>
              <a:t>  </a:t>
            </a:r>
            <a:r>
              <a:rPr lang="en" sz="750">
                <a:solidFill>
                  <a:srgbClr val="660000"/>
                </a:solidFill>
                <a:latin typeface="Arial"/>
                <a:ea typeface="Arial"/>
                <a:cs typeface="Arial"/>
                <a:sym typeface="Arial"/>
              </a:rPr>
              <a:t>## Change into subject's directory in output dir ##</a:t>
            </a:r>
            <a:endParaRPr sz="750">
              <a:solidFill>
                <a:srgbClr val="66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cd $suboutdir</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5B0F00"/>
                </a:solidFill>
                <a:latin typeface="Arial"/>
                <a:ea typeface="Arial"/>
                <a:cs typeface="Arial"/>
                <a:sym typeface="Arial"/>
              </a:rPr>
              <a:t>    # Run topup  </a:t>
            </a:r>
            <a:endParaRPr sz="750">
              <a:solidFill>
                <a:srgbClr val="5B0F00"/>
              </a:solidFill>
              <a:latin typeface="Arial"/>
              <a:ea typeface="Arial"/>
              <a:cs typeface="Arial"/>
              <a:sym typeface="Arial"/>
            </a:endParaRPr>
          </a:p>
          <a:p>
            <a:pPr indent="0" lvl="0" marL="0" rtl="0" algn="l">
              <a:spcBef>
                <a:spcPts val="0"/>
              </a:spcBef>
              <a:spcAft>
                <a:spcPts val="0"/>
              </a:spcAft>
              <a:buNone/>
            </a:pPr>
            <a:r>
              <a:rPr lang="en" sz="750">
                <a:solidFill>
                  <a:srgbClr val="5B0F00"/>
                </a:solidFill>
                <a:latin typeface="Arial"/>
                <a:ea typeface="Arial"/>
                <a:cs typeface="Arial"/>
                <a:sym typeface="Arial"/>
              </a:rPr>
              <a:t>    # Output is AP_PA_topup_fieldcoef.nii.gz &amp; AP_PA_topup_movpar.txt - files are only for subject/session not for each diffusion shell  </a:t>
            </a:r>
            <a:endParaRPr sz="750">
              <a:solidFill>
                <a:srgbClr val="5B0F00"/>
              </a:solidFill>
              <a:latin typeface="Arial"/>
              <a:ea typeface="Arial"/>
              <a:cs typeface="Arial"/>
              <a:sym typeface="Arial"/>
            </a:endParaRPr>
          </a:p>
          <a:p>
            <a:pPr indent="0" lvl="0" marL="0" rtl="0" algn="l">
              <a:spcBef>
                <a:spcPts val="0"/>
              </a:spcBef>
              <a:spcAft>
                <a:spcPts val="0"/>
              </a:spcAft>
              <a:buNone/>
            </a:pPr>
            <a:r>
              <a:rPr lang="en" sz="750">
                <a:solidFill>
                  <a:srgbClr val="5B0F00"/>
                </a:solidFill>
                <a:latin typeface="Arial"/>
                <a:ea typeface="Arial"/>
                <a:cs typeface="Arial"/>
                <a:sym typeface="Arial"/>
              </a:rPr>
              <a:t>    # fieldcoef are the inhomogeneity estimations  # create additional output for brain mask</a:t>
            </a:r>
            <a:endParaRPr sz="750">
              <a:solidFill>
                <a:srgbClr val="5B0F00"/>
              </a:solidFill>
              <a:latin typeface="Arial"/>
              <a:ea typeface="Arial"/>
              <a:cs typeface="Arial"/>
              <a:sym typeface="Arial"/>
            </a:endParaRPr>
          </a:p>
          <a:p>
            <a:pPr indent="0" lvl="0" marL="0" rtl="0" algn="l">
              <a:spcBef>
                <a:spcPts val="0"/>
              </a:spcBef>
              <a:spcAft>
                <a:spcPts val="0"/>
              </a:spcAft>
              <a:buNone/>
            </a:pPr>
            <a:r>
              <a:t/>
            </a:r>
            <a:endParaRPr sz="750">
              <a:solidFill>
                <a:srgbClr val="5B0F00"/>
              </a:solidFill>
              <a:latin typeface="Arial"/>
              <a:ea typeface="Arial"/>
              <a:cs typeface="Arial"/>
              <a:sym typeface="Arial"/>
            </a:endParaRPr>
          </a:p>
          <a:p>
            <a:pPr indent="0" lvl="0" marL="0" rtl="0" algn="l">
              <a:spcBef>
                <a:spcPts val="0"/>
              </a:spcBef>
              <a:spcAft>
                <a:spcPts val="0"/>
              </a:spcAft>
              <a:buNone/>
            </a:pPr>
            <a:r>
              <a:rPr lang="en" sz="750">
                <a:solidFill>
                  <a:srgbClr val="5B0F00"/>
                </a:solidFill>
                <a:latin typeface="Arial"/>
                <a:ea typeface="Arial"/>
                <a:cs typeface="Arial"/>
                <a:sym typeface="Arial"/>
              </a:rPr>
              <a:t>   </a:t>
            </a:r>
            <a:r>
              <a:rPr lang="en" sz="750">
                <a:solidFill>
                  <a:srgbClr val="000000"/>
                </a:solidFill>
                <a:latin typeface="Arial"/>
                <a:ea typeface="Arial"/>
                <a:cs typeface="Arial"/>
                <a:sym typeface="Arial"/>
              </a:rPr>
              <a:t> echo “..............................................”</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echo “Running topup!”</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echo “...............................................”</a:t>
            </a:r>
            <a:endParaRPr sz="750">
              <a:solidFill>
                <a:srgbClr val="5B0F00"/>
              </a:solidFill>
              <a:latin typeface="Arial"/>
              <a:ea typeface="Arial"/>
              <a:cs typeface="Arial"/>
              <a:sym typeface="Arial"/>
            </a:endParaRPr>
          </a:p>
          <a:p>
            <a:pPr indent="0" lvl="0" marL="0" rtl="0" algn="l">
              <a:spcBef>
                <a:spcPts val="0"/>
              </a:spcBef>
              <a:spcAft>
                <a:spcPts val="0"/>
              </a:spcAft>
              <a:buNone/>
            </a:pPr>
            <a:r>
              <a:t/>
            </a:r>
            <a:endParaRPr sz="750">
              <a:solidFill>
                <a:srgbClr val="5B0F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topup --imain=AP_PA_b0.nii.gz --datain=${suboutdir}/acq_params.txt --config=b02b0.cnf --out=sub-${s}_ses-${ses}_AP_PA_topup --fout=sub-${s}_ses-${ses}_AP_PA_topup_HZ --iout=sub-${s}_ses-${ses}_acq-${shell}_topup_image</a:t>
            </a:r>
            <a:endParaRPr sz="750">
              <a:solidFill>
                <a:srgbClr val="000000"/>
              </a:solidFill>
              <a:latin typeface="Arial"/>
              <a:ea typeface="Arial"/>
              <a:cs typeface="Arial"/>
              <a:sym typeface="Arial"/>
            </a:endParaRPr>
          </a:p>
          <a:p>
            <a:pPr indent="0" lvl="0" marL="0" rtl="0" algn="l">
              <a:spcBef>
                <a:spcPts val="0"/>
              </a:spcBef>
              <a:spcAft>
                <a:spcPts val="0"/>
              </a:spcAft>
              <a:buNone/>
            </a:pPr>
            <a:r>
              <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5B0F00"/>
                </a:solidFill>
                <a:latin typeface="Arial"/>
                <a:ea typeface="Arial"/>
                <a:cs typeface="Arial"/>
                <a:sym typeface="Arial"/>
              </a:rPr>
              <a:t>   </a:t>
            </a:r>
            <a:r>
              <a:rPr lang="en" sz="750">
                <a:solidFill>
                  <a:srgbClr val="000000"/>
                </a:solidFill>
                <a:latin typeface="Arial"/>
                <a:ea typeface="Arial"/>
                <a:cs typeface="Arial"/>
                <a:sym typeface="Arial"/>
              </a:rPr>
              <a:t> echo “..............................................”</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echo “topup has completed for sub-$s””</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echo “...............................................”</a:t>
            </a:r>
            <a:endParaRPr sz="750">
              <a:solidFill>
                <a:srgbClr val="000000"/>
              </a:solidFill>
              <a:latin typeface="Arial"/>
              <a:ea typeface="Arial"/>
              <a:cs typeface="Arial"/>
              <a:sym typeface="Arial"/>
            </a:endParaRPr>
          </a:p>
          <a:p>
            <a:pPr indent="0" lvl="0" marL="0" rtl="0" algn="l">
              <a:spcBef>
                <a:spcPts val="0"/>
              </a:spcBef>
              <a:spcAft>
                <a:spcPts val="0"/>
              </a:spcAft>
              <a:buNone/>
            </a:pPr>
            <a:r>
              <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a:t>
            </a:r>
            <a:r>
              <a:rPr lang="en" sz="750">
                <a:solidFill>
                  <a:srgbClr val="660000"/>
                </a:solidFill>
                <a:latin typeface="Arial"/>
                <a:ea typeface="Arial"/>
                <a:cs typeface="Arial"/>
                <a:sym typeface="Arial"/>
              </a:rPr>
              <a:t># Create a brain mask based on the first image from each topup -iout outup</a:t>
            </a:r>
            <a:endParaRPr sz="750">
              <a:solidFill>
                <a:srgbClr val="660000"/>
              </a:solidFill>
              <a:latin typeface="Arial"/>
              <a:ea typeface="Arial"/>
              <a:cs typeface="Arial"/>
              <a:sym typeface="Arial"/>
            </a:endParaRPr>
          </a:p>
          <a:p>
            <a:pPr indent="0" lvl="0" marL="0" rtl="0" algn="l">
              <a:spcBef>
                <a:spcPts val="0"/>
              </a:spcBef>
              <a:spcAft>
                <a:spcPts val="0"/>
              </a:spcAft>
              <a:buNone/>
            </a:pPr>
            <a:r>
              <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echo "................................................................"</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echo "Creating brain mask for sub-$s"</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echo "................................................................"</a:t>
            </a:r>
            <a:endParaRPr sz="750">
              <a:solidFill>
                <a:srgbClr val="000000"/>
              </a:solidFill>
              <a:latin typeface="Arial"/>
              <a:ea typeface="Arial"/>
              <a:cs typeface="Arial"/>
              <a:sym typeface="Arial"/>
            </a:endParaRPr>
          </a:p>
          <a:p>
            <a:pPr indent="0" lvl="0" marL="0" rtl="0" algn="l">
              <a:spcBef>
                <a:spcPts val="0"/>
              </a:spcBef>
              <a:spcAft>
                <a:spcPts val="0"/>
              </a:spcAft>
              <a:buNone/>
            </a:pPr>
            <a:r>
              <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fslroi sub-${s}_ses-${ses}_topup_image.nii.gz sub-${s}_ses-${ses}_firstvol.nii.gz 0 1</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750">
                <a:solidFill>
                  <a:srgbClr val="000000"/>
                </a:solidFill>
                <a:latin typeface="Arial"/>
                <a:ea typeface="Arial"/>
                <a:cs typeface="Arial"/>
                <a:sym typeface="Arial"/>
              </a:rPr>
              <a:t>    bet sub-${s}_ses-${ses}_firstvol.nii.gz sub-${s}_ses-${ses}_brain.nii.gz -m -f 0.2</a:t>
            </a:r>
            <a:endParaRPr sz="750">
              <a:solidFill>
                <a:srgbClr val="000000"/>
              </a:solidFill>
              <a:latin typeface="Arial"/>
              <a:ea typeface="Arial"/>
              <a:cs typeface="Arial"/>
              <a:sym typeface="Arial"/>
            </a:endParaRPr>
          </a:p>
          <a:p>
            <a:pPr indent="0" lvl="0" marL="0" rtl="0" algn="l">
              <a:spcBef>
                <a:spcPts val="0"/>
              </a:spcBef>
              <a:spcAft>
                <a:spcPts val="0"/>
              </a:spcAft>
              <a:buNone/>
            </a:pPr>
            <a:r>
              <a:t/>
            </a:r>
            <a:endParaRPr sz="75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311700" y="235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solidFill>
                  <a:srgbClr val="93C47D"/>
                </a:solidFill>
              </a:rPr>
              <a:t>Initiate Shell Loop</a:t>
            </a:r>
            <a:endParaRPr sz="2400">
              <a:solidFill>
                <a:srgbClr val="93C47D"/>
              </a:solidFill>
            </a:endParaRPr>
          </a:p>
        </p:txBody>
      </p:sp>
      <p:sp>
        <p:nvSpPr>
          <p:cNvPr id="173" name="Google Shape;173;p27"/>
          <p:cNvSpPr txBox="1"/>
          <p:nvPr>
            <p:ph idx="1" type="body"/>
          </p:nvPr>
        </p:nvSpPr>
        <p:spPr>
          <a:xfrm>
            <a:off x="311700" y="740525"/>
            <a:ext cx="2383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t>This part of the script will first initiate the shell loop and set variables needed for EDDY and EDDYQAUD.</a:t>
            </a:r>
            <a:endParaRPr sz="1100"/>
          </a:p>
          <a:p>
            <a:pPr indent="0" lvl="0" marL="0" rtl="0" algn="l">
              <a:spcBef>
                <a:spcPts val="1200"/>
              </a:spcBef>
              <a:spcAft>
                <a:spcPts val="0"/>
              </a:spcAft>
              <a:buNone/>
            </a:pPr>
            <a:r>
              <a:rPr lang="en" sz="1100"/>
              <a:t>The red arrows point to where you will need to change the paths/file names in the script to match your study-specific paths/file names.</a:t>
            </a:r>
            <a:endParaRPr sz="1100"/>
          </a:p>
          <a:p>
            <a:pPr indent="0" lvl="0" marL="0" rtl="0" algn="l">
              <a:spcBef>
                <a:spcPts val="1200"/>
              </a:spcBef>
              <a:spcAft>
                <a:spcPts val="0"/>
              </a:spcAft>
              <a:buNone/>
            </a:pPr>
            <a:r>
              <a:t/>
            </a:r>
            <a:endParaRPr sz="1100"/>
          </a:p>
          <a:p>
            <a:pPr indent="0" lvl="0" marL="0" rtl="0" algn="l">
              <a:spcBef>
                <a:spcPts val="1200"/>
              </a:spcBef>
              <a:spcAft>
                <a:spcPts val="1200"/>
              </a:spcAft>
              <a:buNone/>
            </a:pPr>
            <a:r>
              <a:t/>
            </a:r>
            <a:endParaRPr sz="1100"/>
          </a:p>
        </p:txBody>
      </p:sp>
      <p:sp>
        <p:nvSpPr>
          <p:cNvPr id="174" name="Google Shape;174;p27"/>
          <p:cNvSpPr txBox="1"/>
          <p:nvPr>
            <p:ph idx="2" type="body"/>
          </p:nvPr>
        </p:nvSpPr>
        <p:spPr>
          <a:xfrm>
            <a:off x="2841400" y="740525"/>
            <a:ext cx="5990700" cy="4149000"/>
          </a:xfrm>
          <a:prstGeom prst="rect">
            <a:avLst/>
          </a:prstGeom>
          <a:solidFill>
            <a:srgbClr val="93C47D"/>
          </a:solidFill>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sz="1300">
                <a:solidFill>
                  <a:srgbClr val="5B0F00"/>
                </a:solidFill>
                <a:latin typeface="Arial"/>
                <a:ea typeface="Arial"/>
                <a:cs typeface="Arial"/>
                <a:sym typeface="Arial"/>
              </a:rPr>
              <a:t>### - Start shell loop -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for shell in "${shells[@]}"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a:t>
            </a:r>
            <a:r>
              <a:rPr lang="en" sz="1300">
                <a:solidFill>
                  <a:srgbClr val="000000"/>
                </a:solidFill>
                <a:latin typeface="Arial"/>
                <a:ea typeface="Arial"/>
                <a:cs typeface="Arial"/>
                <a:sym typeface="Arial"/>
              </a:rPr>
              <a:t>d</a:t>
            </a:r>
            <a:r>
              <a:rPr lang="en" sz="1300">
                <a:solidFill>
                  <a:srgbClr val="000000"/>
                </a:solidFill>
                <a:latin typeface="Arial"/>
                <a:ea typeface="Arial"/>
                <a:cs typeface="Arial"/>
                <a:sym typeface="Arial"/>
              </a:rPr>
              <a:t>o</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"Defining variables for sub-${s} and ${shell} needed for eddy"</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a:t>
            </a:r>
            <a:r>
              <a:rPr lang="en" sz="1300">
                <a:solidFill>
                  <a:srgbClr val="5B0F00"/>
                </a:solidFill>
                <a:latin typeface="Arial"/>
                <a:ea typeface="Arial"/>
                <a:cs typeface="Arial"/>
                <a:sym typeface="Arial"/>
              </a:rPr>
              <a:t>## PATH TO DIFFUSION FILES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diff_AP=${rawdata}/dwi/sub-${s}_ses-${ses}_acq-${shell}_dir-ap_dwi.nii.gz</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diff_PA=${rawdata}/dwi/sub-${s}_ses-${ses}_acq-${shell}_dir-pa_dwi.nii.gz</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a:t>
            </a:r>
            <a:r>
              <a:rPr lang="en" sz="1014">
                <a:solidFill>
                  <a:srgbClr val="5B0F00"/>
                </a:solidFill>
                <a:latin typeface="Arial"/>
                <a:ea typeface="Arial"/>
                <a:cs typeface="Arial"/>
                <a:sym typeface="Arial"/>
              </a:rPr>
              <a:t># path to a json file - eddy will extract the slice times from the json file. Only one json file is needed so either ap/pa will work #</a:t>
            </a:r>
            <a:endParaRPr sz="1014">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diff_json=${rawdata}/dwi/sub-${s}_ses-${ses}_acq-${shell}_dir-ap_dwi.json</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a:t>
            </a:r>
            <a:r>
              <a:rPr lang="en" sz="1300">
                <a:solidFill>
                  <a:srgbClr val="5B0F00"/>
                </a:solidFill>
                <a:latin typeface="Arial"/>
                <a:ea typeface="Arial"/>
                <a:cs typeface="Arial"/>
                <a:sym typeface="Arial"/>
              </a:rPr>
              <a:t>## Set bvecs and bvals variables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bvecs_AP=${rawdata}/dwi/sub-${s}_ses-${ses}_acq-${shell}_dir-ap_dwi.bvec</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bvals_AP=${rawdata}/dwi/sub-${s}_ses-${ses}_acq-${shell}_dir-ap_dwi.bval</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bvecs_PA=${rawdata}/dwi/sub-${s}_ses-${ses}_acq-${shell}_dir-pa_dwi.bvec</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bvals_PA=${rawdata}/dwi/sub-${s}_ses-${ses}_acq-${shell}_dir-pa_dwi.bval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p:txBody>
      </p:sp>
      <p:sp>
        <p:nvSpPr>
          <p:cNvPr id="175" name="Google Shape;175;p27"/>
          <p:cNvSpPr/>
          <p:nvPr/>
        </p:nvSpPr>
        <p:spPr>
          <a:xfrm>
            <a:off x="7018000" y="2335050"/>
            <a:ext cx="893400" cy="2253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6955200" y="1916575"/>
            <a:ext cx="893400" cy="2253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7098350" y="2753525"/>
            <a:ext cx="893400" cy="2253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a:off x="7098350" y="3070275"/>
            <a:ext cx="893400" cy="2253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311700" y="235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solidFill>
                  <a:srgbClr val="93C47D"/>
                </a:solidFill>
              </a:rPr>
              <a:t>Prepare Files for EDDY</a:t>
            </a:r>
            <a:endParaRPr sz="2400">
              <a:solidFill>
                <a:srgbClr val="93C47D"/>
              </a:solidFill>
            </a:endParaRPr>
          </a:p>
        </p:txBody>
      </p:sp>
      <p:sp>
        <p:nvSpPr>
          <p:cNvPr id="184" name="Google Shape;184;p28"/>
          <p:cNvSpPr txBox="1"/>
          <p:nvPr>
            <p:ph idx="1" type="body"/>
          </p:nvPr>
        </p:nvSpPr>
        <p:spPr>
          <a:xfrm>
            <a:off x="390225" y="1164550"/>
            <a:ext cx="3843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sz="1100"/>
              <a:t>To run EDDY, you will merge the AP and PA diffusion files for each shell (e.g. 1500_AP and 1500_PA merged into 1500_dwi). You will also merge the bvecs and bvals files.</a:t>
            </a:r>
            <a:endParaRPr sz="1100"/>
          </a:p>
          <a:p>
            <a:pPr indent="0" lvl="0" marL="0" rtl="0" algn="l">
              <a:spcBef>
                <a:spcPts val="1200"/>
              </a:spcBef>
              <a:spcAft>
                <a:spcPts val="0"/>
              </a:spcAft>
              <a:buNone/>
            </a:pPr>
            <a:r>
              <a:rPr lang="en" sz="1100"/>
              <a:t>The </a:t>
            </a:r>
            <a:r>
              <a:rPr lang="en" sz="1100"/>
              <a:t>acquisition</a:t>
            </a:r>
            <a:r>
              <a:rPr lang="en" sz="1100"/>
              <a:t> parameters file is used to inform EDDY what direction the distortion are likely to go in. Each row has 3 values that specify the phase-encoding axis (e.g. AP = 0 1 0 and PA = 0 -1 0), and the 4th value is the total readout time defined earlier in the script.</a:t>
            </a:r>
            <a:endParaRPr sz="1100"/>
          </a:p>
          <a:p>
            <a:pPr indent="0" lvl="0" marL="0" rtl="0" algn="l">
              <a:spcBef>
                <a:spcPts val="1200"/>
              </a:spcBef>
              <a:spcAft>
                <a:spcPts val="0"/>
              </a:spcAft>
              <a:buNone/>
            </a:pPr>
            <a:r>
              <a:rPr lang="en" sz="1100"/>
              <a:t>The </a:t>
            </a:r>
            <a:r>
              <a:rPr lang="en" sz="1100">
                <a:solidFill>
                  <a:schemeClr val="accent5"/>
                </a:solidFill>
              </a:rPr>
              <a:t>index.txt</a:t>
            </a:r>
            <a:r>
              <a:rPr lang="en" sz="1100"/>
              <a:t> file specifies the relationship between the images in </a:t>
            </a:r>
            <a:r>
              <a:rPr lang="en" sz="1100">
                <a:solidFill>
                  <a:schemeClr val="accent5"/>
                </a:solidFill>
              </a:rPr>
              <a:t>--imain</a:t>
            </a:r>
            <a:r>
              <a:rPr lang="en" sz="1100"/>
              <a:t> (diffusion files) and the information in </a:t>
            </a:r>
            <a:r>
              <a:rPr lang="en" sz="1100">
                <a:solidFill>
                  <a:schemeClr val="accent5"/>
                </a:solidFill>
              </a:rPr>
              <a:t>--acqp </a:t>
            </a:r>
            <a:r>
              <a:rPr lang="en" sz="1100"/>
              <a:t>(acquisition parameters file).</a:t>
            </a:r>
            <a:endParaRPr sz="1100"/>
          </a:p>
          <a:p>
            <a:pPr indent="0" lvl="0" marL="0" rtl="0" algn="l">
              <a:spcBef>
                <a:spcPts val="1200"/>
              </a:spcBef>
              <a:spcAft>
                <a:spcPts val="0"/>
              </a:spcAft>
              <a:buNone/>
            </a:pPr>
            <a:r>
              <a:rPr lang="en" sz="1100"/>
              <a:t>The index file is a single row of 1s or 2s for each volume in each diffusion file input into EDDY. Volumes will have an index of 1 if they were collected in the AP direction (and therefore correspond to the first line of the acquisition parameters file), and volumes collected in the PA direction will have an index of 2. </a:t>
            </a:r>
            <a:endParaRPr sz="1100"/>
          </a:p>
          <a:p>
            <a:pPr indent="0" lvl="0" marL="0" rtl="0" algn="l">
              <a:spcBef>
                <a:spcPts val="1200"/>
              </a:spcBef>
              <a:spcAft>
                <a:spcPts val="1200"/>
              </a:spcAft>
              <a:buNone/>
            </a:pPr>
            <a:r>
              <a:rPr lang="en" sz="1100"/>
              <a:t>For more information, see: </a:t>
            </a:r>
            <a:r>
              <a:rPr lang="en" sz="1100" u="sng">
                <a:solidFill>
                  <a:schemeClr val="hlink"/>
                </a:solidFill>
                <a:hlinkClick r:id="rId3"/>
              </a:rPr>
              <a:t>https://fsl.fmrib.ox.ac.uk/fsl/fslwiki/eddy/UsersGuide#A--index</a:t>
            </a:r>
            <a:r>
              <a:rPr lang="en" sz="1100"/>
              <a:t> </a:t>
            </a:r>
            <a:endParaRPr sz="1100"/>
          </a:p>
        </p:txBody>
      </p:sp>
      <p:sp>
        <p:nvSpPr>
          <p:cNvPr id="185" name="Google Shape;185;p28"/>
          <p:cNvSpPr txBox="1"/>
          <p:nvPr>
            <p:ph idx="2" type="body"/>
          </p:nvPr>
        </p:nvSpPr>
        <p:spPr>
          <a:xfrm>
            <a:off x="4668775" y="740525"/>
            <a:ext cx="3843600" cy="4178100"/>
          </a:xfrm>
          <a:prstGeom prst="rect">
            <a:avLst/>
          </a:prstGeom>
          <a:solidFill>
            <a:srgbClr val="93C47D"/>
          </a:solidFill>
        </p:spPr>
        <p:txBody>
          <a:bodyPr anchorCtr="0" anchor="t" bIns="91425" lIns="91425" spcFirstLastPara="1" rIns="91425" wrap="square" tIns="91425">
            <a:normAutofit fontScale="40000" lnSpcReduction="10000"/>
          </a:bodyPr>
          <a:lstStyle/>
          <a:p>
            <a:pPr indent="457200" lvl="0" marL="0" rtl="0" algn="l">
              <a:spcBef>
                <a:spcPts val="0"/>
              </a:spcBef>
              <a:spcAft>
                <a:spcPts val="0"/>
              </a:spcAft>
              <a:buNone/>
            </a:pPr>
            <a:r>
              <a:rPr lang="en" sz="1300">
                <a:solidFill>
                  <a:srgbClr val="000000"/>
                </a:solidFill>
                <a:latin typeface="Arial"/>
                <a:ea typeface="Arial"/>
                <a:cs typeface="Arial"/>
                <a:sym typeface="Arial"/>
              </a:rPr>
              <a:t>if [ ! -f  "${outdir}/${shell}_acq_params.txt" ]; then</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"Creating ${shell}_acq_params text file for eddy"</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5B0F00"/>
                </a:solidFill>
                <a:latin typeface="Arial"/>
                <a:ea typeface="Arial"/>
                <a:cs typeface="Arial"/>
                <a:sym typeface="Arial"/>
              </a:rPr>
              <a:t>	    ## Create acq_params file - only needs to be two lines for eddy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touch ${outdir}/${shell}_acq_params.txt</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0 1 0  ${readout_AP} &gt; ${outdir}/${shell}_acq_params.txt</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0 -1 0 ${readout_PA} &gt;&gt; ${outdir}/${shell}_acq_params.txt</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else</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"${shell}_acq_params text file already exists!"</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fi</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if [ ! -f "${outdir}/${shell}_index.txt" ]; then</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"Creating ${shell}_index text file for eddy"</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5B0F00"/>
                </a:solidFill>
                <a:latin typeface="Arial"/>
                <a:ea typeface="Arial"/>
                <a:cs typeface="Arial"/>
                <a:sym typeface="Arial"/>
              </a:rPr>
              <a:t>	    ## Number of volumes in each diffusion scan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volumes_AP=$(fslinfo $diff_AP | grep -m 1 dim4 | awk '{print $2}')</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volumes_PA=$(fslinfo $diff_PA | grep -m 1 dim4 | awk '{print $2}')</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5B0F00"/>
                </a:solidFill>
                <a:latin typeface="Arial"/>
                <a:ea typeface="Arial"/>
                <a:cs typeface="Arial"/>
                <a:sym typeface="Arial"/>
              </a:rPr>
              <a:t>	    # Write the index file of the diffusion - needs to be a ROW</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for i in $(eval echo "{1..$volumes_AP}"); do echo "1" &gt;&gt; ${outdir}/${shell}_column.txt; done</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for i in $(eval echo "{1..$volumes_PA}"); do echo "2" &gt;&gt; ${outdir}/${shell}_column.txt; done</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$(cat ${outdir}/${shell}_column.txt) | sed '/^$/d' &gt; ${outdir}/${shell}_index.txt</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else</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"${shell}_index text file already exists!"</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fi</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"Merging AP and PA diffusion, bvec, and bvals for sub-${s} ${shell}"</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echo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5B0F00"/>
                </a:solidFill>
                <a:latin typeface="Arial"/>
                <a:ea typeface="Arial"/>
                <a:cs typeface="Arial"/>
                <a:sym typeface="Arial"/>
              </a:rPr>
              <a:t>	# Merge AP and PA diffusion files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fslmerge -t ${suboutdir}/sub-${s}_ses-${ses}_acq-${shell}_combined_dwi $diff_AP $diff_PA</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5B0F00"/>
                </a:solidFill>
                <a:latin typeface="Arial"/>
                <a:ea typeface="Arial"/>
                <a:cs typeface="Arial"/>
                <a:sym typeface="Arial"/>
              </a:rPr>
              <a:t>	# Combine AP and PA bvecs and bvals files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paste $bvecs_AP $bvecs_PA  &gt; ${suboutdir}/bvecs_acq-${shell}.bvec</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	paste $bvals_AP $bvals_PA  &gt; ${suboutdir}/bvals_acq-${shell}.bval</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5B0F00"/>
                </a:solidFill>
                <a:latin typeface="Arial"/>
                <a:ea typeface="Arial"/>
                <a:cs typeface="Arial"/>
                <a:sym typeface="Arial"/>
              </a:rPr>
              <a:t>	</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5B0F00"/>
                </a:solidFill>
                <a:latin typeface="Arial"/>
                <a:ea typeface="Arial"/>
                <a:cs typeface="Arial"/>
                <a:sym typeface="Arial"/>
              </a:rPr>
              <a:t>	# For eddy options and directions for formatting sliceinfo.txt see:</a:t>
            </a:r>
            <a:endParaRPr sz="1300">
              <a:solidFill>
                <a:srgbClr val="5B0F00"/>
              </a:solidFill>
              <a:latin typeface="Arial"/>
              <a:ea typeface="Arial"/>
              <a:cs typeface="Arial"/>
              <a:sym typeface="Arial"/>
            </a:endParaRPr>
          </a:p>
          <a:p>
            <a:pPr indent="0" lvl="0" marL="0" rtl="0" algn="l">
              <a:spcBef>
                <a:spcPts val="0"/>
              </a:spcBef>
              <a:spcAft>
                <a:spcPts val="0"/>
              </a:spcAft>
              <a:buNone/>
            </a:pPr>
            <a:r>
              <a:rPr lang="en" sz="1300">
                <a:solidFill>
                  <a:srgbClr val="5B0F00"/>
                </a:solidFill>
                <a:latin typeface="Arial"/>
                <a:ea typeface="Arial"/>
                <a:cs typeface="Arial"/>
                <a:sym typeface="Arial"/>
              </a:rPr>
              <a:t>	# https://fsl.fmrib.ox.ac.uk/fsl/fslwiki/eddy/UsersGuide#A--index</a:t>
            </a:r>
            <a:endParaRPr sz="1300">
              <a:solidFill>
                <a:srgbClr val="5B0F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solidFill>
                  <a:srgbClr val="93C47D"/>
                </a:solidFill>
              </a:rPr>
              <a:t>EDDY</a:t>
            </a:r>
            <a:endParaRPr>
              <a:solidFill>
                <a:srgbClr val="93C47D"/>
              </a:solidFill>
            </a:endParaRPr>
          </a:p>
        </p:txBody>
      </p:sp>
      <p:sp>
        <p:nvSpPr>
          <p:cNvPr id="191" name="Google Shape;191;p29"/>
          <p:cNvSpPr txBox="1"/>
          <p:nvPr>
            <p:ph idx="1" type="body"/>
          </p:nvPr>
        </p:nvSpPr>
        <p:spPr>
          <a:xfrm>
            <a:off x="311700" y="1152475"/>
            <a:ext cx="2425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Run EDDY and EDDY_QUAD, which will generate a single subject quality assessment report.</a:t>
            </a:r>
            <a:endParaRPr/>
          </a:p>
        </p:txBody>
      </p:sp>
      <p:sp>
        <p:nvSpPr>
          <p:cNvPr id="192" name="Google Shape;192;p29"/>
          <p:cNvSpPr txBox="1"/>
          <p:nvPr>
            <p:ph idx="2" type="body"/>
          </p:nvPr>
        </p:nvSpPr>
        <p:spPr>
          <a:xfrm>
            <a:off x="3235875" y="312250"/>
            <a:ext cx="4601100" cy="4666200"/>
          </a:xfrm>
          <a:prstGeom prst="rect">
            <a:avLst/>
          </a:prstGeom>
          <a:solidFill>
            <a:srgbClr val="93C47D"/>
          </a:solidFill>
        </p:spPr>
        <p:txBody>
          <a:bodyPr anchorCtr="0" anchor="t" bIns="91425" lIns="91425" spcFirstLastPara="1" rIns="91425" wrap="square" tIns="91425">
            <a:normAutofit fontScale="55000" lnSpcReduction="20000"/>
          </a:bodyPr>
          <a:lstStyle/>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"Running eddy for sub-${s} ${shell}"</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eddy_cuda10.2 --imain=${suboutdir}/sub-${s}_ses-${ses}_acq-${shell}_combined_dwi.nii.gz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--mask=sub-${s}_ses-${ses}_brain_mask.nii.gz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--index=${outdir}/${shell}_index.txt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--acqp=${outdir}/${shell}_acq_params.txt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--bvecs=${suboutdir}/bvecs_acq-${shell}.bvec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--bvals=${suboutdir}/bvals_acq-${shell}.bval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--fwhm=2,1,0,0,0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--topup=sub-${s}_ses-${ses}_AP_PA_topup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--out=sub-${s}_ses-${ses}_acq-${shell}_eddycorrected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--repol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--mporder=6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--json=$diff_json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--estimate_move_by_susceptibility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--verbose</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"Eddy has completed for sub-${s} ${shell}"</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"Running eddy QA for sub-${s} ${shell}"</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eddy_quad sub-${s}_ses-${ses}_acq-${shell}_eddycorrected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-idx ${outdir}/${shell}_index.txt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-par ${outdir}/${shell}_acq_params.txt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-m ${suboutdir}/sub-${s}_ses-${ses}_brain_mask.nii.gz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-b ${suboutdir}/bvals_acq-${shell}.bval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-f sub-${s}_ses-${ses}_AP_PA_topup_HZ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-o ${suboutdir}/sub-${s}_ses-${ses}_acq-${shell}_eddy_qc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-v</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"Processing complete for sub-${s} ${shell}"</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done</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"Diffusion pre-processing complete for sub-${s}"</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    echo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done</a:t>
            </a:r>
            <a:endParaRPr>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93C47D"/>
                </a:solidFill>
              </a:rPr>
              <a:t>Checking Outputs in DSI Studio</a:t>
            </a:r>
            <a:endParaRPr>
              <a:solidFill>
                <a:srgbClr val="93C47D"/>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What is DSI Studio?</a:t>
            </a:r>
            <a:endParaRPr>
              <a:solidFill>
                <a:srgbClr val="93C47D"/>
              </a:solidFill>
            </a:endParaRPr>
          </a:p>
        </p:txBody>
      </p:sp>
      <p:sp>
        <p:nvSpPr>
          <p:cNvPr id="203" name="Google Shape;203;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a:t>
            </a:r>
            <a:r>
              <a:rPr lang="en"/>
              <a:t>tractography</a:t>
            </a:r>
            <a:r>
              <a:rPr lang="en"/>
              <a:t> software tool used to visualize diffusion weighted imaging</a:t>
            </a:r>
            <a:endParaRPr/>
          </a:p>
          <a:p>
            <a:pPr indent="-342900" lvl="0" marL="457200" rtl="0" algn="l">
              <a:spcBef>
                <a:spcPts val="0"/>
              </a:spcBef>
              <a:spcAft>
                <a:spcPts val="0"/>
              </a:spcAft>
              <a:buSzPts val="1800"/>
              <a:buChar char="●"/>
            </a:pPr>
            <a:r>
              <a:rPr lang="en"/>
              <a:t>Maps brain connections – in this case fiber tracking </a:t>
            </a:r>
            <a:endParaRPr/>
          </a:p>
          <a:p>
            <a:pPr indent="0" lvl="0" marL="457200" rtl="0" algn="l">
              <a:spcBef>
                <a:spcPts val="1200"/>
              </a:spcBef>
              <a:spcAft>
                <a:spcPts val="1200"/>
              </a:spcAft>
              <a:buNone/>
            </a:pPr>
            <a:r>
              <a:t/>
            </a:r>
            <a:endParaRPr/>
          </a:p>
        </p:txBody>
      </p:sp>
      <p:pic>
        <p:nvPicPr>
          <p:cNvPr id="204" name="Google Shape;204;p31"/>
          <p:cNvPicPr preferRelativeResize="0"/>
          <p:nvPr/>
        </p:nvPicPr>
        <p:blipFill rotWithShape="1">
          <a:blip r:embed="rId3">
            <a:alphaModFix/>
          </a:blip>
          <a:srcRect b="989" l="2075" r="0" t="999"/>
          <a:stretch/>
        </p:blipFill>
        <p:spPr>
          <a:xfrm>
            <a:off x="3407340" y="2087775"/>
            <a:ext cx="2329325" cy="2809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What is Diffusion Weighted Imaging (DWI)?</a:t>
            </a:r>
            <a:endParaRPr>
              <a:solidFill>
                <a:srgbClr val="93C47D"/>
              </a:solidFill>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
              <a:t>Measures the motion of water molecules within a voxel of tissue</a:t>
            </a:r>
            <a:endParaRPr/>
          </a:p>
          <a:p>
            <a:pPr indent="-330200" lvl="1" marL="914400" rtl="0" algn="l">
              <a:lnSpc>
                <a:spcPct val="150000"/>
              </a:lnSpc>
              <a:spcBef>
                <a:spcPts val="0"/>
              </a:spcBef>
              <a:spcAft>
                <a:spcPts val="0"/>
              </a:spcAft>
              <a:buSzPts val="1600"/>
              <a:buChar char="○"/>
            </a:pPr>
            <a:r>
              <a:rPr lang="en" sz="1600"/>
              <a:t>How water diffuses through brain tissue </a:t>
            </a:r>
            <a:endParaRPr sz="1600"/>
          </a:p>
          <a:p>
            <a:pPr indent="-330200" lvl="1" marL="914400" rtl="0" algn="l">
              <a:lnSpc>
                <a:spcPct val="150000"/>
              </a:lnSpc>
              <a:spcBef>
                <a:spcPts val="0"/>
              </a:spcBef>
              <a:spcAft>
                <a:spcPts val="0"/>
              </a:spcAft>
              <a:buSzPts val="1600"/>
              <a:buChar char="○"/>
            </a:pPr>
            <a:r>
              <a:rPr lang="en" sz="1600"/>
              <a:t>Water moves differently through different types of brain matter</a:t>
            </a:r>
            <a:endParaRPr/>
          </a:p>
          <a:p>
            <a:pPr indent="-342900" lvl="0" marL="457200" rtl="0" algn="l">
              <a:lnSpc>
                <a:spcPct val="150000"/>
              </a:lnSpc>
              <a:spcBef>
                <a:spcPts val="0"/>
              </a:spcBef>
              <a:spcAft>
                <a:spcPts val="0"/>
              </a:spcAft>
              <a:buSzPts val="1800"/>
              <a:buChar char="●"/>
            </a:pPr>
            <a:r>
              <a:rPr lang="en"/>
              <a:t>Term encompases multiple diffusion imaging techniques</a:t>
            </a:r>
            <a:endParaRPr/>
          </a:p>
          <a:p>
            <a:pPr indent="-330200" lvl="1" marL="914400" rtl="0" algn="l">
              <a:lnSpc>
                <a:spcPct val="150000"/>
              </a:lnSpc>
              <a:spcBef>
                <a:spcPts val="0"/>
              </a:spcBef>
              <a:spcAft>
                <a:spcPts val="0"/>
              </a:spcAft>
              <a:buSzPts val="1600"/>
              <a:buChar char="○"/>
            </a:pPr>
            <a:r>
              <a:rPr lang="en" sz="1600"/>
              <a:t>Diffusion Tensor Imaging (DTI)</a:t>
            </a:r>
            <a:endParaRPr sz="1600"/>
          </a:p>
          <a:p>
            <a:pPr indent="-330200" lvl="2" marL="1371600" rtl="0" algn="l">
              <a:lnSpc>
                <a:spcPct val="150000"/>
              </a:lnSpc>
              <a:spcBef>
                <a:spcPts val="0"/>
              </a:spcBef>
              <a:spcAft>
                <a:spcPts val="0"/>
              </a:spcAft>
              <a:buSzPts val="1600"/>
              <a:buChar char="■"/>
            </a:pPr>
            <a:r>
              <a:rPr lang="en" sz="1600"/>
              <a:t>How water moves through white matter tracts</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Opening DSI Studio on Oscar</a:t>
            </a:r>
            <a:endParaRPr>
              <a:solidFill>
                <a:srgbClr val="93C47D"/>
              </a:solidFill>
            </a:endParaRPr>
          </a:p>
        </p:txBody>
      </p:sp>
      <p:sp>
        <p:nvSpPr>
          <p:cNvPr id="210" name="Google Shape;210;p32"/>
          <p:cNvSpPr txBox="1"/>
          <p:nvPr>
            <p:ph idx="1" type="body"/>
          </p:nvPr>
        </p:nvSpPr>
        <p:spPr>
          <a:xfrm>
            <a:off x="311700" y="1152475"/>
            <a:ext cx="8176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Copy the following into the command line to load the DSI Singularity:</a:t>
            </a:r>
            <a:endParaRPr/>
          </a:p>
          <a:p>
            <a:pPr indent="0" lvl="0" marL="0" rtl="0" algn="l">
              <a:spcBef>
                <a:spcPts val="1200"/>
              </a:spcBef>
              <a:spcAft>
                <a:spcPts val="0"/>
              </a:spcAft>
              <a:buNone/>
            </a:pPr>
            <a:r>
              <a:rPr lang="en" sz="1200">
                <a:solidFill>
                  <a:srgbClr val="93C47D"/>
                </a:solidFill>
              </a:rPr>
              <a:t>module load dsi/chen-march2023</a:t>
            </a:r>
            <a:endParaRPr sz="1200"/>
          </a:p>
          <a:p>
            <a:pPr indent="0" lvl="0" marL="0" rtl="0" algn="l">
              <a:spcBef>
                <a:spcPts val="1200"/>
              </a:spcBef>
              <a:spcAft>
                <a:spcPts val="0"/>
              </a:spcAft>
              <a:buNone/>
            </a:pPr>
            <a:r>
              <a:rPr lang="en"/>
              <a:t>Next enter the following as one line to display the DSI GUI</a:t>
            </a:r>
            <a:endParaRPr/>
          </a:p>
          <a:p>
            <a:pPr indent="0" lvl="0" marL="0" rtl="0" algn="l">
              <a:spcBef>
                <a:spcPts val="0"/>
              </a:spcBef>
              <a:spcAft>
                <a:spcPts val="0"/>
              </a:spcAft>
              <a:buNone/>
            </a:pPr>
            <a:r>
              <a:t/>
            </a:r>
            <a:endParaRPr/>
          </a:p>
          <a:p>
            <a:pPr indent="0" lvl="0" marL="0" rtl="0" algn="l">
              <a:spcBef>
                <a:spcPts val="1200"/>
              </a:spcBef>
              <a:spcAft>
                <a:spcPts val="0"/>
              </a:spcAft>
              <a:buNone/>
            </a:pPr>
            <a:r>
              <a:rPr lang="en" sz="1200">
                <a:solidFill>
                  <a:srgbClr val="93C47D"/>
                </a:solidFill>
              </a:rPr>
              <a:t>singularity exec -B /gpfs/data </a:t>
            </a:r>
            <a:br>
              <a:rPr lang="en" sz="1200">
                <a:solidFill>
                  <a:srgbClr val="93C47D"/>
                </a:solidFill>
              </a:rPr>
            </a:br>
            <a:endParaRPr sz="1200">
              <a:solidFill>
                <a:srgbClr val="93C47D"/>
              </a:solidFill>
            </a:endParaRPr>
          </a:p>
          <a:p>
            <a:pPr indent="0" lvl="0" marL="0" rtl="0" algn="l">
              <a:spcBef>
                <a:spcPts val="0"/>
              </a:spcBef>
              <a:spcAft>
                <a:spcPts val="0"/>
              </a:spcAft>
              <a:buNone/>
            </a:pPr>
            <a:r>
              <a:rPr lang="en" sz="1200">
                <a:solidFill>
                  <a:srgbClr val="93C47D"/>
                </a:solidFill>
              </a:rPr>
              <a:t>/gpfs/runtime/opt/dsi/chen-march2023/dsistudio_chen-2023-03-07.sif dsi_studio</a:t>
            </a:r>
            <a:endParaRPr sz="1200">
              <a:solidFill>
                <a:srgbClr val="93C47D"/>
              </a:solidFill>
            </a:endParaRPr>
          </a:p>
          <a:p>
            <a:pPr indent="-304800" lvl="0" marL="457200" rtl="0" algn="l">
              <a:spcBef>
                <a:spcPts val="1200"/>
              </a:spcBef>
              <a:spcAft>
                <a:spcPts val="0"/>
              </a:spcAft>
              <a:buSzPts val="1200"/>
              <a:buAutoNum type="arabicPeriod"/>
            </a:pPr>
            <a:r>
              <a:rPr lang="en" sz="1200"/>
              <a:t>Execute as singularity</a:t>
            </a:r>
            <a:endParaRPr sz="1200"/>
          </a:p>
          <a:p>
            <a:pPr indent="-304800" lvl="0" marL="457200" rtl="0" algn="l">
              <a:spcBef>
                <a:spcPts val="0"/>
              </a:spcBef>
              <a:spcAft>
                <a:spcPts val="0"/>
              </a:spcAft>
              <a:buSzPts val="1200"/>
              <a:buAutoNum type="arabicPeriod"/>
            </a:pPr>
            <a:r>
              <a:rPr lang="en" sz="1200"/>
              <a:t>Binds the singularity to gpfs/data</a:t>
            </a:r>
            <a:endParaRPr sz="1200"/>
          </a:p>
          <a:p>
            <a:pPr indent="-304800" lvl="0" marL="457200" rtl="0" algn="l">
              <a:spcBef>
                <a:spcPts val="0"/>
              </a:spcBef>
              <a:spcAft>
                <a:spcPts val="0"/>
              </a:spcAft>
              <a:buSzPts val="1200"/>
              <a:buAutoNum type="arabicPeriod"/>
            </a:pPr>
            <a:r>
              <a:rPr lang="en" sz="1200"/>
              <a:t>Where the DSI singularity is located on Oscar</a:t>
            </a:r>
            <a:endParaRPr sz="1150">
              <a:solidFill>
                <a:srgbClr val="93C47D"/>
              </a:solidFill>
            </a:endParaRPr>
          </a:p>
        </p:txBody>
      </p:sp>
      <p:sp>
        <p:nvSpPr>
          <p:cNvPr id="211" name="Google Shape;211;p32"/>
          <p:cNvSpPr txBox="1"/>
          <p:nvPr/>
        </p:nvSpPr>
        <p:spPr>
          <a:xfrm>
            <a:off x="749975" y="2320975"/>
            <a:ext cx="334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38761D"/>
                </a:solidFill>
                <a:latin typeface="Average"/>
                <a:ea typeface="Average"/>
                <a:cs typeface="Average"/>
                <a:sym typeface="Average"/>
              </a:rPr>
              <a:t>1.</a:t>
            </a:r>
            <a:endParaRPr sz="1500">
              <a:solidFill>
                <a:srgbClr val="38761D"/>
              </a:solidFill>
              <a:latin typeface="Average"/>
              <a:ea typeface="Average"/>
              <a:cs typeface="Average"/>
              <a:sym typeface="Average"/>
            </a:endParaRPr>
          </a:p>
        </p:txBody>
      </p:sp>
      <p:sp>
        <p:nvSpPr>
          <p:cNvPr id="212" name="Google Shape;212;p32"/>
          <p:cNvSpPr txBox="1"/>
          <p:nvPr/>
        </p:nvSpPr>
        <p:spPr>
          <a:xfrm>
            <a:off x="1667225" y="2320975"/>
            <a:ext cx="390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38761D"/>
                </a:solidFill>
                <a:latin typeface="Average"/>
                <a:ea typeface="Average"/>
                <a:cs typeface="Average"/>
                <a:sym typeface="Average"/>
              </a:rPr>
              <a:t>2.</a:t>
            </a:r>
            <a:endParaRPr sz="1500">
              <a:solidFill>
                <a:srgbClr val="38761D"/>
              </a:solidFill>
              <a:latin typeface="Average"/>
              <a:ea typeface="Average"/>
              <a:cs typeface="Average"/>
              <a:sym typeface="Average"/>
            </a:endParaRPr>
          </a:p>
        </p:txBody>
      </p:sp>
      <p:sp>
        <p:nvSpPr>
          <p:cNvPr id="213" name="Google Shape;213;p32"/>
          <p:cNvSpPr txBox="1"/>
          <p:nvPr/>
        </p:nvSpPr>
        <p:spPr>
          <a:xfrm>
            <a:off x="2506925" y="2736475"/>
            <a:ext cx="390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38761D"/>
                </a:solidFill>
                <a:latin typeface="Average"/>
                <a:ea typeface="Average"/>
                <a:cs typeface="Average"/>
                <a:sym typeface="Average"/>
              </a:rPr>
              <a:t>3.</a:t>
            </a:r>
            <a:endParaRPr sz="1500">
              <a:solidFill>
                <a:srgbClr val="38761D"/>
              </a:solidFill>
              <a:latin typeface="Average"/>
              <a:ea typeface="Average"/>
              <a:cs typeface="Average"/>
              <a:sym typeface="Average"/>
            </a:endParaRPr>
          </a:p>
        </p:txBody>
      </p:sp>
      <p:cxnSp>
        <p:nvCxnSpPr>
          <p:cNvPr id="214" name="Google Shape;214;p32"/>
          <p:cNvCxnSpPr/>
          <p:nvPr/>
        </p:nvCxnSpPr>
        <p:spPr>
          <a:xfrm flipH="1" rot="10800000">
            <a:off x="433325" y="2863225"/>
            <a:ext cx="967800" cy="5100"/>
          </a:xfrm>
          <a:prstGeom prst="straightConnector1">
            <a:avLst/>
          </a:prstGeom>
          <a:noFill/>
          <a:ln cap="flat" cmpd="sng" w="19050">
            <a:solidFill>
              <a:srgbClr val="38761D"/>
            </a:solidFill>
            <a:prstDash val="solid"/>
            <a:round/>
            <a:headEnd len="med" w="med" type="none"/>
            <a:tailEnd len="med" w="med" type="none"/>
          </a:ln>
        </p:spPr>
      </p:cxnSp>
      <p:cxnSp>
        <p:nvCxnSpPr>
          <p:cNvPr id="215" name="Google Shape;215;p32"/>
          <p:cNvCxnSpPr/>
          <p:nvPr/>
        </p:nvCxnSpPr>
        <p:spPr>
          <a:xfrm>
            <a:off x="1499975" y="2865775"/>
            <a:ext cx="724800" cy="0"/>
          </a:xfrm>
          <a:prstGeom prst="straightConnector1">
            <a:avLst/>
          </a:prstGeom>
          <a:noFill/>
          <a:ln cap="flat" cmpd="sng" w="19050">
            <a:solidFill>
              <a:srgbClr val="38761D"/>
            </a:solidFill>
            <a:prstDash val="solid"/>
            <a:round/>
            <a:headEnd len="med" w="med" type="none"/>
            <a:tailEnd len="med" w="med" type="none"/>
          </a:ln>
        </p:spPr>
      </p:cxnSp>
      <p:cxnSp>
        <p:nvCxnSpPr>
          <p:cNvPr id="216" name="Google Shape;216;p32"/>
          <p:cNvCxnSpPr/>
          <p:nvPr/>
        </p:nvCxnSpPr>
        <p:spPr>
          <a:xfrm flipH="1" rot="10800000">
            <a:off x="433325" y="3286300"/>
            <a:ext cx="4996500" cy="10200"/>
          </a:xfrm>
          <a:prstGeom prst="straightConnector1">
            <a:avLst/>
          </a:prstGeom>
          <a:noFill/>
          <a:ln cap="flat" cmpd="sng" w="19050">
            <a:solidFill>
              <a:srgbClr val="38761D"/>
            </a:solidFill>
            <a:prstDash val="solid"/>
            <a:round/>
            <a:headEnd len="med" w="med" type="none"/>
            <a:tailEnd len="med" w="med" type="none"/>
          </a:ln>
        </p:spPr>
      </p:cxnSp>
      <p:pic>
        <p:nvPicPr>
          <p:cNvPr id="217" name="Google Shape;217;p32"/>
          <p:cNvPicPr preferRelativeResize="0"/>
          <p:nvPr/>
        </p:nvPicPr>
        <p:blipFill>
          <a:blip r:embed="rId3">
            <a:alphaModFix/>
          </a:blip>
          <a:stretch>
            <a:fillRect/>
          </a:stretch>
        </p:blipFill>
        <p:spPr>
          <a:xfrm>
            <a:off x="5564125" y="1786963"/>
            <a:ext cx="3331098" cy="23145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Step One</a:t>
            </a:r>
            <a:endParaRPr>
              <a:solidFill>
                <a:srgbClr val="93C47D"/>
              </a:solidFill>
            </a:endParaRPr>
          </a:p>
        </p:txBody>
      </p:sp>
      <p:sp>
        <p:nvSpPr>
          <p:cNvPr id="223" name="Google Shape;223;p33"/>
          <p:cNvSpPr txBox="1"/>
          <p:nvPr>
            <p:ph idx="1" type="body"/>
          </p:nvPr>
        </p:nvSpPr>
        <p:spPr>
          <a:xfrm>
            <a:off x="311700" y="1152475"/>
            <a:ext cx="3999900" cy="38745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Select Step T1: Open Source Images</a:t>
            </a:r>
            <a:endParaRPr/>
          </a:p>
          <a:p>
            <a:pPr indent="-317500" lvl="0" marL="457200" rtl="0" algn="l">
              <a:spcBef>
                <a:spcPts val="0"/>
              </a:spcBef>
              <a:spcAft>
                <a:spcPts val="0"/>
              </a:spcAft>
              <a:buSzPts val="1400"/>
              <a:buChar char="●"/>
            </a:pPr>
            <a:r>
              <a:rPr lang="en"/>
              <a:t>Select the eddy corrected file to create and SRC file for</a:t>
            </a:r>
            <a:endParaRPr/>
          </a:p>
          <a:p>
            <a:pPr indent="-317500" lvl="0" marL="457200" rtl="0" algn="l">
              <a:spcBef>
                <a:spcPts val="0"/>
              </a:spcBef>
              <a:spcAft>
                <a:spcPts val="0"/>
              </a:spcAft>
              <a:buSzPts val="1400"/>
              <a:buChar char="●"/>
            </a:pPr>
            <a:r>
              <a:rPr lang="en"/>
              <a:t>This should pop up a B-table that displays all the bval &amp; bvec values</a:t>
            </a:r>
            <a:endParaRPr/>
          </a:p>
          <a:p>
            <a:pPr indent="-304800" lvl="1" marL="914400" rtl="0" algn="l">
              <a:spcBef>
                <a:spcPts val="0"/>
              </a:spcBef>
              <a:spcAft>
                <a:spcPts val="0"/>
              </a:spcAft>
              <a:buSzPts val="1200"/>
              <a:buChar char="○"/>
            </a:pPr>
            <a:r>
              <a:rPr lang="en"/>
              <a:t>If the DSI cannot find the bvec and bval files load them in from the Files button in the right hand corner</a:t>
            </a:r>
            <a:endParaRPr/>
          </a:p>
          <a:p>
            <a:pPr indent="-304800" lvl="1" marL="914400" rtl="0" algn="l">
              <a:spcBef>
                <a:spcPts val="0"/>
              </a:spcBef>
              <a:spcAft>
                <a:spcPts val="0"/>
              </a:spcAft>
              <a:buSzPts val="1200"/>
              <a:buChar char="○"/>
            </a:pPr>
            <a:r>
              <a:rPr lang="en"/>
              <a:t>Bvec and Bval files will be located in the rawdata folder</a:t>
            </a:r>
            <a:endParaRPr/>
          </a:p>
          <a:p>
            <a:pPr indent="-317500" lvl="0" marL="457200" rtl="0" algn="l">
              <a:spcBef>
                <a:spcPts val="0"/>
              </a:spcBef>
              <a:spcAft>
                <a:spcPts val="0"/>
              </a:spcAft>
              <a:buSzPts val="1400"/>
              <a:buChar char="●"/>
            </a:pPr>
            <a:r>
              <a:rPr lang="en"/>
              <a:t>Select OK when done, SRC file will be generated and output in the subject’s derivatives folder</a:t>
            </a:r>
            <a:endParaRPr/>
          </a:p>
          <a:p>
            <a:pPr indent="-317500" lvl="0" marL="457200" rtl="0" algn="l">
              <a:spcBef>
                <a:spcPts val="0"/>
              </a:spcBef>
              <a:spcAft>
                <a:spcPts val="0"/>
              </a:spcAft>
              <a:buSzPts val="1400"/>
              <a:buChar char="●"/>
            </a:pPr>
            <a:r>
              <a:rPr lang="en"/>
              <a:t>Select the T1a: Quality Control</a:t>
            </a:r>
            <a:endParaRPr/>
          </a:p>
          <a:p>
            <a:pPr indent="-304800" lvl="1" marL="914400" rtl="0" algn="l">
              <a:spcBef>
                <a:spcPts val="0"/>
              </a:spcBef>
              <a:spcAft>
                <a:spcPts val="0"/>
              </a:spcAft>
              <a:buSzPts val="1200"/>
              <a:buChar char="○"/>
            </a:pPr>
            <a:r>
              <a:rPr lang="en"/>
              <a:t>Should already be in the subject’s </a:t>
            </a:r>
            <a:br>
              <a:rPr lang="en"/>
            </a:br>
            <a:r>
              <a:rPr lang="en"/>
              <a:t>derivatives folder, hit OK</a:t>
            </a:r>
            <a:endParaRPr/>
          </a:p>
        </p:txBody>
      </p:sp>
      <p:pic>
        <p:nvPicPr>
          <p:cNvPr id="224" name="Google Shape;224;p33"/>
          <p:cNvPicPr preferRelativeResize="0"/>
          <p:nvPr/>
        </p:nvPicPr>
        <p:blipFill rotWithShape="1">
          <a:blip r:embed="rId3">
            <a:alphaModFix/>
          </a:blip>
          <a:srcRect b="55734" l="0" r="66249" t="0"/>
          <a:stretch/>
        </p:blipFill>
        <p:spPr>
          <a:xfrm>
            <a:off x="4259625" y="549925"/>
            <a:ext cx="1481851" cy="1350399"/>
          </a:xfrm>
          <a:prstGeom prst="rect">
            <a:avLst/>
          </a:prstGeom>
          <a:noFill/>
          <a:ln>
            <a:noFill/>
          </a:ln>
        </p:spPr>
      </p:pic>
      <p:pic>
        <p:nvPicPr>
          <p:cNvPr id="225" name="Google Shape;225;p33"/>
          <p:cNvPicPr preferRelativeResize="0"/>
          <p:nvPr/>
        </p:nvPicPr>
        <p:blipFill>
          <a:blip r:embed="rId4">
            <a:alphaModFix/>
          </a:blip>
          <a:stretch>
            <a:fillRect/>
          </a:stretch>
        </p:blipFill>
        <p:spPr>
          <a:xfrm>
            <a:off x="5494775" y="1417805"/>
            <a:ext cx="3250224" cy="1959776"/>
          </a:xfrm>
          <a:prstGeom prst="rect">
            <a:avLst/>
          </a:prstGeom>
          <a:noFill/>
          <a:ln>
            <a:noFill/>
          </a:ln>
        </p:spPr>
      </p:pic>
      <p:pic>
        <p:nvPicPr>
          <p:cNvPr id="226" name="Google Shape;226;p33"/>
          <p:cNvPicPr preferRelativeResize="0"/>
          <p:nvPr/>
        </p:nvPicPr>
        <p:blipFill>
          <a:blip r:embed="rId5">
            <a:alphaModFix/>
          </a:blip>
          <a:stretch>
            <a:fillRect/>
          </a:stretch>
        </p:blipFill>
        <p:spPr>
          <a:xfrm>
            <a:off x="4065300" y="2877225"/>
            <a:ext cx="2498925" cy="1759525"/>
          </a:xfrm>
          <a:prstGeom prst="rect">
            <a:avLst/>
          </a:prstGeom>
          <a:noFill/>
          <a:ln>
            <a:noFill/>
          </a:ln>
        </p:spPr>
      </p:pic>
      <p:sp>
        <p:nvSpPr>
          <p:cNvPr id="227" name="Google Shape;227;p33"/>
          <p:cNvSpPr/>
          <p:nvPr/>
        </p:nvSpPr>
        <p:spPr>
          <a:xfrm>
            <a:off x="4281000" y="846300"/>
            <a:ext cx="1439100" cy="2634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3"/>
          <p:cNvSpPr/>
          <p:nvPr/>
        </p:nvSpPr>
        <p:spPr>
          <a:xfrm>
            <a:off x="5939100" y="2184500"/>
            <a:ext cx="2772000" cy="1515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3"/>
          <p:cNvSpPr/>
          <p:nvPr/>
        </p:nvSpPr>
        <p:spPr>
          <a:xfrm>
            <a:off x="4034700" y="2953250"/>
            <a:ext cx="246300" cy="1515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Step Two</a:t>
            </a:r>
            <a:endParaRPr>
              <a:solidFill>
                <a:srgbClr val="93C47D"/>
              </a:solidFill>
            </a:endParaRPr>
          </a:p>
        </p:txBody>
      </p:sp>
      <p:sp>
        <p:nvSpPr>
          <p:cNvPr id="235" name="Google Shape;235;p3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0"/>
              </a:spcBef>
              <a:spcAft>
                <a:spcPts val="0"/>
              </a:spcAft>
              <a:buSzPts val="1400"/>
              <a:buChar char="●"/>
            </a:pPr>
            <a:r>
              <a:rPr lang="en"/>
              <a:t>Select Step T2: Reconstruction</a:t>
            </a:r>
            <a:endParaRPr/>
          </a:p>
          <a:p>
            <a:pPr indent="-317500" lvl="0" marL="457200" rtl="0" algn="l">
              <a:lnSpc>
                <a:spcPct val="150000"/>
              </a:lnSpc>
              <a:spcBef>
                <a:spcPts val="0"/>
              </a:spcBef>
              <a:spcAft>
                <a:spcPts val="0"/>
              </a:spcAft>
              <a:buSzPts val="1400"/>
              <a:buChar char="●"/>
            </a:pPr>
            <a:r>
              <a:rPr lang="en"/>
              <a:t>Select the src file and hit Open</a:t>
            </a:r>
            <a:endParaRPr/>
          </a:p>
          <a:p>
            <a:pPr indent="-317500" lvl="0" marL="457200" rtl="0" algn="l">
              <a:lnSpc>
                <a:spcPct val="150000"/>
              </a:lnSpc>
              <a:spcBef>
                <a:spcPts val="0"/>
              </a:spcBef>
              <a:spcAft>
                <a:spcPts val="0"/>
              </a:spcAft>
              <a:buSzPts val="1400"/>
              <a:buChar char="●"/>
            </a:pPr>
            <a:r>
              <a:rPr lang="en"/>
              <a:t>Select reconstruction method in step T2b(1)</a:t>
            </a:r>
            <a:endParaRPr/>
          </a:p>
          <a:p>
            <a:pPr indent="-317500" lvl="0" marL="457200" rtl="0" algn="l">
              <a:lnSpc>
                <a:spcPct val="150000"/>
              </a:lnSpc>
              <a:spcBef>
                <a:spcPts val="0"/>
              </a:spcBef>
              <a:spcAft>
                <a:spcPts val="0"/>
              </a:spcAft>
              <a:buSzPts val="1400"/>
              <a:buChar char="●"/>
            </a:pPr>
            <a:r>
              <a:rPr lang="en"/>
              <a:t>Select Run Reconstruction</a:t>
            </a:r>
            <a:endParaRPr/>
          </a:p>
          <a:p>
            <a:pPr indent="-317500" lvl="0" marL="457200" rtl="0" algn="l">
              <a:lnSpc>
                <a:spcPct val="150000"/>
              </a:lnSpc>
              <a:spcBef>
                <a:spcPts val="0"/>
              </a:spcBef>
              <a:spcAft>
                <a:spcPts val="0"/>
              </a:spcAft>
              <a:buSzPts val="1400"/>
              <a:buChar char="●"/>
            </a:pPr>
            <a:r>
              <a:rPr lang="en"/>
              <a:t>Processing SRC files reconstruction box will pop up – will take a few minutes to run</a:t>
            </a:r>
            <a:endParaRPr/>
          </a:p>
          <a:p>
            <a:pPr indent="-317500" lvl="0" marL="457200" rtl="0" algn="l">
              <a:lnSpc>
                <a:spcPct val="150000"/>
              </a:lnSpc>
              <a:spcBef>
                <a:spcPts val="0"/>
              </a:spcBef>
              <a:spcAft>
                <a:spcPts val="0"/>
              </a:spcAft>
              <a:buSzPts val="1400"/>
              <a:buChar char="●"/>
            </a:pPr>
            <a:r>
              <a:rPr lang="en"/>
              <a:t>When completed Fib file created will pop </a:t>
            </a:r>
            <a:br>
              <a:rPr lang="en"/>
            </a:br>
            <a:r>
              <a:rPr lang="en"/>
              <a:t>up</a:t>
            </a:r>
            <a:r>
              <a:rPr lang="en"/>
              <a:t> – Click OK</a:t>
            </a:r>
            <a:endParaRPr/>
          </a:p>
        </p:txBody>
      </p:sp>
      <p:pic>
        <p:nvPicPr>
          <p:cNvPr id="236" name="Google Shape;236;p34"/>
          <p:cNvPicPr preferRelativeResize="0"/>
          <p:nvPr/>
        </p:nvPicPr>
        <p:blipFill rotWithShape="1">
          <a:blip r:embed="rId3">
            <a:alphaModFix/>
          </a:blip>
          <a:srcRect b="55734" l="0" r="66249" t="0"/>
          <a:stretch/>
        </p:blipFill>
        <p:spPr>
          <a:xfrm>
            <a:off x="4193275" y="830150"/>
            <a:ext cx="1481851" cy="1350399"/>
          </a:xfrm>
          <a:prstGeom prst="rect">
            <a:avLst/>
          </a:prstGeom>
          <a:noFill/>
          <a:ln>
            <a:noFill/>
          </a:ln>
        </p:spPr>
      </p:pic>
      <p:pic>
        <p:nvPicPr>
          <p:cNvPr id="237" name="Google Shape;237;p34"/>
          <p:cNvPicPr preferRelativeResize="0"/>
          <p:nvPr/>
        </p:nvPicPr>
        <p:blipFill>
          <a:blip r:embed="rId4">
            <a:alphaModFix/>
          </a:blip>
          <a:stretch>
            <a:fillRect/>
          </a:stretch>
        </p:blipFill>
        <p:spPr>
          <a:xfrm>
            <a:off x="5806550" y="487187"/>
            <a:ext cx="3025751" cy="2121825"/>
          </a:xfrm>
          <a:prstGeom prst="rect">
            <a:avLst/>
          </a:prstGeom>
          <a:noFill/>
          <a:ln>
            <a:noFill/>
          </a:ln>
        </p:spPr>
      </p:pic>
      <p:pic>
        <p:nvPicPr>
          <p:cNvPr id="238" name="Google Shape;238;p34"/>
          <p:cNvPicPr preferRelativeResize="0"/>
          <p:nvPr/>
        </p:nvPicPr>
        <p:blipFill>
          <a:blip r:embed="rId5">
            <a:alphaModFix/>
          </a:blip>
          <a:stretch>
            <a:fillRect/>
          </a:stretch>
        </p:blipFill>
        <p:spPr>
          <a:xfrm>
            <a:off x="4193276" y="2673813"/>
            <a:ext cx="2664474" cy="2292675"/>
          </a:xfrm>
          <a:prstGeom prst="rect">
            <a:avLst/>
          </a:prstGeom>
          <a:noFill/>
          <a:ln>
            <a:noFill/>
          </a:ln>
        </p:spPr>
      </p:pic>
      <p:pic>
        <p:nvPicPr>
          <p:cNvPr id="239" name="Google Shape;239;p34"/>
          <p:cNvPicPr preferRelativeResize="0"/>
          <p:nvPr/>
        </p:nvPicPr>
        <p:blipFill>
          <a:blip r:embed="rId6">
            <a:alphaModFix/>
          </a:blip>
          <a:stretch>
            <a:fillRect/>
          </a:stretch>
        </p:blipFill>
        <p:spPr>
          <a:xfrm>
            <a:off x="6963975" y="2990050"/>
            <a:ext cx="1868324" cy="773250"/>
          </a:xfrm>
          <a:prstGeom prst="rect">
            <a:avLst/>
          </a:prstGeom>
          <a:noFill/>
          <a:ln>
            <a:noFill/>
          </a:ln>
        </p:spPr>
      </p:pic>
      <p:pic>
        <p:nvPicPr>
          <p:cNvPr id="240" name="Google Shape;240;p34"/>
          <p:cNvPicPr preferRelativeResize="0"/>
          <p:nvPr/>
        </p:nvPicPr>
        <p:blipFill rotWithShape="1">
          <a:blip r:embed="rId7">
            <a:alphaModFix/>
          </a:blip>
          <a:srcRect b="0" l="2619" r="0" t="3558"/>
          <a:stretch/>
        </p:blipFill>
        <p:spPr>
          <a:xfrm>
            <a:off x="7318925" y="4002475"/>
            <a:ext cx="1158401" cy="773250"/>
          </a:xfrm>
          <a:prstGeom prst="rect">
            <a:avLst/>
          </a:prstGeom>
          <a:noFill/>
          <a:ln>
            <a:noFill/>
          </a:ln>
        </p:spPr>
      </p:pic>
      <p:sp>
        <p:nvSpPr>
          <p:cNvPr id="241" name="Google Shape;241;p34"/>
          <p:cNvSpPr/>
          <p:nvPr/>
        </p:nvSpPr>
        <p:spPr>
          <a:xfrm>
            <a:off x="4211075" y="1616525"/>
            <a:ext cx="1104600" cy="1824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4"/>
          <p:cNvSpPr/>
          <p:nvPr/>
        </p:nvSpPr>
        <p:spPr>
          <a:xfrm>
            <a:off x="6294200" y="970075"/>
            <a:ext cx="2482800" cy="1599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4"/>
          <p:cNvSpPr/>
          <p:nvPr/>
        </p:nvSpPr>
        <p:spPr>
          <a:xfrm>
            <a:off x="7252088" y="3976000"/>
            <a:ext cx="1292100" cy="8262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4"/>
          <p:cNvSpPr/>
          <p:nvPr/>
        </p:nvSpPr>
        <p:spPr>
          <a:xfrm>
            <a:off x="6370950" y="4540450"/>
            <a:ext cx="465000" cy="3912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4"/>
          <p:cNvSpPr/>
          <p:nvPr/>
        </p:nvSpPr>
        <p:spPr>
          <a:xfrm>
            <a:off x="4240275" y="4413350"/>
            <a:ext cx="978900" cy="2379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Step Three</a:t>
            </a:r>
            <a:endParaRPr>
              <a:solidFill>
                <a:srgbClr val="93C47D"/>
              </a:solidFill>
            </a:endParaRPr>
          </a:p>
        </p:txBody>
      </p:sp>
      <p:sp>
        <p:nvSpPr>
          <p:cNvPr id="251" name="Google Shape;251;p35"/>
          <p:cNvSpPr txBox="1"/>
          <p:nvPr>
            <p:ph idx="1" type="body"/>
          </p:nvPr>
        </p:nvSpPr>
        <p:spPr>
          <a:xfrm>
            <a:off x="311700" y="1152475"/>
            <a:ext cx="3179700" cy="34164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0"/>
              </a:spcBef>
              <a:spcAft>
                <a:spcPts val="0"/>
              </a:spcAft>
              <a:buSzPts val="1400"/>
              <a:buChar char="●"/>
            </a:pPr>
            <a:r>
              <a:rPr lang="en"/>
              <a:t>Select Step T3: Fiber Tracking &amp; Visualization</a:t>
            </a:r>
            <a:endParaRPr/>
          </a:p>
          <a:p>
            <a:pPr indent="-317500" lvl="0" marL="457200" rtl="0" algn="l">
              <a:lnSpc>
                <a:spcPct val="150000"/>
              </a:lnSpc>
              <a:spcBef>
                <a:spcPts val="0"/>
              </a:spcBef>
              <a:spcAft>
                <a:spcPts val="0"/>
              </a:spcAft>
              <a:buSzPts val="1400"/>
              <a:buChar char="●"/>
            </a:pPr>
            <a:r>
              <a:rPr lang="en"/>
              <a:t>Select the .fib file that was created during the previous step</a:t>
            </a:r>
            <a:endParaRPr/>
          </a:p>
          <a:p>
            <a:pPr indent="-317500" lvl="0" marL="457200" rtl="0" algn="l">
              <a:lnSpc>
                <a:spcPct val="150000"/>
              </a:lnSpc>
              <a:spcBef>
                <a:spcPts val="0"/>
              </a:spcBef>
              <a:spcAft>
                <a:spcPts val="0"/>
              </a:spcAft>
              <a:buSzPts val="1400"/>
              <a:buChar char="●"/>
            </a:pPr>
            <a:r>
              <a:rPr lang="en"/>
              <a:t>Select Fiber Tracking</a:t>
            </a:r>
            <a:endParaRPr/>
          </a:p>
          <a:p>
            <a:pPr indent="-317500" lvl="0" marL="457200" rtl="0" algn="l">
              <a:lnSpc>
                <a:spcPct val="150000"/>
              </a:lnSpc>
              <a:spcBef>
                <a:spcPts val="0"/>
              </a:spcBef>
              <a:spcAft>
                <a:spcPts val="0"/>
              </a:spcAft>
              <a:buSzPts val="1400"/>
              <a:buChar char="●"/>
            </a:pPr>
            <a:r>
              <a:rPr lang="en"/>
              <a:t>An image like the one on the far right will pop up showing the fiber tracts</a:t>
            </a:r>
            <a:endParaRPr/>
          </a:p>
        </p:txBody>
      </p:sp>
      <p:pic>
        <p:nvPicPr>
          <p:cNvPr id="252" name="Google Shape;252;p35"/>
          <p:cNvPicPr preferRelativeResize="0"/>
          <p:nvPr/>
        </p:nvPicPr>
        <p:blipFill>
          <a:blip r:embed="rId3">
            <a:alphaModFix/>
          </a:blip>
          <a:stretch>
            <a:fillRect/>
          </a:stretch>
        </p:blipFill>
        <p:spPr>
          <a:xfrm>
            <a:off x="5788025" y="599525"/>
            <a:ext cx="2892251" cy="2034601"/>
          </a:xfrm>
          <a:prstGeom prst="rect">
            <a:avLst/>
          </a:prstGeom>
          <a:noFill/>
          <a:ln>
            <a:noFill/>
          </a:ln>
        </p:spPr>
      </p:pic>
      <p:pic>
        <p:nvPicPr>
          <p:cNvPr id="253" name="Google Shape;253;p35"/>
          <p:cNvPicPr preferRelativeResize="0"/>
          <p:nvPr/>
        </p:nvPicPr>
        <p:blipFill rotWithShape="1">
          <a:blip r:embed="rId4">
            <a:alphaModFix/>
          </a:blip>
          <a:srcRect b="55734" l="0" r="66249" t="0"/>
          <a:stretch/>
        </p:blipFill>
        <p:spPr>
          <a:xfrm>
            <a:off x="3974800" y="941625"/>
            <a:ext cx="1481851" cy="1350399"/>
          </a:xfrm>
          <a:prstGeom prst="rect">
            <a:avLst/>
          </a:prstGeom>
          <a:noFill/>
          <a:ln>
            <a:noFill/>
          </a:ln>
        </p:spPr>
      </p:pic>
      <p:pic>
        <p:nvPicPr>
          <p:cNvPr id="254" name="Google Shape;254;p35"/>
          <p:cNvPicPr preferRelativeResize="0"/>
          <p:nvPr/>
        </p:nvPicPr>
        <p:blipFill>
          <a:blip r:embed="rId5">
            <a:alphaModFix/>
          </a:blip>
          <a:stretch>
            <a:fillRect/>
          </a:stretch>
        </p:blipFill>
        <p:spPr>
          <a:xfrm>
            <a:off x="3553076" y="2926350"/>
            <a:ext cx="3145124" cy="1910426"/>
          </a:xfrm>
          <a:prstGeom prst="rect">
            <a:avLst/>
          </a:prstGeom>
          <a:noFill/>
          <a:ln>
            <a:noFill/>
          </a:ln>
        </p:spPr>
      </p:pic>
      <p:pic>
        <p:nvPicPr>
          <p:cNvPr id="255" name="Google Shape;255;p35"/>
          <p:cNvPicPr preferRelativeResize="0"/>
          <p:nvPr/>
        </p:nvPicPr>
        <p:blipFill>
          <a:blip r:embed="rId6">
            <a:alphaModFix/>
          </a:blip>
          <a:stretch>
            <a:fillRect/>
          </a:stretch>
        </p:blipFill>
        <p:spPr>
          <a:xfrm>
            <a:off x="6972875" y="2842550"/>
            <a:ext cx="1707400" cy="2078024"/>
          </a:xfrm>
          <a:prstGeom prst="rect">
            <a:avLst/>
          </a:prstGeom>
          <a:noFill/>
          <a:ln>
            <a:noFill/>
          </a:ln>
        </p:spPr>
      </p:pic>
      <p:sp>
        <p:nvSpPr>
          <p:cNvPr id="256" name="Google Shape;256;p35"/>
          <p:cNvSpPr/>
          <p:nvPr/>
        </p:nvSpPr>
        <p:spPr>
          <a:xfrm>
            <a:off x="3998250" y="1920575"/>
            <a:ext cx="1413900" cy="1722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5"/>
          <p:cNvSpPr/>
          <p:nvPr/>
        </p:nvSpPr>
        <p:spPr>
          <a:xfrm>
            <a:off x="6364775" y="3902325"/>
            <a:ext cx="273600" cy="1722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5"/>
          <p:cNvSpPr/>
          <p:nvPr/>
        </p:nvSpPr>
        <p:spPr>
          <a:xfrm>
            <a:off x="6259100" y="1075075"/>
            <a:ext cx="2365800" cy="1362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DSI Tips</a:t>
            </a:r>
            <a:endParaRPr>
              <a:solidFill>
                <a:srgbClr val="93C47D"/>
              </a:solidFill>
            </a:endParaRPr>
          </a:p>
        </p:txBody>
      </p:sp>
      <p:sp>
        <p:nvSpPr>
          <p:cNvPr id="264" name="Google Shape;264;p3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0"/>
              </a:spcBef>
              <a:spcAft>
                <a:spcPts val="0"/>
              </a:spcAft>
              <a:buSzPts val="1400"/>
              <a:buChar char="●"/>
            </a:pPr>
            <a:r>
              <a:rPr lang="en"/>
              <a:t>Recommend doing fiber tracking for both the raw dwi image and the preprocessed image to compare</a:t>
            </a:r>
            <a:endParaRPr/>
          </a:p>
          <a:p>
            <a:pPr indent="-317500" lvl="0" marL="457200" rtl="0" algn="l">
              <a:lnSpc>
                <a:spcPct val="150000"/>
              </a:lnSpc>
              <a:spcBef>
                <a:spcPts val="0"/>
              </a:spcBef>
              <a:spcAft>
                <a:spcPts val="0"/>
              </a:spcAft>
              <a:buSzPts val="1400"/>
              <a:buChar char="●"/>
            </a:pPr>
            <a:r>
              <a:rPr lang="en"/>
              <a:t>If the preprocessed image fiber tracts come out looking weird or worse than the original raw image you know something is off with how the image was preprocessed</a:t>
            </a:r>
            <a:endParaRPr/>
          </a:p>
          <a:p>
            <a:pPr indent="-317500" lvl="0" marL="457200" rtl="0" algn="l">
              <a:lnSpc>
                <a:spcPct val="150000"/>
              </a:lnSpc>
              <a:spcBef>
                <a:spcPts val="0"/>
              </a:spcBef>
              <a:spcAft>
                <a:spcPts val="0"/>
              </a:spcAft>
              <a:buSzPts val="1400"/>
              <a:buChar char="●"/>
            </a:pPr>
            <a:r>
              <a:rPr lang="en"/>
              <a:t>The image on the right was successfully </a:t>
            </a:r>
            <a:r>
              <a:rPr lang="en"/>
              <a:t>preprocessed</a:t>
            </a:r>
            <a:r>
              <a:rPr lang="en"/>
              <a:t>, the image on the left was not</a:t>
            </a:r>
            <a:endParaRPr/>
          </a:p>
        </p:txBody>
      </p:sp>
      <p:pic>
        <p:nvPicPr>
          <p:cNvPr id="265" name="Google Shape;265;p36"/>
          <p:cNvPicPr preferRelativeResize="0"/>
          <p:nvPr/>
        </p:nvPicPr>
        <p:blipFill rotWithShape="1">
          <a:blip r:embed="rId3">
            <a:alphaModFix/>
          </a:blip>
          <a:srcRect b="989" l="2075" r="0" t="999"/>
          <a:stretch/>
        </p:blipFill>
        <p:spPr>
          <a:xfrm>
            <a:off x="6678950" y="496600"/>
            <a:ext cx="1995426" cy="2407074"/>
          </a:xfrm>
          <a:prstGeom prst="rect">
            <a:avLst/>
          </a:prstGeom>
          <a:noFill/>
          <a:ln>
            <a:noFill/>
          </a:ln>
        </p:spPr>
      </p:pic>
      <p:pic>
        <p:nvPicPr>
          <p:cNvPr id="266" name="Google Shape;266;p36"/>
          <p:cNvPicPr preferRelativeResize="0"/>
          <p:nvPr/>
        </p:nvPicPr>
        <p:blipFill rotWithShape="1">
          <a:blip r:embed="rId4">
            <a:alphaModFix/>
          </a:blip>
          <a:srcRect b="1039" l="0" r="0" t="0"/>
          <a:stretch/>
        </p:blipFill>
        <p:spPr>
          <a:xfrm>
            <a:off x="4430863" y="2190550"/>
            <a:ext cx="2128826" cy="25475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solidFill>
                  <a:srgbClr val="93C47D"/>
                </a:solidFill>
              </a:rPr>
              <a:t>Helpful Links</a:t>
            </a:r>
            <a:endParaRPr>
              <a:solidFill>
                <a:srgbClr val="93C47D"/>
              </a:solidFill>
            </a:endParaRPr>
          </a:p>
        </p:txBody>
      </p:sp>
      <p:sp>
        <p:nvSpPr>
          <p:cNvPr id="272" name="Google Shape;272;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Full script can be found at</a:t>
            </a:r>
            <a:endParaRPr/>
          </a:p>
          <a:p>
            <a:pPr indent="-317500" lvl="1" marL="914400" rtl="0" algn="l">
              <a:spcBef>
                <a:spcPts val="0"/>
              </a:spcBef>
              <a:spcAft>
                <a:spcPts val="0"/>
              </a:spcAft>
              <a:buSzPts val="1400"/>
              <a:buChar char="○"/>
            </a:pPr>
            <a:r>
              <a:rPr lang="en" u="sng">
                <a:solidFill>
                  <a:schemeClr val="hlink"/>
                </a:solidFill>
                <a:hlinkClick r:id="rId3"/>
              </a:rPr>
              <a:t>https://github.com/brown-bnc/dwi_preprocessing</a:t>
            </a:r>
            <a:r>
              <a:rPr lang="en"/>
              <a:t> </a:t>
            </a:r>
            <a:endParaRPr/>
          </a:p>
          <a:p>
            <a:pPr indent="-342900" lvl="0" marL="457200" rtl="0" algn="l">
              <a:spcBef>
                <a:spcPts val="0"/>
              </a:spcBef>
              <a:spcAft>
                <a:spcPts val="0"/>
              </a:spcAft>
              <a:buSzPts val="1800"/>
              <a:buChar char="●"/>
            </a:pPr>
            <a:r>
              <a:rPr lang="en" u="sng">
                <a:solidFill>
                  <a:schemeClr val="hlink"/>
                </a:solidFill>
                <a:hlinkClick r:id="rId4"/>
              </a:rPr>
              <a:t>Andy’s Brain Book</a:t>
            </a:r>
            <a:endParaRPr/>
          </a:p>
          <a:p>
            <a:pPr indent="-342900" lvl="0" marL="457200" rtl="0" algn="l">
              <a:spcBef>
                <a:spcPts val="0"/>
              </a:spcBef>
              <a:spcAft>
                <a:spcPts val="0"/>
              </a:spcAft>
              <a:buSzPts val="1800"/>
              <a:buChar char="●"/>
            </a:pPr>
            <a:r>
              <a:rPr lang="en" u="sng">
                <a:solidFill>
                  <a:schemeClr val="hlink"/>
                </a:solidFill>
                <a:hlinkClick r:id="rId5"/>
              </a:rPr>
              <a:t>Eddy User Page</a:t>
            </a:r>
            <a:endParaRPr/>
          </a:p>
          <a:p>
            <a:pPr indent="-342900" lvl="0" marL="457200" rtl="0" algn="l">
              <a:spcBef>
                <a:spcPts val="0"/>
              </a:spcBef>
              <a:spcAft>
                <a:spcPts val="0"/>
              </a:spcAft>
              <a:buSzPts val="1800"/>
              <a:buChar char="●"/>
            </a:pPr>
            <a:r>
              <a:rPr lang="en" u="sng">
                <a:solidFill>
                  <a:schemeClr val="hlink"/>
                </a:solidFill>
                <a:hlinkClick r:id="rId6"/>
              </a:rPr>
              <a:t>Topup User Page</a:t>
            </a:r>
            <a:endParaRPr/>
          </a:p>
          <a:p>
            <a:pPr indent="-342900" lvl="0" marL="457200" rtl="0" algn="l">
              <a:spcBef>
                <a:spcPts val="0"/>
              </a:spcBef>
              <a:spcAft>
                <a:spcPts val="0"/>
              </a:spcAft>
              <a:buSzPts val="1800"/>
              <a:buChar char="●"/>
            </a:pPr>
            <a:r>
              <a:rPr lang="en" u="sng">
                <a:solidFill>
                  <a:schemeClr val="hlink"/>
                </a:solidFill>
                <a:hlinkClick r:id="rId7"/>
              </a:rPr>
              <a:t>DSI Studio Info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What impacts diffusion image quality?</a:t>
            </a:r>
            <a:endParaRPr>
              <a:solidFill>
                <a:srgbClr val="93C47D"/>
              </a:solidFill>
            </a:endParaRPr>
          </a:p>
        </p:txBody>
      </p:sp>
      <p:sp>
        <p:nvSpPr>
          <p:cNvPr id="73" name="Google Shape;73;p15"/>
          <p:cNvSpPr txBox="1"/>
          <p:nvPr>
            <p:ph idx="1" type="body"/>
          </p:nvPr>
        </p:nvSpPr>
        <p:spPr>
          <a:xfrm>
            <a:off x="389700" y="2477775"/>
            <a:ext cx="3999900" cy="1730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 sz="1600"/>
              <a:t>Susceptibility induced distortions</a:t>
            </a:r>
            <a:endParaRPr b="1" sz="1600"/>
          </a:p>
          <a:p>
            <a:pPr indent="-317500" lvl="0" marL="457200" rtl="0" algn="l">
              <a:lnSpc>
                <a:spcPct val="150000"/>
              </a:lnSpc>
              <a:spcBef>
                <a:spcPts val="1200"/>
              </a:spcBef>
              <a:spcAft>
                <a:spcPts val="0"/>
              </a:spcAft>
              <a:buSzPts val="1400"/>
              <a:buChar char="●"/>
            </a:pPr>
            <a:r>
              <a:rPr lang="en"/>
              <a:t>The FSL tool </a:t>
            </a:r>
            <a:r>
              <a:rPr b="1" lang="en"/>
              <a:t>topup</a:t>
            </a:r>
            <a:r>
              <a:rPr lang="en"/>
              <a:t> is used to estimate the susceptibility induced distortions</a:t>
            </a:r>
            <a:endParaRPr/>
          </a:p>
        </p:txBody>
      </p:sp>
      <p:sp>
        <p:nvSpPr>
          <p:cNvPr id="74" name="Google Shape;74;p15"/>
          <p:cNvSpPr txBox="1"/>
          <p:nvPr>
            <p:ph idx="2" type="body"/>
          </p:nvPr>
        </p:nvSpPr>
        <p:spPr>
          <a:xfrm>
            <a:off x="389700" y="1208094"/>
            <a:ext cx="8364600" cy="851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200"/>
              </a:spcAft>
              <a:buNone/>
            </a:pPr>
            <a:r>
              <a:rPr lang="en" sz="1600"/>
              <a:t>Diffusion images are sensitive to non-zero off-resonance fields caused by the susceptibility distortions of the subjects head, eddy currents from switching of diffusion weighting gradients, and subject motion.</a:t>
            </a:r>
            <a:endParaRPr sz="1600"/>
          </a:p>
        </p:txBody>
      </p:sp>
      <p:sp>
        <p:nvSpPr>
          <p:cNvPr id="75" name="Google Shape;75;p15"/>
          <p:cNvSpPr txBox="1"/>
          <p:nvPr>
            <p:ph idx="1" type="body"/>
          </p:nvPr>
        </p:nvSpPr>
        <p:spPr>
          <a:xfrm>
            <a:off x="4572000" y="2477775"/>
            <a:ext cx="3999900" cy="1730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 sz="1600"/>
              <a:t>Eddy currents and movement</a:t>
            </a:r>
            <a:endParaRPr b="1" sz="1600"/>
          </a:p>
          <a:p>
            <a:pPr indent="-317500" lvl="0" marL="457200" rtl="0" algn="l">
              <a:lnSpc>
                <a:spcPct val="150000"/>
              </a:lnSpc>
              <a:spcBef>
                <a:spcPts val="1200"/>
              </a:spcBef>
              <a:spcAft>
                <a:spcPts val="0"/>
              </a:spcAft>
              <a:buSzPts val="1400"/>
              <a:buChar char="●"/>
            </a:pPr>
            <a:r>
              <a:rPr lang="en"/>
              <a:t>The FSL tool </a:t>
            </a:r>
            <a:r>
              <a:rPr b="1" lang="en"/>
              <a:t>eddy</a:t>
            </a:r>
            <a:r>
              <a:rPr lang="en"/>
              <a:t> is used to correct eddy currents and movement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solidFill>
                  <a:srgbClr val="93C47D"/>
                </a:solidFill>
              </a:rPr>
              <a:t>Important Terms</a:t>
            </a:r>
            <a:endParaRPr>
              <a:solidFill>
                <a:srgbClr val="93C47D"/>
              </a:solidFill>
            </a:endParaRPr>
          </a:p>
        </p:txBody>
      </p:sp>
      <p:sp>
        <p:nvSpPr>
          <p:cNvPr id="81" name="Google Shape;81;p16"/>
          <p:cNvSpPr txBox="1"/>
          <p:nvPr>
            <p:ph idx="1" type="body"/>
          </p:nvPr>
        </p:nvSpPr>
        <p:spPr>
          <a:xfrm>
            <a:off x="311700" y="1152475"/>
            <a:ext cx="8520600" cy="39594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Char char="●"/>
            </a:pPr>
            <a:r>
              <a:rPr lang="en" sz="1200"/>
              <a:t>b0 Image</a:t>
            </a:r>
            <a:endParaRPr sz="1200"/>
          </a:p>
          <a:p>
            <a:pPr indent="-298450" lvl="1" marL="914400" rtl="0" algn="l">
              <a:lnSpc>
                <a:spcPct val="150000"/>
              </a:lnSpc>
              <a:spcBef>
                <a:spcPts val="0"/>
              </a:spcBef>
              <a:spcAft>
                <a:spcPts val="0"/>
              </a:spcAft>
              <a:buSzPts val="1100"/>
              <a:buChar char="○"/>
            </a:pPr>
            <a:r>
              <a:rPr lang="en" sz="1100"/>
              <a:t>A non-diffusion weighted image taken at the beginning of a dwi scan</a:t>
            </a:r>
            <a:endParaRPr sz="1100"/>
          </a:p>
          <a:p>
            <a:pPr indent="-298450" lvl="1" marL="914400" rtl="0" algn="l">
              <a:lnSpc>
                <a:spcPct val="150000"/>
              </a:lnSpc>
              <a:spcBef>
                <a:spcPts val="0"/>
              </a:spcBef>
              <a:spcAft>
                <a:spcPts val="0"/>
              </a:spcAft>
              <a:buSzPts val="1100"/>
              <a:buChar char="○"/>
            </a:pPr>
            <a:r>
              <a:rPr lang="en" sz="1100"/>
              <a:t>Can also use SE Fieldmap images as b0 image</a:t>
            </a:r>
            <a:endParaRPr sz="1100"/>
          </a:p>
          <a:p>
            <a:pPr indent="-304800" lvl="0" marL="457200" rtl="0" algn="l">
              <a:lnSpc>
                <a:spcPct val="150000"/>
              </a:lnSpc>
              <a:spcBef>
                <a:spcPts val="0"/>
              </a:spcBef>
              <a:spcAft>
                <a:spcPts val="0"/>
              </a:spcAft>
              <a:buSzPts val="1200"/>
              <a:buChar char="●"/>
            </a:pPr>
            <a:r>
              <a:rPr lang="en" sz="1200"/>
              <a:t>Total Read Out Time</a:t>
            </a:r>
            <a:endParaRPr sz="1200"/>
          </a:p>
          <a:p>
            <a:pPr indent="-298450" lvl="1" marL="914400" rtl="0" algn="l">
              <a:lnSpc>
                <a:spcPct val="150000"/>
              </a:lnSpc>
              <a:spcBef>
                <a:spcPts val="0"/>
              </a:spcBef>
              <a:spcAft>
                <a:spcPts val="0"/>
              </a:spcAft>
              <a:buSzPts val="1100"/>
              <a:buChar char="○"/>
            </a:pPr>
            <a:r>
              <a:rPr lang="en" sz="1100"/>
              <a:t>Found in the acq_param file (and .json file)</a:t>
            </a:r>
            <a:endParaRPr sz="1100"/>
          </a:p>
          <a:p>
            <a:pPr indent="-298450" lvl="1" marL="914400" rtl="0" algn="l">
              <a:lnSpc>
                <a:spcPct val="150000"/>
              </a:lnSpc>
              <a:spcBef>
                <a:spcPts val="0"/>
              </a:spcBef>
              <a:spcAft>
                <a:spcPts val="0"/>
              </a:spcAft>
              <a:buSzPts val="1100"/>
              <a:buChar char="○"/>
            </a:pPr>
            <a:r>
              <a:rPr lang="en" sz="1100"/>
              <a:t>The time between echoes in K space</a:t>
            </a:r>
            <a:endParaRPr sz="1100"/>
          </a:p>
          <a:p>
            <a:pPr indent="-304800" lvl="0" marL="457200" rtl="0" algn="l">
              <a:lnSpc>
                <a:spcPct val="150000"/>
              </a:lnSpc>
              <a:spcBef>
                <a:spcPts val="0"/>
              </a:spcBef>
              <a:spcAft>
                <a:spcPts val="0"/>
              </a:spcAft>
              <a:buSzPts val="1200"/>
              <a:buChar char="●"/>
            </a:pPr>
            <a:r>
              <a:rPr lang="en" sz="1200"/>
              <a:t>Phase Encoding Direction</a:t>
            </a:r>
            <a:endParaRPr sz="1200"/>
          </a:p>
          <a:p>
            <a:pPr indent="-298450" lvl="1" marL="914400" rtl="0" algn="l">
              <a:lnSpc>
                <a:spcPct val="150000"/>
              </a:lnSpc>
              <a:spcBef>
                <a:spcPts val="0"/>
              </a:spcBef>
              <a:spcAft>
                <a:spcPts val="0"/>
              </a:spcAft>
              <a:buSzPts val="1100"/>
              <a:buChar char="○"/>
            </a:pPr>
            <a:r>
              <a:rPr lang="en" sz="1100"/>
              <a:t>Data is collected in one direction (A→P) and to correct for distortion a second image is taken in the opposite direction (P→A)</a:t>
            </a:r>
            <a:endParaRPr sz="1100"/>
          </a:p>
          <a:p>
            <a:pPr indent="-298450" lvl="1" marL="914400" rtl="0" algn="l">
              <a:lnSpc>
                <a:spcPct val="150000"/>
              </a:lnSpc>
              <a:spcBef>
                <a:spcPts val="0"/>
              </a:spcBef>
              <a:spcAft>
                <a:spcPts val="0"/>
              </a:spcAft>
              <a:buSzPts val="1100"/>
              <a:buChar char="○"/>
            </a:pPr>
            <a:r>
              <a:rPr lang="en" sz="1100"/>
              <a:t>A→P - Anterior to posterior</a:t>
            </a:r>
            <a:endParaRPr sz="1100"/>
          </a:p>
          <a:p>
            <a:pPr indent="-298450" lvl="1" marL="914400" rtl="0" algn="l">
              <a:lnSpc>
                <a:spcPct val="150000"/>
              </a:lnSpc>
              <a:spcBef>
                <a:spcPts val="0"/>
              </a:spcBef>
              <a:spcAft>
                <a:spcPts val="0"/>
              </a:spcAft>
              <a:buSzPts val="1100"/>
              <a:buChar char="○"/>
            </a:pPr>
            <a:r>
              <a:rPr lang="en" sz="1100"/>
              <a:t>P→A - Posterior to anterior</a:t>
            </a:r>
            <a:endParaRPr sz="1100"/>
          </a:p>
          <a:p>
            <a:pPr indent="-304800" lvl="0" marL="457200" rtl="0" algn="l">
              <a:lnSpc>
                <a:spcPct val="150000"/>
              </a:lnSpc>
              <a:spcBef>
                <a:spcPts val="0"/>
              </a:spcBef>
              <a:spcAft>
                <a:spcPts val="0"/>
              </a:spcAft>
              <a:buSzPts val="1200"/>
              <a:buChar char="●"/>
            </a:pPr>
            <a:r>
              <a:rPr lang="en" sz="1200"/>
              <a:t>Bval File</a:t>
            </a:r>
            <a:endParaRPr sz="1200"/>
          </a:p>
          <a:p>
            <a:pPr indent="-298450" lvl="1" marL="914400" rtl="0" algn="l">
              <a:lnSpc>
                <a:spcPct val="150000"/>
              </a:lnSpc>
              <a:spcBef>
                <a:spcPts val="0"/>
              </a:spcBef>
              <a:spcAft>
                <a:spcPts val="0"/>
              </a:spcAft>
              <a:buSzPts val="1100"/>
              <a:buChar char="○"/>
            </a:pPr>
            <a:r>
              <a:rPr lang="en" sz="1100"/>
              <a:t>Has a number per volume which shows how large of a diffusion gradient was applied</a:t>
            </a:r>
            <a:endParaRPr sz="1100"/>
          </a:p>
          <a:p>
            <a:pPr indent="-304800" lvl="0" marL="457200" rtl="0" algn="l">
              <a:lnSpc>
                <a:spcPct val="150000"/>
              </a:lnSpc>
              <a:spcBef>
                <a:spcPts val="0"/>
              </a:spcBef>
              <a:spcAft>
                <a:spcPts val="0"/>
              </a:spcAft>
              <a:buSzPts val="1200"/>
              <a:buChar char="●"/>
            </a:pPr>
            <a:r>
              <a:rPr lang="en" sz="1200"/>
              <a:t>Bvec File</a:t>
            </a:r>
            <a:endParaRPr sz="1200"/>
          </a:p>
          <a:p>
            <a:pPr indent="-298450" lvl="1" marL="914400" rtl="0" algn="l">
              <a:lnSpc>
                <a:spcPct val="150000"/>
              </a:lnSpc>
              <a:spcBef>
                <a:spcPts val="0"/>
              </a:spcBef>
              <a:spcAft>
                <a:spcPts val="0"/>
              </a:spcAft>
              <a:buSzPts val="1100"/>
              <a:buChar char="○"/>
            </a:pPr>
            <a:r>
              <a:rPr lang="en" sz="1100"/>
              <a:t>Has triplet of numbers per volume showing what directions the gradients are in</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TOPUP / EDDY Overview</a:t>
            </a:r>
            <a:endParaRPr>
              <a:solidFill>
                <a:srgbClr val="93C47D"/>
              </a:solidFill>
            </a:endParaRPr>
          </a:p>
        </p:txBody>
      </p:sp>
      <p:sp>
        <p:nvSpPr>
          <p:cNvPr id="87" name="Google Shape;87;p17"/>
          <p:cNvSpPr txBox="1"/>
          <p:nvPr>
            <p:ph idx="1" type="body"/>
          </p:nvPr>
        </p:nvSpPr>
        <p:spPr>
          <a:xfrm>
            <a:off x="311700" y="1152475"/>
            <a:ext cx="3999900" cy="370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TOPUP - estimates susceptibility induced distortions</a:t>
            </a:r>
            <a:endParaRPr sz="1300"/>
          </a:p>
          <a:p>
            <a:pPr indent="0" lvl="0" marL="0" rtl="0" algn="l">
              <a:spcBef>
                <a:spcPts val="1200"/>
              </a:spcBef>
              <a:spcAft>
                <a:spcPts val="0"/>
              </a:spcAft>
              <a:buNone/>
            </a:pPr>
            <a:r>
              <a:rPr lang="en" sz="1100"/>
              <a:t>Input: </a:t>
            </a:r>
            <a:endParaRPr sz="1100"/>
          </a:p>
          <a:p>
            <a:pPr indent="-298450" lvl="0" marL="457200" rtl="0" algn="l">
              <a:spcBef>
                <a:spcPts val="0"/>
              </a:spcBef>
              <a:spcAft>
                <a:spcPts val="0"/>
              </a:spcAft>
              <a:buSzPts val="1100"/>
              <a:buChar char="●"/>
            </a:pPr>
            <a:r>
              <a:rPr lang="en" sz="1100"/>
              <a:t>File</a:t>
            </a:r>
            <a:r>
              <a:rPr lang="en" sz="1100"/>
              <a:t> of images with different phase-encoding parameters</a:t>
            </a:r>
            <a:endParaRPr sz="1100"/>
          </a:p>
          <a:p>
            <a:pPr indent="-298450" lvl="1" marL="914400" rtl="0" algn="l">
              <a:spcBef>
                <a:spcPts val="0"/>
              </a:spcBef>
              <a:spcAft>
                <a:spcPts val="0"/>
              </a:spcAft>
              <a:buSzPts val="1100"/>
              <a:buChar char="○"/>
            </a:pPr>
            <a:r>
              <a:rPr lang="en" sz="1100"/>
              <a:t>Merged AP/PA B0 images, EPI fieldmaps</a:t>
            </a:r>
            <a:endParaRPr sz="1100"/>
          </a:p>
          <a:p>
            <a:pPr indent="-298450" lvl="0" marL="457200" rtl="0" algn="l">
              <a:spcBef>
                <a:spcPts val="0"/>
              </a:spcBef>
              <a:spcAft>
                <a:spcPts val="0"/>
              </a:spcAft>
              <a:buSzPts val="1100"/>
              <a:buChar char="●"/>
            </a:pPr>
            <a:r>
              <a:rPr lang="en" sz="1100"/>
              <a:t>Acquisition parameters file - describes how the B0/fieldmap volumes were acquired</a:t>
            </a:r>
            <a:endParaRPr sz="1100"/>
          </a:p>
          <a:p>
            <a:pPr indent="-298450" lvl="1" marL="914400" rtl="0" algn="l">
              <a:spcBef>
                <a:spcPts val="0"/>
              </a:spcBef>
              <a:spcAft>
                <a:spcPts val="0"/>
              </a:spcAft>
              <a:buSzPts val="1100"/>
              <a:buChar char="○"/>
            </a:pPr>
            <a:r>
              <a:rPr lang="en" sz="1100"/>
              <a:t>First three columns </a:t>
            </a:r>
            <a:r>
              <a:rPr lang="en" sz="1100"/>
              <a:t>specify</a:t>
            </a:r>
            <a:r>
              <a:rPr lang="en" sz="1100"/>
              <a:t> phase encoding direction, last column is total readout time</a:t>
            </a:r>
            <a:endParaRPr sz="1100"/>
          </a:p>
          <a:p>
            <a:pPr indent="-298450" lvl="0" marL="457200" rtl="0" algn="l">
              <a:spcBef>
                <a:spcPts val="0"/>
              </a:spcBef>
              <a:spcAft>
                <a:spcPts val="0"/>
              </a:spcAft>
              <a:buSzPts val="1100"/>
              <a:buChar char="●"/>
            </a:pPr>
            <a:r>
              <a:rPr lang="en" sz="1100"/>
              <a:t>Configuration file</a:t>
            </a:r>
            <a:endParaRPr sz="1100"/>
          </a:p>
          <a:p>
            <a:pPr indent="-298450" lvl="1" marL="914400" rtl="0" algn="l">
              <a:spcBef>
                <a:spcPts val="0"/>
              </a:spcBef>
              <a:spcAft>
                <a:spcPts val="0"/>
              </a:spcAft>
              <a:buSzPts val="1100"/>
              <a:buChar char="○"/>
            </a:pPr>
            <a:r>
              <a:rPr lang="en" sz="1100"/>
              <a:t>Text file containing </a:t>
            </a:r>
            <a:r>
              <a:rPr lang="en" sz="1100"/>
              <a:t>parameters</a:t>
            </a:r>
            <a:r>
              <a:rPr lang="en" sz="1100"/>
              <a:t> that are specific for topup. FSL provides these files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Output:</a:t>
            </a:r>
            <a:endParaRPr sz="1100"/>
          </a:p>
          <a:p>
            <a:pPr indent="-298450" lvl="0" marL="457200" rtl="0" algn="l">
              <a:spcBef>
                <a:spcPts val="0"/>
              </a:spcBef>
              <a:spcAft>
                <a:spcPts val="0"/>
              </a:spcAft>
              <a:buSzPts val="1100"/>
              <a:buChar char="●"/>
            </a:pPr>
            <a:r>
              <a:rPr lang="en" sz="1100"/>
              <a:t>File containing spline coefficients encoding the field (_fieldcoef.nii)</a:t>
            </a:r>
            <a:endParaRPr sz="1100"/>
          </a:p>
          <a:p>
            <a:pPr indent="-298450" lvl="0" marL="457200" rtl="0" algn="l">
              <a:spcBef>
                <a:spcPts val="0"/>
              </a:spcBef>
              <a:spcAft>
                <a:spcPts val="0"/>
              </a:spcAft>
              <a:buSzPts val="1100"/>
              <a:buChar char="●"/>
            </a:pPr>
            <a:r>
              <a:rPr lang="en" sz="1100"/>
              <a:t>Movement parameters text file (_movpar.txt)</a:t>
            </a:r>
            <a:endParaRPr sz="1100"/>
          </a:p>
          <a:p>
            <a:pPr indent="-298450" lvl="0" marL="457200" rtl="0" algn="l">
              <a:spcBef>
                <a:spcPts val="0"/>
              </a:spcBef>
              <a:spcAft>
                <a:spcPts val="0"/>
              </a:spcAft>
              <a:buSzPts val="1100"/>
              <a:buChar char="●"/>
            </a:pPr>
            <a:r>
              <a:rPr lang="en" sz="1100"/>
              <a:t>File estimating the field in Hz</a:t>
            </a:r>
            <a:endParaRPr sz="1100"/>
          </a:p>
        </p:txBody>
      </p:sp>
      <p:sp>
        <p:nvSpPr>
          <p:cNvPr id="88" name="Google Shape;88;p17"/>
          <p:cNvSpPr txBox="1"/>
          <p:nvPr>
            <p:ph idx="2" type="body"/>
          </p:nvPr>
        </p:nvSpPr>
        <p:spPr>
          <a:xfrm>
            <a:off x="4832400" y="1152475"/>
            <a:ext cx="3999900" cy="36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EDDY - corrects for eddy current-induced distortions and subject movement </a:t>
            </a:r>
            <a:endParaRPr sz="1300"/>
          </a:p>
          <a:p>
            <a:pPr indent="0" lvl="0" marL="0" rtl="0" algn="l">
              <a:spcBef>
                <a:spcPts val="1200"/>
              </a:spcBef>
              <a:spcAft>
                <a:spcPts val="0"/>
              </a:spcAft>
              <a:buNone/>
            </a:pPr>
            <a:r>
              <a:rPr lang="en" sz="1100"/>
              <a:t>Input:</a:t>
            </a:r>
            <a:endParaRPr sz="1100"/>
          </a:p>
          <a:p>
            <a:pPr indent="-298450" lvl="0" marL="457200" rtl="0" algn="l">
              <a:spcBef>
                <a:spcPts val="0"/>
              </a:spcBef>
              <a:spcAft>
                <a:spcPts val="0"/>
              </a:spcAft>
              <a:buSzPts val="1100"/>
              <a:buChar char="●"/>
            </a:pPr>
            <a:r>
              <a:rPr lang="en" sz="1100"/>
              <a:t>Diffusion image(s), bval &amp; bvec files</a:t>
            </a:r>
            <a:endParaRPr sz="1100"/>
          </a:p>
          <a:p>
            <a:pPr indent="-298450" lvl="1" marL="914400" rtl="0" algn="l">
              <a:spcBef>
                <a:spcPts val="0"/>
              </a:spcBef>
              <a:spcAft>
                <a:spcPts val="0"/>
              </a:spcAft>
              <a:buSzPts val="1100"/>
              <a:buChar char="○"/>
            </a:pPr>
            <a:r>
              <a:rPr lang="en" sz="1100"/>
              <a:t>If collected in multiple phase-encoding directions, merge files</a:t>
            </a:r>
            <a:endParaRPr sz="1100"/>
          </a:p>
          <a:p>
            <a:pPr indent="-298450" lvl="0" marL="457200" rtl="0" algn="l">
              <a:spcBef>
                <a:spcPts val="0"/>
              </a:spcBef>
              <a:spcAft>
                <a:spcPts val="0"/>
              </a:spcAft>
              <a:buSzPts val="1100"/>
              <a:buChar char="●"/>
            </a:pPr>
            <a:r>
              <a:rPr lang="en" sz="1100"/>
              <a:t>Brain mask (created from 1st volume of topup output)</a:t>
            </a:r>
            <a:endParaRPr sz="1100"/>
          </a:p>
          <a:p>
            <a:pPr indent="-298450" lvl="0" marL="457200" rtl="0" algn="l">
              <a:spcBef>
                <a:spcPts val="0"/>
              </a:spcBef>
              <a:spcAft>
                <a:spcPts val="0"/>
              </a:spcAft>
              <a:buSzPts val="1100"/>
              <a:buChar char="●"/>
            </a:pPr>
            <a:r>
              <a:rPr lang="en" sz="1100"/>
              <a:t>Topup output root filename</a:t>
            </a:r>
            <a:endParaRPr sz="1100"/>
          </a:p>
          <a:p>
            <a:pPr indent="-298450" lvl="0" marL="457200" rtl="0" algn="l">
              <a:spcBef>
                <a:spcPts val="0"/>
              </a:spcBef>
              <a:spcAft>
                <a:spcPts val="0"/>
              </a:spcAft>
              <a:buSzPts val="1100"/>
              <a:buChar char="●"/>
            </a:pPr>
            <a:r>
              <a:rPr lang="en" sz="1100"/>
              <a:t>Additional files: acquisition parameters, index file</a:t>
            </a:r>
            <a:endParaRPr sz="1100"/>
          </a:p>
          <a:p>
            <a:pPr indent="-298450" lvl="1" marL="914400" rtl="0" algn="l">
              <a:spcBef>
                <a:spcPts val="0"/>
              </a:spcBef>
              <a:spcAft>
                <a:spcPts val="0"/>
              </a:spcAft>
              <a:buSzPts val="1100"/>
              <a:buChar char="○"/>
            </a:pPr>
            <a:r>
              <a:rPr lang="en" sz="1100"/>
              <a:t>Describes how diffusion data was collected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Output:</a:t>
            </a:r>
            <a:endParaRPr sz="1100"/>
          </a:p>
          <a:p>
            <a:pPr indent="-298450" lvl="0" marL="457200" rtl="0" algn="l">
              <a:spcBef>
                <a:spcPts val="0"/>
              </a:spcBef>
              <a:spcAft>
                <a:spcPts val="0"/>
              </a:spcAft>
              <a:buSzPts val="1100"/>
              <a:buChar char="●"/>
            </a:pPr>
            <a:r>
              <a:rPr lang="en" sz="1100"/>
              <a:t>Eddy-corrected image (.nii)</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Steps in Pre-Processing</a:t>
            </a:r>
            <a:endParaRPr>
              <a:solidFill>
                <a:srgbClr val="93C47D"/>
              </a:solidFill>
            </a:endParaRPr>
          </a:p>
        </p:txBody>
      </p:sp>
      <p:sp>
        <p:nvSpPr>
          <p:cNvPr id="94" name="Google Shape;94;p18"/>
          <p:cNvSpPr txBox="1"/>
          <p:nvPr/>
        </p:nvSpPr>
        <p:spPr>
          <a:xfrm>
            <a:off x="311700" y="1058250"/>
            <a:ext cx="1583100" cy="1569900"/>
          </a:xfrm>
          <a:prstGeom prst="rect">
            <a:avLst/>
          </a:prstGeom>
          <a:solidFill>
            <a:srgbClr val="93C47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Create two b0 images in opposing phase-encoding directions (AP, PA).</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These can be b0 images separately scanned, or extracted images from the first volume of the diffusion or SE fieldmap sequence using fslroi.</a:t>
            </a:r>
            <a:endParaRPr sz="900"/>
          </a:p>
        </p:txBody>
      </p:sp>
      <p:sp>
        <p:nvSpPr>
          <p:cNvPr id="95" name="Google Shape;95;p18"/>
          <p:cNvSpPr/>
          <p:nvPr/>
        </p:nvSpPr>
        <p:spPr>
          <a:xfrm>
            <a:off x="1997513" y="1616050"/>
            <a:ext cx="681000" cy="27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nvSpPr>
        <p:spPr>
          <a:xfrm>
            <a:off x="2830450" y="1243450"/>
            <a:ext cx="1131900" cy="1015800"/>
          </a:xfrm>
          <a:prstGeom prst="rect">
            <a:avLst/>
          </a:prstGeom>
          <a:solidFill>
            <a:srgbClr val="93C47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Combine the two b0 images together to create a two-volume, AP_PA_b0 image using fslmerge.</a:t>
            </a:r>
            <a:endParaRPr sz="900"/>
          </a:p>
        </p:txBody>
      </p:sp>
      <p:sp>
        <p:nvSpPr>
          <p:cNvPr id="97" name="Google Shape;97;p18"/>
          <p:cNvSpPr/>
          <p:nvPr/>
        </p:nvSpPr>
        <p:spPr>
          <a:xfrm>
            <a:off x="4163488" y="1616050"/>
            <a:ext cx="681000" cy="27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txBox="1"/>
          <p:nvPr/>
        </p:nvSpPr>
        <p:spPr>
          <a:xfrm>
            <a:off x="4996450" y="1174150"/>
            <a:ext cx="1188900" cy="1154400"/>
          </a:xfrm>
          <a:prstGeom prst="rect">
            <a:avLst/>
          </a:prstGeom>
          <a:solidFill>
            <a:srgbClr val="93C47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Create acquisition parameters text file that indicates the phase encoding direction and total readout time of the b0 images.</a:t>
            </a:r>
            <a:endParaRPr sz="900"/>
          </a:p>
        </p:txBody>
      </p:sp>
      <p:sp>
        <p:nvSpPr>
          <p:cNvPr id="99" name="Google Shape;99;p18"/>
          <p:cNvSpPr/>
          <p:nvPr/>
        </p:nvSpPr>
        <p:spPr>
          <a:xfrm>
            <a:off x="6337288" y="1616050"/>
            <a:ext cx="681000" cy="27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txBox="1"/>
          <p:nvPr/>
        </p:nvSpPr>
        <p:spPr>
          <a:xfrm>
            <a:off x="7219450" y="1589800"/>
            <a:ext cx="1188900" cy="323100"/>
          </a:xfrm>
          <a:prstGeom prst="rect">
            <a:avLst/>
          </a:prstGeom>
          <a:solidFill>
            <a:srgbClr val="93C47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fsl topup </a:t>
            </a:r>
            <a:endParaRPr sz="900"/>
          </a:p>
        </p:txBody>
      </p:sp>
      <p:sp>
        <p:nvSpPr>
          <p:cNvPr id="101" name="Google Shape;101;p18"/>
          <p:cNvSpPr/>
          <p:nvPr/>
        </p:nvSpPr>
        <p:spPr>
          <a:xfrm rot="5400000">
            <a:off x="7416653" y="2293472"/>
            <a:ext cx="681000" cy="27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txBox="1"/>
          <p:nvPr/>
        </p:nvSpPr>
        <p:spPr>
          <a:xfrm>
            <a:off x="6642950" y="2944650"/>
            <a:ext cx="2165700" cy="738900"/>
          </a:xfrm>
          <a:prstGeom prst="rect">
            <a:avLst/>
          </a:prstGeom>
          <a:solidFill>
            <a:srgbClr val="93C47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Create files/variables needed for eddy:</a:t>
            </a:r>
            <a:endParaRPr sz="900"/>
          </a:p>
          <a:p>
            <a:pPr indent="0" lvl="0" marL="0" rtl="0" algn="ctr">
              <a:spcBef>
                <a:spcPts val="0"/>
              </a:spcBef>
              <a:spcAft>
                <a:spcPts val="0"/>
              </a:spcAft>
              <a:buNone/>
            </a:pPr>
            <a:r>
              <a:rPr lang="en" sz="900"/>
              <a:t>Index, brain mask, merged diffusion files (if applicable), bvals and bvecs, etc.</a:t>
            </a:r>
            <a:endParaRPr sz="900"/>
          </a:p>
        </p:txBody>
      </p:sp>
      <p:sp>
        <p:nvSpPr>
          <p:cNvPr id="103" name="Google Shape;103;p18"/>
          <p:cNvSpPr/>
          <p:nvPr/>
        </p:nvSpPr>
        <p:spPr>
          <a:xfrm rot="10800000">
            <a:off x="5788328" y="3178797"/>
            <a:ext cx="681000" cy="27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txBox="1"/>
          <p:nvPr/>
        </p:nvSpPr>
        <p:spPr>
          <a:xfrm>
            <a:off x="4374700" y="3083250"/>
            <a:ext cx="1188900" cy="461700"/>
          </a:xfrm>
          <a:prstGeom prst="rect">
            <a:avLst/>
          </a:prstGeom>
          <a:solidFill>
            <a:srgbClr val="93C47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f</a:t>
            </a:r>
            <a:r>
              <a:rPr lang="en" sz="900"/>
              <a:t>sl eddy &amp; fsl eddyquad</a:t>
            </a:r>
            <a:endParaRPr sz="900"/>
          </a:p>
        </p:txBody>
      </p:sp>
      <p:sp>
        <p:nvSpPr>
          <p:cNvPr id="105" name="Google Shape;105;p18"/>
          <p:cNvSpPr txBox="1"/>
          <p:nvPr/>
        </p:nvSpPr>
        <p:spPr>
          <a:xfrm>
            <a:off x="2055350" y="2944650"/>
            <a:ext cx="1188900" cy="738900"/>
          </a:xfrm>
          <a:prstGeom prst="rect">
            <a:avLst/>
          </a:prstGeom>
          <a:solidFill>
            <a:srgbClr val="93C47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Output: corrected image and quality metrics for each diffusion sequence </a:t>
            </a:r>
            <a:endParaRPr sz="900"/>
          </a:p>
        </p:txBody>
      </p:sp>
      <p:sp>
        <p:nvSpPr>
          <p:cNvPr id="106" name="Google Shape;106;p18"/>
          <p:cNvSpPr txBox="1"/>
          <p:nvPr/>
        </p:nvSpPr>
        <p:spPr>
          <a:xfrm>
            <a:off x="311700" y="4389925"/>
            <a:ext cx="1993200" cy="600300"/>
          </a:xfrm>
          <a:prstGeom prst="rect">
            <a:avLst/>
          </a:prstGeom>
          <a:solidFill>
            <a:schemeClr val="accent5"/>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Note: These steps may differ depending on your study’s diffusion acquisition </a:t>
            </a:r>
            <a:endParaRPr sz="900"/>
          </a:p>
        </p:txBody>
      </p:sp>
      <p:sp>
        <p:nvSpPr>
          <p:cNvPr id="107" name="Google Shape;107;p18"/>
          <p:cNvSpPr/>
          <p:nvPr/>
        </p:nvSpPr>
        <p:spPr>
          <a:xfrm rot="10800000">
            <a:off x="3468978" y="3178797"/>
            <a:ext cx="681000" cy="27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Data Organization</a:t>
            </a:r>
            <a:endParaRPr>
              <a:solidFill>
                <a:srgbClr val="93C47D"/>
              </a:solidFill>
            </a:endParaRPr>
          </a:p>
        </p:txBody>
      </p:sp>
      <p:sp>
        <p:nvSpPr>
          <p:cNvPr id="113" name="Google Shape;113;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Data should be organized following BIDS convention:</a:t>
            </a:r>
            <a:endParaRPr sz="1300"/>
          </a:p>
          <a:p>
            <a:pPr indent="0" lvl="0" marL="0" rtl="0" algn="l">
              <a:lnSpc>
                <a:spcPct val="100000"/>
              </a:lnSpc>
              <a:spcBef>
                <a:spcPts val="1200"/>
              </a:spcBef>
              <a:spcAft>
                <a:spcPts val="0"/>
              </a:spcAft>
              <a:buNone/>
            </a:pPr>
            <a:r>
              <a:rPr lang="en" sz="1300"/>
              <a:t>/gpfs/data/&lt;PIname&gt;/&lt;project&gt;/</a:t>
            </a:r>
            <a:r>
              <a:rPr b="1" lang="en" sz="1300">
                <a:solidFill>
                  <a:srgbClr val="A2C4C9"/>
                </a:solidFill>
              </a:rPr>
              <a:t>sourcedata</a:t>
            </a:r>
            <a:endParaRPr sz="1300">
              <a:solidFill>
                <a:srgbClr val="9FC5E8"/>
              </a:solidFill>
            </a:endParaRPr>
          </a:p>
          <a:p>
            <a:pPr indent="0" lvl="0" marL="0" rtl="0" algn="l">
              <a:lnSpc>
                <a:spcPct val="100000"/>
              </a:lnSpc>
              <a:spcBef>
                <a:spcPts val="0"/>
              </a:spcBef>
              <a:spcAft>
                <a:spcPts val="0"/>
              </a:spcAft>
              <a:buNone/>
            </a:pPr>
            <a:r>
              <a:rPr lang="en" sz="1300"/>
              <a:t>				       /</a:t>
            </a:r>
            <a:r>
              <a:rPr b="1" lang="en" sz="1300">
                <a:solidFill>
                  <a:srgbClr val="B6D7A8"/>
                </a:solidFill>
              </a:rPr>
              <a:t>rawdata</a:t>
            </a:r>
            <a:endParaRPr sz="1300"/>
          </a:p>
          <a:p>
            <a:pPr indent="0" lvl="0" marL="0" rtl="0" algn="l">
              <a:lnSpc>
                <a:spcPct val="100000"/>
              </a:lnSpc>
              <a:spcBef>
                <a:spcPts val="0"/>
              </a:spcBef>
              <a:spcAft>
                <a:spcPts val="0"/>
              </a:spcAft>
              <a:buNone/>
            </a:pPr>
            <a:r>
              <a:rPr lang="en" sz="1300"/>
              <a:t>				       /</a:t>
            </a:r>
            <a:r>
              <a:rPr b="1" lang="en" sz="1300">
                <a:solidFill>
                  <a:srgbClr val="EA9999"/>
                </a:solidFill>
              </a:rPr>
              <a:t>derivatives</a:t>
            </a:r>
            <a:endParaRPr sz="1300"/>
          </a:p>
          <a:p>
            <a:pPr indent="0" lvl="0" marL="0" rtl="0" algn="l">
              <a:lnSpc>
                <a:spcPct val="100000"/>
              </a:lnSpc>
              <a:spcBef>
                <a:spcPts val="0"/>
              </a:spcBef>
              <a:spcAft>
                <a:spcPts val="0"/>
              </a:spcAft>
              <a:buNone/>
            </a:pPr>
            <a:r>
              <a:rPr lang="en" sz="1300"/>
              <a:t>				       /</a:t>
            </a:r>
            <a:r>
              <a:rPr b="1" lang="en" sz="1300">
                <a:solidFill>
                  <a:srgbClr val="FFE599"/>
                </a:solidFill>
              </a:rPr>
              <a:t>code</a:t>
            </a:r>
            <a:endParaRPr b="1" sz="1300">
              <a:solidFill>
                <a:srgbClr val="FFE599"/>
              </a:solidFill>
            </a:endParaRPr>
          </a:p>
          <a:p>
            <a:pPr indent="0" lvl="0" marL="0" rtl="0" algn="l">
              <a:lnSpc>
                <a:spcPct val="100000"/>
              </a:lnSpc>
              <a:spcBef>
                <a:spcPts val="0"/>
              </a:spcBef>
              <a:spcAft>
                <a:spcPts val="0"/>
              </a:spcAft>
              <a:buNone/>
            </a:pPr>
            <a:r>
              <a:t/>
            </a:r>
            <a:endParaRPr b="1" sz="1300"/>
          </a:p>
          <a:p>
            <a:pPr indent="0" lvl="0" marL="0" rtl="0" algn="l">
              <a:lnSpc>
                <a:spcPct val="100000"/>
              </a:lnSpc>
              <a:spcBef>
                <a:spcPts val="0"/>
              </a:spcBef>
              <a:spcAft>
                <a:spcPts val="0"/>
              </a:spcAft>
              <a:buNone/>
            </a:pPr>
            <a:r>
              <a:rPr lang="en" sz="1200"/>
              <a:t>Create a folder within derivatives for the diffusion pre-processing: &lt;</a:t>
            </a:r>
            <a:r>
              <a:rPr lang="en" sz="1200">
                <a:solidFill>
                  <a:schemeClr val="accent5"/>
                </a:solidFill>
              </a:rPr>
              <a:t>/gpfs/data/&lt;PIname&gt;/&lt;project&gt;/derivatives/dwiprepro</a:t>
            </a:r>
            <a:r>
              <a:rPr lang="en" sz="1200"/>
              <a:t>&gt;</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If you need further guidance on BIDS, please refer to the </a:t>
            </a:r>
            <a:r>
              <a:rPr lang="en" sz="1200" u="sng">
                <a:solidFill>
                  <a:schemeClr val="hlink"/>
                </a:solidFill>
                <a:hlinkClick r:id="rId3"/>
              </a:rPr>
              <a:t>BIDS website </a:t>
            </a:r>
            <a:r>
              <a:rPr lang="en" sz="1200"/>
              <a:t>or to additional </a:t>
            </a:r>
            <a:r>
              <a:rPr lang="en" sz="1200" u="sng">
                <a:solidFill>
                  <a:schemeClr val="hlink"/>
                </a:solidFill>
                <a:hlinkClick r:id="rId4"/>
              </a:rPr>
              <a:t>BIDS tutorials.</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p:txBody>
      </p:sp>
      <p:sp>
        <p:nvSpPr>
          <p:cNvPr id="114" name="Google Shape;114;p19"/>
          <p:cNvSpPr txBox="1"/>
          <p:nvPr/>
        </p:nvSpPr>
        <p:spPr>
          <a:xfrm>
            <a:off x="5410775" y="1232750"/>
            <a:ext cx="3143400" cy="738900"/>
          </a:xfrm>
          <a:prstGeom prst="rect">
            <a:avLst/>
          </a:prstGeom>
          <a:solidFill>
            <a:srgbClr val="A2C4C9"/>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134F5C"/>
                </a:solidFill>
                <a:latin typeface="Helvetica Neue"/>
                <a:ea typeface="Helvetica Neue"/>
                <a:cs typeface="Helvetica Neue"/>
                <a:sym typeface="Helvetica Neue"/>
              </a:rPr>
              <a:t>Raw unconverted data (e.g., DICOMs, E-Prime event logs). For archival purposes, not tested for BIDS compliance.</a:t>
            </a:r>
            <a:endParaRPr b="0" i="0" sz="1200" u="none" cap="none" strike="noStrike">
              <a:solidFill>
                <a:srgbClr val="134F5C"/>
              </a:solidFill>
              <a:latin typeface="Helvetica Neue"/>
              <a:ea typeface="Helvetica Neue"/>
              <a:cs typeface="Helvetica Neue"/>
              <a:sym typeface="Helvetica Neue"/>
            </a:endParaRPr>
          </a:p>
        </p:txBody>
      </p:sp>
      <p:sp>
        <p:nvSpPr>
          <p:cNvPr id="115" name="Google Shape;115;p19"/>
          <p:cNvSpPr txBox="1"/>
          <p:nvPr/>
        </p:nvSpPr>
        <p:spPr>
          <a:xfrm>
            <a:off x="5410775" y="2077696"/>
            <a:ext cx="3143400" cy="923400"/>
          </a:xfrm>
          <a:prstGeom prst="rect">
            <a:avLst/>
          </a:prstGeom>
          <a:solidFill>
            <a:srgbClr val="B6D7A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274E13"/>
                </a:solidFill>
                <a:latin typeface="Helvetica Neue"/>
                <a:ea typeface="Helvetica Neue"/>
                <a:cs typeface="Helvetica Neue"/>
                <a:sym typeface="Helvetica Neue"/>
              </a:rPr>
              <a:t>Minimally processed data e.g., converted files (.nii, .csv, etc.) and metadata files (.json sidecars) stored according to BIDS, tested for compliance.</a:t>
            </a:r>
            <a:endParaRPr b="0" i="0" sz="1200" u="none" cap="none" strike="noStrike">
              <a:solidFill>
                <a:srgbClr val="274E13"/>
              </a:solidFill>
              <a:latin typeface="Helvetica Neue"/>
              <a:ea typeface="Helvetica Neue"/>
              <a:cs typeface="Helvetica Neue"/>
              <a:sym typeface="Helvetica Neue"/>
            </a:endParaRPr>
          </a:p>
        </p:txBody>
      </p:sp>
      <p:sp>
        <p:nvSpPr>
          <p:cNvPr id="116" name="Google Shape;116;p19"/>
          <p:cNvSpPr txBox="1"/>
          <p:nvPr/>
        </p:nvSpPr>
        <p:spPr>
          <a:xfrm>
            <a:off x="5410775" y="3063717"/>
            <a:ext cx="3143400" cy="923400"/>
          </a:xfrm>
          <a:prstGeom prst="rect">
            <a:avLst/>
          </a:prstGeom>
          <a:solidFill>
            <a:srgbClr val="EA9999"/>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60000"/>
                </a:solidFill>
                <a:latin typeface="Helvetica Neue"/>
                <a:ea typeface="Helvetica Neue"/>
                <a:cs typeface="Helvetica Neue"/>
                <a:sym typeface="Helvetica Neue"/>
              </a:rPr>
              <a:t>Output from processing and analysis pipelines (e.g., preprocessing, fmri_univariate, eeg_model1). Not tested for compliance.</a:t>
            </a:r>
            <a:endParaRPr b="0" i="0" sz="1200" u="none" cap="none" strike="noStrike">
              <a:solidFill>
                <a:srgbClr val="660000"/>
              </a:solidFill>
              <a:latin typeface="Helvetica Neue"/>
              <a:ea typeface="Helvetica Neue"/>
              <a:cs typeface="Helvetica Neue"/>
              <a:sym typeface="Helvetica Neue"/>
            </a:endParaRPr>
          </a:p>
        </p:txBody>
      </p:sp>
      <p:sp>
        <p:nvSpPr>
          <p:cNvPr id="117" name="Google Shape;117;p19"/>
          <p:cNvSpPr txBox="1"/>
          <p:nvPr/>
        </p:nvSpPr>
        <p:spPr>
          <a:xfrm>
            <a:off x="5410775" y="4061050"/>
            <a:ext cx="3143400" cy="738900"/>
          </a:xfrm>
          <a:prstGeom prst="rect">
            <a:avLst/>
          </a:prstGeom>
          <a:solidFill>
            <a:srgbClr val="FFF2C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783F04"/>
                </a:solidFill>
                <a:latin typeface="Helvetica Neue"/>
                <a:ea typeface="Helvetica Neue"/>
                <a:cs typeface="Helvetica Neue"/>
                <a:sym typeface="Helvetica Neue"/>
              </a:rPr>
              <a:t>Code repository. All elements needed for independent replication from raw data. </a:t>
            </a:r>
            <a:r>
              <a:rPr lang="en" sz="1200">
                <a:solidFill>
                  <a:srgbClr val="783F04"/>
                </a:solidFill>
                <a:latin typeface="Helvetica Neue"/>
                <a:ea typeface="Helvetica Neue"/>
                <a:cs typeface="Helvetica Neue"/>
                <a:sym typeface="Helvetica Neue"/>
              </a:rPr>
              <a:t>Where scripts are stored.</a:t>
            </a:r>
            <a:endParaRPr b="0" i="0" sz="1200" u="none" cap="none" strike="noStrike">
              <a:solidFill>
                <a:srgbClr val="783F04"/>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3C47D"/>
                </a:solidFill>
              </a:rPr>
              <a:t>Subject Text File</a:t>
            </a:r>
            <a:endParaRPr>
              <a:solidFill>
                <a:srgbClr val="93C47D"/>
              </a:solidFill>
            </a:endParaRPr>
          </a:p>
        </p:txBody>
      </p:sp>
      <p:sp>
        <p:nvSpPr>
          <p:cNvPr id="123" name="Google Shape;123;p20"/>
          <p:cNvSpPr txBox="1"/>
          <p:nvPr>
            <p:ph idx="1" type="body"/>
          </p:nvPr>
        </p:nvSpPr>
        <p:spPr>
          <a:xfrm>
            <a:off x="311700" y="116032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Create a text file with subject IDs for the SLURM array to loop through.</a:t>
            </a:r>
            <a:endParaRPr/>
          </a:p>
          <a:p>
            <a:pPr indent="0" lvl="0" marL="0" rtl="0" algn="l">
              <a:spcBef>
                <a:spcPts val="1200"/>
              </a:spcBef>
              <a:spcAft>
                <a:spcPts val="0"/>
              </a:spcAft>
              <a:buNone/>
            </a:pPr>
            <a:r>
              <a:rPr lang="en"/>
              <a:t>Store the text file in your /code directory</a:t>
            </a:r>
            <a:endParaRPr/>
          </a:p>
          <a:p>
            <a:pPr indent="0" lvl="0" marL="0" rtl="0" algn="l">
              <a:spcBef>
                <a:spcPts val="1200"/>
              </a:spcBef>
              <a:spcAft>
                <a:spcPts val="0"/>
              </a:spcAft>
              <a:buNone/>
            </a:pPr>
            <a:r>
              <a:rPr lang="en"/>
              <a:t>The ID in the text file should be whatever follows sub-&lt;</a:t>
            </a:r>
            <a:r>
              <a:rPr lang="en">
                <a:solidFill>
                  <a:schemeClr val="accent5"/>
                </a:solidFill>
              </a:rPr>
              <a:t>ID</a:t>
            </a:r>
            <a:r>
              <a:rPr lang="en"/>
              <a:t>&gt; in the subject’s files.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24" name="Google Shape;124;p20"/>
          <p:cNvPicPr preferRelativeResize="0"/>
          <p:nvPr/>
        </p:nvPicPr>
        <p:blipFill>
          <a:blip r:embed="rId3">
            <a:alphaModFix/>
          </a:blip>
          <a:stretch>
            <a:fillRect/>
          </a:stretch>
        </p:blipFill>
        <p:spPr>
          <a:xfrm>
            <a:off x="4385475" y="906188"/>
            <a:ext cx="4527598" cy="35823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solidFill>
                  <a:srgbClr val="93C47D"/>
                </a:solidFill>
              </a:rPr>
              <a:t>Requesting Resources – SBATCH </a:t>
            </a:r>
            <a:endParaRPr>
              <a:solidFill>
                <a:srgbClr val="93C47D"/>
              </a:solidFill>
            </a:endParaRPr>
          </a:p>
        </p:txBody>
      </p:sp>
      <p:sp>
        <p:nvSpPr>
          <p:cNvPr id="130" name="Google Shape;130;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This script is run using sbatch configuration. The first step is to request the appropriate SLURM resources to run the script.</a:t>
            </a:r>
            <a:endParaRPr/>
          </a:p>
          <a:p>
            <a:pPr indent="0" lvl="0" marL="0" rtl="0" algn="l">
              <a:spcBef>
                <a:spcPts val="1200"/>
              </a:spcBef>
              <a:spcAft>
                <a:spcPts val="0"/>
              </a:spcAft>
              <a:buNone/>
            </a:pPr>
            <a:r>
              <a:rPr lang="en"/>
              <a:t>Be sure to update the email address so you get updates about your script.</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Note: This is an approximation of time. </a:t>
            </a:r>
            <a:endParaRPr/>
          </a:p>
          <a:p>
            <a:pPr indent="0" lvl="0" marL="0" rtl="0" algn="l">
              <a:spcBef>
                <a:spcPts val="1200"/>
              </a:spcBef>
              <a:spcAft>
                <a:spcPts val="1200"/>
              </a:spcAft>
              <a:buNone/>
            </a:pPr>
            <a:r>
              <a:rPr lang="en"/>
              <a:t>If you have a large amount of diffusion runs, you may need to request more time.</a:t>
            </a:r>
            <a:endParaRPr/>
          </a:p>
        </p:txBody>
      </p:sp>
      <p:sp>
        <p:nvSpPr>
          <p:cNvPr id="131" name="Google Shape;131;p21"/>
          <p:cNvSpPr txBox="1"/>
          <p:nvPr>
            <p:ph idx="2" type="body"/>
          </p:nvPr>
        </p:nvSpPr>
        <p:spPr>
          <a:xfrm>
            <a:off x="4311600" y="1152475"/>
            <a:ext cx="4520700" cy="3416400"/>
          </a:xfrm>
          <a:prstGeom prst="rect">
            <a:avLst/>
          </a:prstGeom>
          <a:solidFill>
            <a:srgbClr val="93C47D"/>
          </a:solidFill>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rgbClr val="000000"/>
                </a:solidFill>
                <a:latin typeface="Arial"/>
                <a:ea typeface="Arial"/>
                <a:cs typeface="Arial"/>
                <a:sym typeface="Arial"/>
              </a:rPr>
              <a:t>#!/bin/bash</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5B0F00"/>
                </a:solidFill>
                <a:latin typeface="Arial"/>
                <a:ea typeface="Arial"/>
                <a:cs typeface="Arial"/>
                <a:sym typeface="Arial"/>
              </a:rPr>
              <a:t>#SBATCH -N 1</a:t>
            </a:r>
            <a:endParaRPr sz="12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5B0F00"/>
                </a:solidFill>
                <a:latin typeface="Arial"/>
                <a:ea typeface="Arial"/>
                <a:cs typeface="Arial"/>
                <a:sym typeface="Arial"/>
              </a:rPr>
              <a:t>#SBATCH -n 2</a:t>
            </a:r>
            <a:endParaRPr sz="12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5B0F00"/>
                </a:solidFill>
                <a:latin typeface="Arial"/>
                <a:ea typeface="Arial"/>
                <a:cs typeface="Arial"/>
                <a:sym typeface="Arial"/>
              </a:rPr>
              <a:t>#SBATCH -p gpu --gres=gpu:1</a:t>
            </a:r>
            <a:endParaRPr sz="12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5B0F00"/>
                </a:solidFill>
                <a:latin typeface="Arial"/>
                <a:ea typeface="Arial"/>
                <a:cs typeface="Arial"/>
                <a:sym typeface="Arial"/>
              </a:rPr>
              <a:t>#SBATCH --mem=40G</a:t>
            </a:r>
            <a:endParaRPr sz="12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5B0F00"/>
                </a:solidFill>
                <a:latin typeface="Arial"/>
                <a:ea typeface="Arial"/>
                <a:cs typeface="Arial"/>
                <a:sym typeface="Arial"/>
              </a:rPr>
              <a:t>#SBATCH --time 10:00:00</a:t>
            </a:r>
            <a:endParaRPr sz="12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5B0F00"/>
                </a:solidFill>
                <a:latin typeface="Arial"/>
                <a:ea typeface="Arial"/>
                <a:cs typeface="Arial"/>
                <a:sym typeface="Arial"/>
              </a:rPr>
              <a:t>#SBATCH -J dwi_prepro</a:t>
            </a:r>
            <a:endParaRPr sz="12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5B0F00"/>
                </a:solidFill>
                <a:latin typeface="Arial"/>
                <a:ea typeface="Arial"/>
                <a:cs typeface="Arial"/>
                <a:sym typeface="Arial"/>
              </a:rPr>
              <a:t>#SBATCH --output /gpfs/scratch/%u/dwi_prepro-log%A_%a.txt</a:t>
            </a:r>
            <a:endParaRPr sz="12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5B0F00"/>
                </a:solidFill>
                <a:latin typeface="Arial"/>
                <a:ea typeface="Arial"/>
                <a:cs typeface="Arial"/>
                <a:sym typeface="Arial"/>
              </a:rPr>
              <a:t>#SBATCH --mail-type=ALL</a:t>
            </a:r>
            <a:endParaRPr sz="1200">
              <a:solidFill>
                <a:srgbClr val="5B0F00"/>
              </a:solidFill>
              <a:latin typeface="Arial"/>
              <a:ea typeface="Arial"/>
              <a:cs typeface="Arial"/>
              <a:sym typeface="Arial"/>
            </a:endParaRPr>
          </a:p>
          <a:p>
            <a:pPr indent="0" lvl="0" marL="0" rtl="0" algn="l">
              <a:spcBef>
                <a:spcPts val="0"/>
              </a:spcBef>
              <a:spcAft>
                <a:spcPts val="0"/>
              </a:spcAft>
              <a:buNone/>
            </a:pPr>
            <a:r>
              <a:rPr lang="en" sz="1200">
                <a:solidFill>
                  <a:srgbClr val="5B0F00"/>
                </a:solidFill>
                <a:latin typeface="Arial"/>
                <a:ea typeface="Arial"/>
                <a:cs typeface="Arial"/>
                <a:sym typeface="Arial"/>
              </a:rPr>
              <a:t>#SBATCH --mail-user=</a:t>
            </a:r>
            <a:r>
              <a:rPr lang="en" sz="1200">
                <a:solidFill>
                  <a:srgbClr val="5B0F00"/>
                </a:solidFill>
                <a:highlight>
                  <a:srgbClr val="FFFF00"/>
                </a:highlight>
                <a:latin typeface="Arial"/>
                <a:ea typeface="Arial"/>
                <a:cs typeface="Arial"/>
                <a:sym typeface="Arial"/>
              </a:rPr>
              <a:t>your_email_address@brown.edu</a:t>
            </a:r>
            <a:endParaRPr sz="1200">
              <a:solidFill>
                <a:srgbClr val="5B0F00"/>
              </a:solidFill>
              <a:highlight>
                <a:srgbClr val="FFFF00"/>
              </a:highlight>
              <a:latin typeface="Arial"/>
              <a:ea typeface="Arial"/>
              <a:cs typeface="Arial"/>
              <a:sym typeface="Arial"/>
            </a:endParaRPr>
          </a:p>
          <a:p>
            <a:pPr indent="0" lvl="0" marL="0" rtl="0" algn="l">
              <a:spcBef>
                <a:spcPts val="0"/>
              </a:spcBef>
              <a:spcAft>
                <a:spcPts val="0"/>
              </a:spcAft>
              <a:buNone/>
            </a:pPr>
            <a:r>
              <a:rPr lang="en" sz="1200">
                <a:solidFill>
                  <a:srgbClr val="5B0F00"/>
                </a:solidFill>
                <a:latin typeface="Arial"/>
                <a:ea typeface="Arial"/>
                <a:cs typeface="Arial"/>
                <a:sym typeface="Arial"/>
              </a:rPr>
              <a:t>#SBATCH --array=1</a:t>
            </a:r>
            <a:endParaRPr sz="1200">
              <a:solidFill>
                <a:srgbClr val="5B0F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5B0F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