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Lato"/>
      <p:regular r:id="rId24"/>
      <p:bold r:id="rId25"/>
      <p:italic r:id="rId26"/>
      <p:boldItalic r:id="rId27"/>
    </p:embeddedFont>
    <p:embeddedFont>
      <p:font typeface="Average"/>
      <p:regular r:id="rId28"/>
    </p:embeddedFont>
    <p:embeddedFont>
      <p:font typeface="Helvetica Neue"/>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5" roundtripDataSignature="AMtx7mhTC8MTNwg+aw/QmlLqpDoZY7AP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Average-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6.xml"/><Relationship Id="rId33" Type="http://schemas.openxmlformats.org/officeDocument/2006/relationships/font" Target="fonts/Oswald-regular.fntdata"/><Relationship Id="rId10" Type="http://schemas.openxmlformats.org/officeDocument/2006/relationships/slide" Target="slides/slide5.xml"/><Relationship Id="rId32" Type="http://schemas.openxmlformats.org/officeDocument/2006/relationships/font" Target="fonts/HelveticaNeue-boldItalic.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swa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a7589dc9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a7589dc9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4ee6ecc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d4ee6ecc0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b86769b31b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b86769b31b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Some graphic highlighting the major parts</a:t>
            </a:r>
            <a:endParaRPr/>
          </a:p>
          <a:p>
            <a:pPr indent="0" lvl="0" marL="0" rtl="0" algn="l">
              <a:lnSpc>
                <a:spcPct val="100000"/>
              </a:lnSpc>
              <a:spcBef>
                <a:spcPts val="0"/>
              </a:spcBef>
              <a:spcAft>
                <a:spcPts val="0"/>
              </a:spcAft>
              <a:buSzPts val="1100"/>
              <a:buNone/>
            </a:pPr>
            <a:r>
              <a:rPr lang="en"/>
              <a:t>Add infor about xnat and heudiconv here</a:t>
            </a:r>
            <a:endParaRPr/>
          </a:p>
          <a:p>
            <a:pPr indent="0" lvl="0" marL="0" rtl="0" algn="l">
              <a:lnSpc>
                <a:spcPct val="100000"/>
              </a:lnSpc>
              <a:spcBef>
                <a:spcPts val="0"/>
              </a:spcBef>
              <a:spcAft>
                <a:spcPts val="0"/>
              </a:spcAft>
              <a:buSzPts val="1100"/>
              <a:buNone/>
            </a:pPr>
            <a:r>
              <a:rPr lang="en"/>
              <a:t>Move json to later</a:t>
            </a:r>
            <a:endParaRPr/>
          </a:p>
          <a:p>
            <a:pPr indent="-317500" lvl="1" marL="914400" rtl="0" algn="l">
              <a:lnSpc>
                <a:spcPct val="115000"/>
              </a:lnSpc>
              <a:spcBef>
                <a:spcPts val="0"/>
              </a:spcBef>
              <a:spcAft>
                <a:spcPts val="0"/>
              </a:spcAft>
              <a:buClr>
                <a:srgbClr val="D9D9D9"/>
              </a:buClr>
              <a:buSzPts val="1400"/>
              <a:buFont typeface="Helvetica Neue"/>
              <a:buChar char="○"/>
            </a:pPr>
            <a:r>
              <a:rPr lang="en" sz="1400">
                <a:solidFill>
                  <a:srgbClr val="93C47D"/>
                </a:solidFill>
                <a:latin typeface="Helvetica Neue"/>
                <a:ea typeface="Helvetica Neue"/>
                <a:cs typeface="Helvetica Neue"/>
                <a:sym typeface="Helvetica Neue"/>
              </a:rPr>
              <a:t>.json</a:t>
            </a:r>
            <a:r>
              <a:rPr lang="en" sz="1400">
                <a:solidFill>
                  <a:srgbClr val="D9D9D9"/>
                </a:solidFill>
                <a:latin typeface="Helvetica Neue"/>
                <a:ea typeface="Helvetica Neue"/>
                <a:cs typeface="Helvetica Neue"/>
                <a:sym typeface="Helvetica Neue"/>
              </a:rPr>
              <a:t> file created during conversion contains full </a:t>
            </a:r>
            <a:r>
              <a:rPr lang="en" sz="1400">
                <a:solidFill>
                  <a:srgbClr val="93C47D"/>
                </a:solidFill>
                <a:latin typeface="Helvetica Neue"/>
                <a:ea typeface="Helvetica Neue"/>
                <a:cs typeface="Helvetica Neue"/>
                <a:sym typeface="Helvetica Neue"/>
              </a:rPr>
              <a:t>dicom metadata</a:t>
            </a:r>
            <a:r>
              <a:rPr lang="en" sz="1400">
                <a:solidFill>
                  <a:srgbClr val="D9D9D9"/>
                </a:solidFill>
                <a:latin typeface="Helvetica Neue"/>
                <a:ea typeface="Helvetica Neue"/>
                <a:cs typeface="Helvetica Neue"/>
                <a:sym typeface="Helvetica Neue"/>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Named all bids files according to standard and in the folder </a:t>
            </a:r>
            <a:r>
              <a:rPr lang="en"/>
              <a:t>hierarchy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Second is more generalizable and does not rely on the data alias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c3163ce0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dc3163ce01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How do you find the full path to your destination file?</a:t>
            </a:r>
            <a:endParaRPr/>
          </a:p>
          <a:p>
            <a:pPr indent="0" lvl="0" marL="0" rtl="0" algn="l">
              <a:lnSpc>
                <a:spcPct val="100000"/>
              </a:lnSpc>
              <a:spcBef>
                <a:spcPts val="0"/>
              </a:spcBef>
              <a:spcAft>
                <a:spcPts val="0"/>
              </a:spcAft>
              <a:buSzPts val="1100"/>
              <a:buNone/>
            </a:pPr>
            <a:r>
              <a:rPr lang="en"/>
              <a:t>Login to the server and navigate to the folder where you want to store your files.</a:t>
            </a:r>
            <a:endParaRPr/>
          </a:p>
          <a:p>
            <a:pPr indent="0" lvl="0" marL="0" rtl="0" algn="l">
              <a:lnSpc>
                <a:spcPct val="100000"/>
              </a:lnSpc>
              <a:spcBef>
                <a:spcPts val="0"/>
              </a:spcBef>
              <a:spcAft>
                <a:spcPts val="0"/>
              </a:spcAft>
              <a:buSzPts val="1100"/>
              <a:buNone/>
            </a:pPr>
            <a:r>
              <a:rPr lang="en"/>
              <a:t>Type pwd on the command line and hit return. Now copy this path into the destination folder.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where you put your unprocessed or untouched. Reason for separate -&gt; In case something goes wrong -&gt; More detail but simplified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3b046990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3b046990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12"/>
          <p:cNvGrpSpPr/>
          <p:nvPr/>
        </p:nvGrpSpPr>
        <p:grpSpPr>
          <a:xfrm>
            <a:off x="4350279" y="2855377"/>
            <a:ext cx="443589" cy="105632"/>
            <a:chOff x="4137525" y="2915950"/>
            <a:chExt cx="869100" cy="207000"/>
          </a:xfrm>
        </p:grpSpPr>
        <p:sp>
          <p:nvSpPr>
            <p:cNvPr id="11" name="Google Shape;11;p1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12"/>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5" name="Google Shape;15;p12"/>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1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21"/>
          <p:cNvSpPr txBox="1"/>
          <p:nvPr>
            <p:ph hasCustomPrompt="1" type="title"/>
          </p:nvPr>
        </p:nvSpPr>
        <p:spPr>
          <a:xfrm>
            <a:off x="311700" y="1255275"/>
            <a:ext cx="8520600" cy="1890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21"/>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2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2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 name="Shape 17"/>
        <p:cNvGrpSpPr/>
        <p:nvPr/>
      </p:nvGrpSpPr>
      <p:grpSpPr>
        <a:xfrm>
          <a:off x="0" y="0"/>
          <a:ext cx="0" cy="0"/>
          <a:chOff x="0" y="0"/>
          <a:chExt cx="0" cy="0"/>
        </a:xfrm>
      </p:grpSpPr>
      <p:sp>
        <p:nvSpPr>
          <p:cNvPr id="18" name="Google Shape;18;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 name="Google Shape;19;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 name="Google Shape;23;p1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14"/>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1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1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18"/>
          <p:cNvSpPr txBox="1"/>
          <p:nvPr>
            <p:ph type="title"/>
          </p:nvPr>
        </p:nvSpPr>
        <p:spPr>
          <a:xfrm>
            <a:off x="490250" y="526350"/>
            <a:ext cx="62271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1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1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19"/>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3" name="Google Shape;43;p19"/>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1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5" name="Google Shape;45;p1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2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2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accent3"/>
              </a:buClr>
              <a:buSzPts val="1800"/>
              <a:buFont typeface="Average"/>
              <a:buChar char="●"/>
              <a:defRPr b="0" i="0" sz="1800" u="none" cap="none" strike="noStrike">
                <a:solidFill>
                  <a:schemeClr val="accent3"/>
                </a:solidFill>
                <a:latin typeface="Average"/>
                <a:ea typeface="Average"/>
                <a:cs typeface="Average"/>
                <a:sym typeface="Average"/>
              </a:defRPr>
            </a:lvl1pPr>
            <a:lvl2pPr indent="-317500" lvl="1" marL="9144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2pPr>
            <a:lvl3pPr indent="-317500" lvl="2" marL="13716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3pPr>
            <a:lvl4pPr indent="-317500" lvl="3" marL="18288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4pPr>
            <a:lvl5pPr indent="-317500" lvl="4" marL="22860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5pPr>
            <a:lvl6pPr indent="-317500" lvl="5" marL="27432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6pPr>
            <a:lvl7pPr indent="-317500" lvl="6" marL="32004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7pPr>
            <a:lvl8pPr indent="-317500" lvl="7" marL="36576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8pPr>
            <a:lvl9pPr indent="-317500" lvl="8" marL="41148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9pPr>
          </a:lstStyle>
          <a:p/>
        </p:txBody>
      </p:sp>
      <p:sp>
        <p:nvSpPr>
          <p:cNvPr id="8" name="Google Shape;8;p1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s://github.com/bids-standard/bids-examples/blob/master/ds000117/README" TargetMode="External"/><Relationship Id="rId5" Type="http://schemas.openxmlformats.org/officeDocument/2006/relationships/hyperlink" Target="https://datamanagement.hms.harvard.edu/collect/readme-files" TargetMode="External"/><Relationship Id="rId6" Type="http://schemas.openxmlformats.org/officeDocument/2006/relationships/hyperlink" Target="https://datamanagement.hms.harvard.edu/collect/readme-fil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youtu.be/_I2cmILCvv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bids.neuroimaging.io/"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brown.co1.qualtrics.com/jfe/form/SV_0GtBE8kWJpmeG4B"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800"/>
              <a:buNone/>
            </a:pPr>
            <a:r>
              <a:rPr lang="en" sz="5400"/>
              <a:t>Introducing BIDS</a:t>
            </a:r>
            <a:endParaRPr sz="5400"/>
          </a:p>
          <a:p>
            <a:pPr indent="0" lvl="0" marL="0" rtl="0" algn="ctr">
              <a:lnSpc>
                <a:spcPct val="100000"/>
              </a:lnSpc>
              <a:spcBef>
                <a:spcPts val="0"/>
              </a:spcBef>
              <a:spcAft>
                <a:spcPts val="0"/>
              </a:spcAft>
              <a:buSzPts val="4800"/>
              <a:buNone/>
            </a:pPr>
            <a:r>
              <a:rPr lang="en" sz="3000"/>
              <a:t>Part I</a:t>
            </a:r>
            <a:endParaRPr sz="3000"/>
          </a:p>
        </p:txBody>
      </p:sp>
      <p:sp>
        <p:nvSpPr>
          <p:cNvPr id="60" name="Google Shape;60;p1"/>
          <p:cNvSpPr txBox="1"/>
          <p:nvPr>
            <p:ph idx="1" type="subTitle"/>
          </p:nvPr>
        </p:nvSpPr>
        <p:spPr>
          <a:xfrm>
            <a:off x="2920925" y="3342725"/>
            <a:ext cx="3470700" cy="50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52"/>
              <a:buNone/>
            </a:pPr>
            <a:r>
              <a:rPr lang="en" sz="2400">
                <a:solidFill>
                  <a:srgbClr val="93C47D"/>
                </a:solidFill>
                <a:latin typeface="Helvetica Neue"/>
                <a:ea typeface="Helvetica Neue"/>
                <a:cs typeface="Helvetica Neue"/>
                <a:sym typeface="Helvetica Neue"/>
              </a:rPr>
              <a:t>The </a:t>
            </a:r>
            <a:r>
              <a:rPr b="1" lang="en" sz="2400">
                <a:solidFill>
                  <a:srgbClr val="93C47D"/>
                </a:solidFill>
                <a:latin typeface="Helvetica Neue"/>
                <a:ea typeface="Helvetica Neue"/>
                <a:cs typeface="Helvetica Neue"/>
                <a:sym typeface="Helvetica Neue"/>
              </a:rPr>
              <a:t>B</a:t>
            </a:r>
            <a:r>
              <a:rPr lang="en" sz="2400">
                <a:solidFill>
                  <a:srgbClr val="93C47D"/>
                </a:solidFill>
                <a:latin typeface="Helvetica Neue"/>
                <a:ea typeface="Helvetica Neue"/>
                <a:cs typeface="Helvetica Neue"/>
                <a:sym typeface="Helvetica Neue"/>
              </a:rPr>
              <a:t>rain </a:t>
            </a:r>
            <a:r>
              <a:rPr b="1" lang="en" sz="2400">
                <a:solidFill>
                  <a:srgbClr val="93C47D"/>
                </a:solidFill>
                <a:latin typeface="Helvetica Neue"/>
                <a:ea typeface="Helvetica Neue"/>
                <a:cs typeface="Helvetica Neue"/>
                <a:sym typeface="Helvetica Neue"/>
              </a:rPr>
              <a:t>I</a:t>
            </a:r>
            <a:r>
              <a:rPr lang="en" sz="2400">
                <a:solidFill>
                  <a:srgbClr val="93C47D"/>
                </a:solidFill>
                <a:latin typeface="Helvetica Neue"/>
                <a:ea typeface="Helvetica Neue"/>
                <a:cs typeface="Helvetica Neue"/>
                <a:sym typeface="Helvetica Neue"/>
              </a:rPr>
              <a:t>maging </a:t>
            </a:r>
            <a:r>
              <a:rPr b="1" lang="en" sz="2400">
                <a:solidFill>
                  <a:srgbClr val="93C47D"/>
                </a:solidFill>
                <a:latin typeface="Helvetica Neue"/>
                <a:ea typeface="Helvetica Neue"/>
                <a:cs typeface="Helvetica Neue"/>
                <a:sym typeface="Helvetica Neue"/>
              </a:rPr>
              <a:t>D</a:t>
            </a:r>
            <a:r>
              <a:rPr lang="en" sz="2400">
                <a:solidFill>
                  <a:srgbClr val="93C47D"/>
                </a:solidFill>
                <a:latin typeface="Helvetica Neue"/>
                <a:ea typeface="Helvetica Neue"/>
                <a:cs typeface="Helvetica Neue"/>
                <a:sym typeface="Helvetica Neue"/>
              </a:rPr>
              <a:t>ata </a:t>
            </a:r>
            <a:r>
              <a:rPr b="1" lang="en" sz="2400">
                <a:solidFill>
                  <a:srgbClr val="93C47D"/>
                </a:solidFill>
                <a:latin typeface="Helvetica Neue"/>
                <a:ea typeface="Helvetica Neue"/>
                <a:cs typeface="Helvetica Neue"/>
                <a:sym typeface="Helvetica Neue"/>
              </a:rPr>
              <a:t>S</a:t>
            </a:r>
            <a:r>
              <a:rPr lang="en" sz="2400">
                <a:solidFill>
                  <a:srgbClr val="93C47D"/>
                </a:solidFill>
                <a:latin typeface="Helvetica Neue"/>
                <a:ea typeface="Helvetica Neue"/>
                <a:cs typeface="Helvetica Neue"/>
                <a:sym typeface="Helvetica Neue"/>
              </a:rPr>
              <a:t>tructure</a:t>
            </a:r>
            <a:endParaRPr sz="2400">
              <a:solidFill>
                <a:srgbClr val="93C47D"/>
              </a:solidFill>
              <a:latin typeface="Helvetica Neue"/>
              <a:ea typeface="Helvetica Neue"/>
              <a:cs typeface="Helvetica Neue"/>
              <a:sym typeface="Helvetica Neue"/>
            </a:endParaRPr>
          </a:p>
        </p:txBody>
      </p:sp>
      <p:sp>
        <p:nvSpPr>
          <p:cNvPr id="61" name="Google Shape;61;p1"/>
          <p:cNvSpPr txBox="1"/>
          <p:nvPr/>
        </p:nvSpPr>
        <p:spPr>
          <a:xfrm>
            <a:off x="69575" y="4675900"/>
            <a:ext cx="1581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Lato"/>
                <a:ea typeface="Lato"/>
                <a:cs typeface="Lato"/>
                <a:sym typeface="Lato"/>
              </a:rPr>
              <a:t>Brown University Clinical Neuroimaging Research Core</a:t>
            </a:r>
            <a:endParaRPr sz="800">
              <a:solidFill>
                <a:srgbClr val="9E9E9E"/>
              </a:solidFill>
              <a:latin typeface="Lato"/>
              <a:ea typeface="Lato"/>
              <a:cs typeface="Lato"/>
              <a:sym typeface="Lato"/>
            </a:endParaRPr>
          </a:p>
        </p:txBody>
      </p:sp>
      <p:sp>
        <p:nvSpPr>
          <p:cNvPr id="62" name="Google Shape;62;p1"/>
          <p:cNvSpPr txBox="1"/>
          <p:nvPr/>
        </p:nvSpPr>
        <p:spPr>
          <a:xfrm>
            <a:off x="7461850" y="4737550"/>
            <a:ext cx="1581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Lato"/>
                <a:ea typeface="Lato"/>
                <a:cs typeface="Lato"/>
                <a:sym typeface="Lato"/>
              </a:rPr>
              <a:t>Version Date 4/27/2023</a:t>
            </a:r>
            <a:endParaRPr sz="800">
              <a:solidFill>
                <a:srgbClr val="9E9E9E"/>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Other BIDS files</a:t>
            </a:r>
            <a:endParaRPr>
              <a:solidFill>
                <a:srgbClr val="93C47D"/>
              </a:solidFill>
            </a:endParaRPr>
          </a:p>
        </p:txBody>
      </p:sp>
      <p:sp>
        <p:nvSpPr>
          <p:cNvPr id="162" name="Google Shape;162;p9"/>
          <p:cNvSpPr txBox="1"/>
          <p:nvPr/>
        </p:nvSpPr>
        <p:spPr>
          <a:xfrm>
            <a:off x="560975" y="1209000"/>
            <a:ext cx="2971200" cy="3586500"/>
          </a:xfrm>
          <a:prstGeom prst="rect">
            <a:avLst/>
          </a:prstGeom>
          <a:solidFill>
            <a:schemeClr val="accent3"/>
          </a:solidFill>
          <a:ln cap="flat" cmpd="sng" w="28575">
            <a:solidFill>
              <a:srgbClr val="F3F3F3"/>
            </a:solidFill>
            <a:prstDash val="lgDash"/>
            <a:round/>
            <a:headEnd len="sm" w="sm" type="none"/>
            <a:tailEnd len="sm" w="sm" type="none"/>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 README text file should be kept in the root of the </a:t>
            </a:r>
            <a:r>
              <a:rPr lang="en">
                <a:latin typeface="Helvetica Neue"/>
                <a:ea typeface="Helvetica Neue"/>
                <a:cs typeface="Helvetica Neue"/>
                <a:sym typeface="Helvetica Neue"/>
              </a:rPr>
              <a:t>project </a:t>
            </a:r>
            <a:r>
              <a:rPr b="0" i="0" lang="en" sz="1400" u="none" cap="none" strike="noStrike">
                <a:solidFill>
                  <a:srgbClr val="000000"/>
                </a:solidFill>
                <a:latin typeface="Helvetica Neue"/>
                <a:ea typeface="Helvetica Neue"/>
                <a:cs typeface="Helvetica Neue"/>
                <a:sym typeface="Helvetica Neue"/>
              </a:rPr>
              <a:t>directory</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100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File should describe the raw data stored in subject folders.</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100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RECOMMEND also keeping a .pdf print out of the sequence parameters produced by the scanner.</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1000"/>
              </a:spcBef>
              <a:spcAft>
                <a:spcPts val="1000"/>
              </a:spcAft>
              <a:buClr>
                <a:srgbClr val="000000"/>
              </a:buClr>
              <a:buSzPts val="1400"/>
              <a:buFont typeface="Helvetica Neue"/>
              <a:buChar char="●"/>
            </a:pPr>
            <a:r>
              <a:rPr b="0" i="0" lang="en" sz="1400" u="none" cap="none" strike="noStrike">
                <a:solidFill>
                  <a:srgbClr val="38761D"/>
                </a:solidFill>
                <a:latin typeface="Helvetica Neue"/>
                <a:ea typeface="Helvetica Neue"/>
                <a:cs typeface="Helvetica Neue"/>
                <a:sym typeface="Helvetica Neue"/>
              </a:rPr>
              <a:t>The README file provides up-to-date information for all members, including newly hired employees. </a:t>
            </a:r>
            <a:r>
              <a:rPr b="0" i="0" lang="en" sz="1400" u="none" cap="none" strike="noStrike">
                <a:solidFill>
                  <a:srgbClr val="000000"/>
                </a:solidFill>
                <a:latin typeface="Helvetica Neue"/>
                <a:ea typeface="Helvetica Neue"/>
                <a:cs typeface="Helvetica Neue"/>
                <a:sym typeface="Helvetica Neue"/>
              </a:rPr>
              <a:t> </a:t>
            </a:r>
            <a:endParaRPr b="0" i="0" sz="1400" u="none" cap="none" strike="noStrike">
              <a:solidFill>
                <a:srgbClr val="000000"/>
              </a:solidFill>
              <a:latin typeface="Helvetica Neue"/>
              <a:ea typeface="Helvetica Neue"/>
              <a:cs typeface="Helvetica Neue"/>
              <a:sym typeface="Helvetica Neue"/>
            </a:endParaRPr>
          </a:p>
        </p:txBody>
      </p:sp>
      <p:pic>
        <p:nvPicPr>
          <p:cNvPr id="163" name="Google Shape;163;p9"/>
          <p:cNvPicPr preferRelativeResize="0"/>
          <p:nvPr/>
        </p:nvPicPr>
        <p:blipFill rotWithShape="1">
          <a:blip r:embed="rId3">
            <a:alphaModFix/>
          </a:blip>
          <a:srcRect b="0" l="0" r="0" t="0"/>
          <a:stretch/>
        </p:blipFill>
        <p:spPr>
          <a:xfrm>
            <a:off x="3974425" y="1209000"/>
            <a:ext cx="4591672" cy="2941540"/>
          </a:xfrm>
          <a:prstGeom prst="rect">
            <a:avLst/>
          </a:prstGeom>
          <a:noFill/>
          <a:ln>
            <a:noFill/>
          </a:ln>
        </p:spPr>
      </p:pic>
      <p:sp>
        <p:nvSpPr>
          <p:cNvPr id="164" name="Google Shape;164;p9"/>
          <p:cNvSpPr txBox="1"/>
          <p:nvPr/>
        </p:nvSpPr>
        <p:spPr>
          <a:xfrm>
            <a:off x="4120300" y="4271300"/>
            <a:ext cx="4299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1" lang="en" sz="1400" u="sng" cap="none" strike="noStrike">
                <a:solidFill>
                  <a:srgbClr val="93C47D"/>
                </a:solidFill>
                <a:latin typeface="Helvetica Neue"/>
                <a:ea typeface="Helvetica Neue"/>
                <a:cs typeface="Helvetica Neue"/>
                <a:sym typeface="Helvetica Neue"/>
                <a:hlinkClick r:id="rId4">
                  <a:extLst>
                    <a:ext uri="{A12FA001-AC4F-418D-AE19-62706E023703}">
                      <ahyp:hlinkClr val="tx"/>
                    </a:ext>
                  </a:extLst>
                </a:hlinkClick>
              </a:rPr>
              <a:t>Full BIDS README example</a:t>
            </a:r>
            <a:endParaRPr b="1" i="1" sz="1400" u="none" cap="none" strike="noStrike">
              <a:solidFill>
                <a:srgbClr val="93C47D"/>
              </a:solidFill>
              <a:latin typeface="Helvetica Neue"/>
              <a:ea typeface="Helvetica Neue"/>
              <a:cs typeface="Helvetica Neue"/>
              <a:sym typeface="Helvetica Neue"/>
            </a:endParaRPr>
          </a:p>
        </p:txBody>
      </p:sp>
      <p:sp>
        <p:nvSpPr>
          <p:cNvPr id="165" name="Google Shape;165;p9"/>
          <p:cNvSpPr txBox="1"/>
          <p:nvPr/>
        </p:nvSpPr>
        <p:spPr>
          <a:xfrm>
            <a:off x="4120300" y="4592150"/>
            <a:ext cx="5216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1" lang="en" sz="1400" u="sng" cap="none" strike="noStrike">
                <a:solidFill>
                  <a:srgbClr val="93C47D"/>
                </a:solidFill>
                <a:latin typeface="Helvetica Neue"/>
                <a:ea typeface="Helvetica Neue"/>
                <a:cs typeface="Helvetica Neue"/>
                <a:sym typeface="Helvetica Neue"/>
                <a:hlinkClick r:id="rId5">
                  <a:extLst>
                    <a:ext uri="{A12FA001-AC4F-418D-AE19-62706E023703}">
                      <ahyp:hlinkClr val="tx"/>
                    </a:ext>
                  </a:extLst>
                </a:hlinkClick>
              </a:rPr>
              <a:t>More information about the purpose of a README</a:t>
            </a:r>
            <a:r>
              <a:rPr b="1" i="1" lang="en" sz="1400" u="sng" cap="none" strike="noStrike">
                <a:solidFill>
                  <a:schemeClr val="hlink"/>
                </a:solidFill>
                <a:latin typeface="Helvetica Neue"/>
                <a:ea typeface="Helvetica Neue"/>
                <a:cs typeface="Helvetica Neue"/>
                <a:sym typeface="Helvetica Neue"/>
                <a:hlinkClick r:id="rId6"/>
              </a:rPr>
              <a:t> </a:t>
            </a:r>
            <a:endParaRPr b="1" i="1" sz="1400" u="none" cap="none" strike="noStrike">
              <a:solidFill>
                <a:srgbClr val="D9D9D9"/>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a7589dc91d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11">
                <a:solidFill>
                  <a:srgbClr val="93C47D"/>
                </a:solidFill>
              </a:rPr>
              <a:t>Json Files</a:t>
            </a:r>
            <a:endParaRPr sz="3011">
              <a:solidFill>
                <a:srgbClr val="93C47D"/>
              </a:solidFill>
            </a:endParaRPr>
          </a:p>
        </p:txBody>
      </p:sp>
      <p:sp>
        <p:nvSpPr>
          <p:cNvPr id="171" name="Google Shape;171;g1a7589dc91d_0_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D9D9D9"/>
              </a:buClr>
              <a:buSzPts val="1800"/>
              <a:buFont typeface="Helvetica Neue"/>
              <a:buChar char="●"/>
            </a:pPr>
            <a:r>
              <a:rPr lang="en" sz="1400">
                <a:solidFill>
                  <a:srgbClr val="D9D9D9"/>
                </a:solidFill>
                <a:latin typeface="Helvetica Neue"/>
                <a:ea typeface="Helvetica Neue"/>
                <a:cs typeface="Helvetica Neue"/>
                <a:sym typeface="Helvetica Neue"/>
              </a:rPr>
              <a:t>file created during conversion contains full </a:t>
            </a:r>
            <a:r>
              <a:rPr lang="en" sz="1400">
                <a:solidFill>
                  <a:srgbClr val="93C47D"/>
                </a:solidFill>
                <a:latin typeface="Helvetica Neue"/>
                <a:ea typeface="Helvetica Neue"/>
                <a:cs typeface="Helvetica Neue"/>
                <a:sym typeface="Helvetica Neue"/>
              </a:rPr>
              <a:t>dicom metadata</a:t>
            </a:r>
            <a:r>
              <a:rPr lang="en" sz="1400">
                <a:solidFill>
                  <a:srgbClr val="D9D9D9"/>
                </a:solidFill>
                <a:latin typeface="Helvetica Neue"/>
                <a:ea typeface="Helvetica Neue"/>
                <a:cs typeface="Helvetica Neue"/>
                <a:sym typeface="Helvetica Neue"/>
              </a:rPr>
              <a:t> </a:t>
            </a:r>
            <a:endParaRPr sz="1400">
              <a:solidFill>
                <a:srgbClr val="D9D9D9"/>
              </a:solidFill>
              <a:latin typeface="Helvetica Neue"/>
              <a:ea typeface="Helvetica Neue"/>
              <a:cs typeface="Helvetica Neue"/>
              <a:sym typeface="Helvetica Neue"/>
            </a:endParaRPr>
          </a:p>
          <a:p>
            <a:pPr indent="-342900" lvl="0" marL="457200" rtl="0" algn="l">
              <a:spcBef>
                <a:spcPts val="0"/>
              </a:spcBef>
              <a:spcAft>
                <a:spcPts val="0"/>
              </a:spcAft>
              <a:buClr>
                <a:srgbClr val="D9D9D9"/>
              </a:buClr>
              <a:buSzPts val="1800"/>
              <a:buFont typeface="Helvetica Neue"/>
              <a:buChar char="●"/>
            </a:pPr>
            <a:r>
              <a:rPr lang="en">
                <a:solidFill>
                  <a:srgbClr val="D9D9D9"/>
                </a:solidFill>
                <a:latin typeface="Helvetica Neue"/>
                <a:ea typeface="Helvetica Neue"/>
                <a:cs typeface="Helvetica Neue"/>
                <a:sym typeface="Helvetica Neue"/>
              </a:rPr>
              <a:t>Other data that describes the imaging data</a:t>
            </a:r>
            <a:endParaRPr>
              <a:solidFill>
                <a:srgbClr val="D9D9D9"/>
              </a:solidFill>
              <a:latin typeface="Helvetica Neue"/>
              <a:ea typeface="Helvetica Neue"/>
              <a:cs typeface="Helvetica Neue"/>
              <a:sym typeface="Helvetica Neue"/>
            </a:endParaRPr>
          </a:p>
          <a:p>
            <a:pPr indent="-342900" lvl="0" marL="457200" rtl="0" algn="l">
              <a:spcBef>
                <a:spcPts val="0"/>
              </a:spcBef>
              <a:spcAft>
                <a:spcPts val="0"/>
              </a:spcAft>
              <a:buClr>
                <a:srgbClr val="D9D9D9"/>
              </a:buClr>
              <a:buSzPts val="1800"/>
              <a:buFont typeface="Helvetica Neue"/>
              <a:buChar char="●"/>
            </a:pPr>
            <a:r>
              <a:rPr lang="en">
                <a:solidFill>
                  <a:srgbClr val="D9D9D9"/>
                </a:solidFill>
                <a:latin typeface="Helvetica Neue"/>
                <a:ea typeface="Helvetica Neue"/>
                <a:cs typeface="Helvetica Neue"/>
                <a:sym typeface="Helvetica Neue"/>
              </a:rPr>
              <a:t>Ex. where the scan was taken, slice timing, etc.</a:t>
            </a:r>
            <a:endParaRPr>
              <a:solidFill>
                <a:srgbClr val="D9D9D9"/>
              </a:solidFill>
              <a:latin typeface="Helvetica Neue"/>
              <a:ea typeface="Helvetica Neue"/>
              <a:cs typeface="Helvetica Neue"/>
              <a:sym typeface="Helvetica Neue"/>
            </a:endParaRPr>
          </a:p>
          <a:p>
            <a:pPr indent="0" lvl="0" marL="0" rtl="0" algn="l">
              <a:spcBef>
                <a:spcPts val="0"/>
              </a:spcBef>
              <a:spcAft>
                <a:spcPts val="0"/>
              </a:spcAft>
              <a:buNone/>
            </a:pPr>
            <a:r>
              <a:t/>
            </a:r>
            <a:endParaRPr>
              <a:latin typeface="Arial"/>
              <a:ea typeface="Arial"/>
              <a:cs typeface="Arial"/>
              <a:sym typeface="Arial"/>
            </a:endParaRPr>
          </a:p>
        </p:txBody>
      </p:sp>
      <p:pic>
        <p:nvPicPr>
          <p:cNvPr id="172" name="Google Shape;172;g1a7589dc91d_0_0"/>
          <p:cNvPicPr preferRelativeResize="0"/>
          <p:nvPr/>
        </p:nvPicPr>
        <p:blipFill>
          <a:blip r:embed="rId3">
            <a:alphaModFix/>
          </a:blip>
          <a:stretch>
            <a:fillRect/>
          </a:stretch>
        </p:blipFill>
        <p:spPr>
          <a:xfrm>
            <a:off x="4684150" y="1097875"/>
            <a:ext cx="3938587" cy="3416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d4ee6ecc07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solidFill>
                  <a:srgbClr val="93C47D"/>
                </a:solidFill>
              </a:rPr>
              <a:t>Setting research group permissions</a:t>
            </a:r>
            <a:endParaRPr>
              <a:solidFill>
                <a:srgbClr val="93C47D"/>
              </a:solidFill>
            </a:endParaRPr>
          </a:p>
        </p:txBody>
      </p:sp>
      <p:sp>
        <p:nvSpPr>
          <p:cNvPr id="178" name="Google Shape;178;gd4ee6ecc07_0_0"/>
          <p:cNvSpPr txBox="1"/>
          <p:nvPr/>
        </p:nvSpPr>
        <p:spPr>
          <a:xfrm>
            <a:off x="981450" y="1153675"/>
            <a:ext cx="7181100" cy="3444300"/>
          </a:xfrm>
          <a:prstGeom prst="rect">
            <a:avLst/>
          </a:prstGeom>
          <a:solidFill>
            <a:srgbClr val="CCCCCC"/>
          </a:solidFill>
          <a:ln cap="flat" cmpd="sng" w="28575">
            <a:solidFill>
              <a:srgbClr val="F3F3F3"/>
            </a:solidFill>
            <a:prstDash val="lgDash"/>
            <a:round/>
            <a:headEnd len="sm" w="sm" type="none"/>
            <a:tailEnd len="sm" w="sm" type="none"/>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To use CCV for data analysis and sharing, anyone running analyses or uploading data must have access to the PI’s data repository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Once added, these users can make new files and directories.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By default, new additions are created with read, write, and execute (rwx) permission restricted to the user who created them (the owner).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To ensure that users running analyses can write new files, the PI or designee managing the study should create all four directories and set directory (folder)permissions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355600" marR="635000" rtl="0" algn="l">
              <a:lnSpc>
                <a:spcPct val="130000"/>
              </a:lnSpc>
              <a:spcBef>
                <a:spcPts val="600"/>
              </a:spcBef>
              <a:spcAft>
                <a:spcPts val="0"/>
              </a:spcAft>
              <a:buClr>
                <a:srgbClr val="000000"/>
              </a:buClr>
              <a:buSzPts val="1200"/>
              <a:buFont typeface="Arial"/>
              <a:buNone/>
            </a:pPr>
            <a:r>
              <a:rPr b="0" i="0" lang="en" sz="1200" u="none" cap="none" strike="noStrike">
                <a:solidFill>
                  <a:srgbClr val="222222"/>
                </a:solidFill>
                <a:highlight>
                  <a:srgbClr val="F8F8F8"/>
                </a:highlight>
                <a:latin typeface="Courier New"/>
                <a:ea typeface="Courier New"/>
                <a:cs typeface="Courier New"/>
                <a:sym typeface="Courier New"/>
              </a:rPr>
              <a:t>chmod -R 770 /gpfs/data/&lt;pi account&gt;/&lt;study name&gt;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10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This sets group-level permissions to rwx recursively, meaning all group members should be able to work with all subfolders and </a:t>
            </a:r>
            <a:r>
              <a:rPr lang="en"/>
              <a:t>contents </a:t>
            </a:r>
            <a:r>
              <a:rPr b="0" i="0" lang="en" sz="1400" u="none" cap="none" strike="noStrike">
                <a:solidFill>
                  <a:srgbClr val="000000"/>
                </a:solidFill>
                <a:latin typeface="Arial"/>
                <a:ea typeface="Arial"/>
                <a:cs typeface="Arial"/>
                <a:sym typeface="Arial"/>
              </a:rPr>
              <a:t>of that directory.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Please see this</a:t>
            </a:r>
            <a:r>
              <a:rPr b="0" i="0" lang="en" sz="1400" u="none" cap="none" strike="noStrike">
                <a:solidFill>
                  <a:srgbClr val="38761D"/>
                </a:solidFill>
                <a:latin typeface="Arial"/>
                <a:ea typeface="Arial"/>
                <a:cs typeface="Arial"/>
                <a:sym typeface="Arial"/>
              </a:rPr>
              <a:t> </a:t>
            </a:r>
            <a:r>
              <a:rPr b="0" i="0" lang="en" sz="1400" u="sng" cap="none" strike="noStrike">
                <a:solidFill>
                  <a:srgbClr val="38761D"/>
                </a:solidFill>
                <a:latin typeface="Arial"/>
                <a:ea typeface="Arial"/>
                <a:cs typeface="Arial"/>
                <a:sym typeface="Arial"/>
                <a:hlinkClick r:id="rId3">
                  <a:extLst>
                    <a:ext uri="{A12FA001-AC4F-418D-AE19-62706E023703}">
                      <ahyp:hlinkClr val="tx"/>
                    </a:ext>
                  </a:extLst>
                </a:hlinkClick>
              </a:rPr>
              <a:t>video</a:t>
            </a:r>
            <a:r>
              <a:rPr b="0" i="0" lang="en" sz="1400" u="none" cap="none" strike="noStrike">
                <a:solidFill>
                  <a:srgbClr val="000000"/>
                </a:solidFill>
                <a:latin typeface="Arial"/>
                <a:ea typeface="Arial"/>
                <a:cs typeface="Arial"/>
                <a:sym typeface="Arial"/>
              </a:rPr>
              <a:t> for changing permissions to include everyone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Exercise 1</a:t>
            </a:r>
            <a:endParaRPr>
              <a:solidFill>
                <a:srgbClr val="93C47D"/>
              </a:solidFill>
            </a:endParaRPr>
          </a:p>
        </p:txBody>
      </p:sp>
      <p:sp>
        <p:nvSpPr>
          <p:cNvPr id="184" name="Google Shape;184;p10"/>
          <p:cNvSpPr txBox="1"/>
          <p:nvPr/>
        </p:nvSpPr>
        <p:spPr>
          <a:xfrm>
            <a:off x="963000" y="1077525"/>
            <a:ext cx="7352700" cy="3406800"/>
          </a:xfrm>
          <a:prstGeom prst="rect">
            <a:avLst/>
          </a:prstGeom>
          <a:solidFill>
            <a:schemeClr val="lt2"/>
          </a:solidFill>
          <a:ln cap="flat" cmpd="sng" w="28575">
            <a:solidFill>
              <a:srgbClr val="F3F3F3"/>
            </a:solidFill>
            <a:prstDash val="lgDash"/>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Submit service tickets requesting access to PI account (group access) on CCV or other server.</a:t>
            </a:r>
            <a:endParaRPr b="0" i="0" sz="1600" u="none" cap="none" strike="noStrike">
              <a:solidFill>
                <a:srgbClr val="000000"/>
              </a:solidFill>
              <a:latin typeface="Helvetica Neue"/>
              <a:ea typeface="Helvetica Neue"/>
              <a:cs typeface="Helvetica Neue"/>
              <a:sym typeface="Helvetica Neue"/>
            </a:endParaRPr>
          </a:p>
          <a:p>
            <a:pPr indent="-330200" lvl="0" marL="457200" marR="0" rtl="0" algn="l">
              <a:lnSpc>
                <a:spcPct val="100000"/>
              </a:lnSpc>
              <a:spcBef>
                <a:spcPts val="1000"/>
              </a:spcBef>
              <a:spcAft>
                <a:spcPts val="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Establish a data manager for each project. This person will create the study folder and will “own” the directory. This allows them to grant read, write, execute privileges to other staff working with study data. For small labs, this may be the PI. </a:t>
            </a:r>
            <a:endParaRPr b="0" i="0" sz="1600" u="none" cap="none" strike="noStrike">
              <a:solidFill>
                <a:srgbClr val="000000"/>
              </a:solidFill>
              <a:latin typeface="Helvetica Neue"/>
              <a:ea typeface="Helvetica Neue"/>
              <a:cs typeface="Helvetica Neue"/>
              <a:sym typeface="Helvetica Neue"/>
            </a:endParaRPr>
          </a:p>
          <a:p>
            <a:pPr indent="-330200" lvl="0" marL="457200" marR="0" rtl="0" algn="l">
              <a:lnSpc>
                <a:spcPct val="100000"/>
              </a:lnSpc>
              <a:spcBef>
                <a:spcPts val="1000"/>
              </a:spcBef>
              <a:spcAft>
                <a:spcPts val="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Modify the BIDS path below to fit your study.</a:t>
            </a:r>
            <a:endParaRPr b="0" i="0" sz="1600" u="none" cap="none" strike="noStrike">
              <a:solidFill>
                <a:srgbClr val="000000"/>
              </a:solidFill>
              <a:latin typeface="Helvetica Neue"/>
              <a:ea typeface="Helvetica Neue"/>
              <a:cs typeface="Helvetica Neue"/>
              <a:sym typeface="Helvetica Neue"/>
            </a:endParaRPr>
          </a:p>
          <a:p>
            <a:pPr indent="-330200" lvl="0" marL="457200" marR="0" rtl="0" algn="l">
              <a:lnSpc>
                <a:spcPct val="100000"/>
              </a:lnSpc>
              <a:spcBef>
                <a:spcPts val="1000"/>
              </a:spcBef>
              <a:spcAft>
                <a:spcPts val="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Create a README file for your sourcedata directory.</a:t>
            </a:r>
            <a:endParaRPr b="0" i="0" sz="1600" u="none" cap="none" strike="noStrike">
              <a:solidFill>
                <a:srgbClr val="000000"/>
              </a:solidFill>
              <a:latin typeface="Helvetica Neue"/>
              <a:ea typeface="Helvetica Neue"/>
              <a:cs typeface="Helvetica Neue"/>
              <a:sym typeface="Helvetica Neue"/>
            </a:endParaRPr>
          </a:p>
          <a:p>
            <a:pPr indent="-330200" lvl="0" marL="457200" marR="0" rtl="0" algn="l">
              <a:lnSpc>
                <a:spcPct val="100000"/>
              </a:lnSpc>
              <a:spcBef>
                <a:spcPts val="1000"/>
              </a:spcBef>
              <a:spcAft>
                <a:spcPts val="100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Make sure your README describes when each session was collected relative to the study’s timeline (e.g., ses-01=Visit 1, pre-TMS; ses-02=Visit 1, post-TMS; ses-03=treatment endpoint)</a:t>
            </a:r>
            <a:endParaRPr b="0" i="0" sz="1600" u="none" cap="none" strike="noStrike">
              <a:solidFill>
                <a:srgbClr val="000000"/>
              </a:solidFill>
              <a:latin typeface="Helvetica Neue"/>
              <a:ea typeface="Helvetica Neue"/>
              <a:cs typeface="Helvetica Neue"/>
              <a:sym typeface="Helvetica Neue"/>
            </a:endParaRPr>
          </a:p>
        </p:txBody>
      </p:sp>
      <p:sp>
        <p:nvSpPr>
          <p:cNvPr id="185" name="Google Shape;185;p10"/>
          <p:cNvSpPr txBox="1"/>
          <p:nvPr/>
        </p:nvSpPr>
        <p:spPr>
          <a:xfrm>
            <a:off x="631950" y="4544125"/>
            <a:ext cx="80148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D9D9D9"/>
                </a:solidFill>
                <a:latin typeface="Helvetica Neue"/>
                <a:ea typeface="Helvetica Neue"/>
                <a:cs typeface="Helvetica Neue"/>
                <a:sym typeface="Helvetica Neue"/>
              </a:rPr>
              <a:t>/Volumes/&lt;drive name&gt;/&lt;project&gt;/</a:t>
            </a:r>
            <a:r>
              <a:rPr b="1" i="0" lang="en" sz="1800" u="none" cap="none" strike="noStrike">
                <a:solidFill>
                  <a:srgbClr val="9FC5E8"/>
                </a:solidFill>
                <a:latin typeface="Helvetica Neue"/>
                <a:ea typeface="Helvetica Neue"/>
                <a:cs typeface="Helvetica Neue"/>
                <a:sym typeface="Helvetica Neue"/>
              </a:rPr>
              <a:t>sourcedata</a:t>
            </a:r>
            <a:r>
              <a:rPr b="0" i="0" lang="en" sz="1800" u="none" cap="none" strike="noStrike">
                <a:solidFill>
                  <a:srgbClr val="D9D9D9"/>
                </a:solidFill>
                <a:latin typeface="Helvetica Neue"/>
                <a:ea typeface="Helvetica Neue"/>
                <a:cs typeface="Helvetica Neue"/>
                <a:sym typeface="Helvetica Neue"/>
              </a:rPr>
              <a:t>/&lt;</a:t>
            </a:r>
            <a:r>
              <a:rPr b="1" i="0" lang="en" sz="1800" u="none" cap="none" strike="noStrike">
                <a:solidFill>
                  <a:srgbClr val="EA9999"/>
                </a:solidFill>
                <a:latin typeface="Helvetica Neue"/>
                <a:ea typeface="Helvetica Neue"/>
                <a:cs typeface="Helvetica Neue"/>
                <a:sym typeface="Helvetica Neue"/>
              </a:rPr>
              <a:t>subject&gt;</a:t>
            </a:r>
            <a:r>
              <a:rPr b="0" i="0" lang="en" sz="1800" u="none" cap="none" strike="noStrike">
                <a:solidFill>
                  <a:srgbClr val="D9D9D9"/>
                </a:solidFill>
                <a:latin typeface="Helvetica Neue"/>
                <a:ea typeface="Helvetica Neue"/>
                <a:cs typeface="Helvetica Neue"/>
                <a:sym typeface="Helvetica Neue"/>
              </a:rPr>
              <a:t>/&lt;</a:t>
            </a:r>
            <a:r>
              <a:rPr b="1" i="0" lang="en" sz="1800" u="none" cap="none" strike="noStrike">
                <a:solidFill>
                  <a:srgbClr val="F6B26B"/>
                </a:solidFill>
                <a:latin typeface="Helvetica Neue"/>
                <a:ea typeface="Helvetica Neue"/>
                <a:cs typeface="Helvetica Neue"/>
                <a:sym typeface="Helvetica Neue"/>
              </a:rPr>
              <a:t>session</a:t>
            </a:r>
            <a:r>
              <a:rPr b="0" i="0" lang="en" sz="1800" u="none" cap="none" strike="noStrike">
                <a:solidFill>
                  <a:srgbClr val="D9D9D9"/>
                </a:solidFill>
                <a:latin typeface="Helvetica Neue"/>
                <a:ea typeface="Helvetica Neue"/>
                <a:cs typeface="Helvetica Neue"/>
                <a:sym typeface="Helvetica Neue"/>
              </a:rPr>
              <a:t>&gt;	                   </a:t>
            </a:r>
            <a:endParaRPr b="1" i="0" sz="1800" u="none" cap="none" strike="noStrike">
              <a:solidFill>
                <a:srgbClr val="FFE599"/>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b86769b31b_1_4"/>
          <p:cNvSpPr txBox="1"/>
          <p:nvPr/>
        </p:nvSpPr>
        <p:spPr>
          <a:xfrm>
            <a:off x="1568525" y="1280250"/>
            <a:ext cx="6111600" cy="3170700"/>
          </a:xfrm>
          <a:prstGeom prst="rect">
            <a:avLst/>
          </a:prstGeom>
          <a:solidFill>
            <a:schemeClr val="lt2"/>
          </a:solidFill>
          <a:ln cap="flat" cmpd="sng" w="28575">
            <a:solidFill>
              <a:srgbClr val="F3F3F3"/>
            </a:solidFill>
            <a:prstDash val="lgDash"/>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Open Text Editor in the Accessories Tab. </a:t>
            </a:r>
            <a:endParaRPr b="0" i="0" sz="1600" u="none" cap="none" strike="noStrike">
              <a:solidFill>
                <a:srgbClr val="000000"/>
              </a:solidFill>
              <a:latin typeface="Helvetica Neue"/>
              <a:ea typeface="Helvetica Neue"/>
              <a:cs typeface="Helvetica Neue"/>
              <a:sym typeface="Helvetica Neue"/>
            </a:endParaRPr>
          </a:p>
          <a:p>
            <a:pPr indent="-330200" lvl="0" marL="457200" marR="0" rtl="0" algn="l">
              <a:lnSpc>
                <a:spcPct val="100000"/>
              </a:lnSpc>
              <a:spcBef>
                <a:spcPts val="1000"/>
              </a:spcBef>
              <a:spcAft>
                <a:spcPts val="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Write the word TestFile inside of it and save as “TestFile.txt. </a:t>
            </a:r>
            <a:endParaRPr b="0" i="0" sz="1600" u="none" cap="none" strike="noStrike">
              <a:solidFill>
                <a:srgbClr val="000000"/>
              </a:solidFill>
              <a:latin typeface="Helvetica Neue"/>
              <a:ea typeface="Helvetica Neue"/>
              <a:cs typeface="Helvetica Neue"/>
              <a:sym typeface="Helvetica Neue"/>
            </a:endParaRPr>
          </a:p>
          <a:p>
            <a:pPr indent="-330200" lvl="0" marL="457200" marR="0" rtl="0" algn="l">
              <a:lnSpc>
                <a:spcPct val="100000"/>
              </a:lnSpc>
              <a:spcBef>
                <a:spcPts val="1000"/>
              </a:spcBef>
              <a:spcAft>
                <a:spcPts val="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Create a fake folder in your home directory -&gt; “TestFile”</a:t>
            </a:r>
            <a:endParaRPr b="0" i="0" sz="1600" u="none" cap="none" strike="noStrike">
              <a:solidFill>
                <a:srgbClr val="000000"/>
              </a:solidFill>
              <a:latin typeface="Helvetica Neue"/>
              <a:ea typeface="Helvetica Neue"/>
              <a:cs typeface="Helvetica Neue"/>
              <a:sym typeface="Helvetica Neue"/>
            </a:endParaRPr>
          </a:p>
          <a:p>
            <a:pPr indent="-330200" lvl="0" marL="457200" marR="0" rtl="0" algn="l">
              <a:lnSpc>
                <a:spcPct val="100000"/>
              </a:lnSpc>
              <a:spcBef>
                <a:spcPts val="1000"/>
              </a:spcBef>
              <a:spcAft>
                <a:spcPts val="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Save your new text file inside of it. </a:t>
            </a:r>
            <a:endParaRPr b="0" i="0" sz="1600" u="none" cap="none" strike="noStrike">
              <a:solidFill>
                <a:srgbClr val="000000"/>
              </a:solidFill>
              <a:latin typeface="Helvetica Neue"/>
              <a:ea typeface="Helvetica Neue"/>
              <a:cs typeface="Helvetica Neue"/>
              <a:sym typeface="Helvetica Neue"/>
            </a:endParaRPr>
          </a:p>
          <a:p>
            <a:pPr indent="-330200" lvl="0" marL="457200" marR="0" rtl="0" algn="l">
              <a:lnSpc>
                <a:spcPct val="100000"/>
              </a:lnSpc>
              <a:spcBef>
                <a:spcPts val="1000"/>
              </a:spcBef>
              <a:spcAft>
                <a:spcPts val="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Then once you have saved it, open your terminal</a:t>
            </a:r>
            <a:endParaRPr b="0" i="0" sz="1600" u="none" cap="none" strike="noStrike">
              <a:solidFill>
                <a:srgbClr val="000000"/>
              </a:solidFill>
              <a:latin typeface="Helvetica Neue"/>
              <a:ea typeface="Helvetica Neue"/>
              <a:cs typeface="Helvetica Neue"/>
              <a:sym typeface="Helvetica Neue"/>
            </a:endParaRPr>
          </a:p>
          <a:p>
            <a:pPr indent="-330200" lvl="0" marL="457200" marR="0" rtl="0" algn="l">
              <a:lnSpc>
                <a:spcPct val="100000"/>
              </a:lnSpc>
              <a:spcBef>
                <a:spcPts val="1000"/>
              </a:spcBef>
              <a:spcAft>
                <a:spcPts val="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In your terminal, set your directory to the “TestFile” folder</a:t>
            </a:r>
            <a:endParaRPr b="0" i="0" sz="1600" u="none" cap="none" strike="noStrike">
              <a:solidFill>
                <a:srgbClr val="000000"/>
              </a:solidFill>
              <a:latin typeface="Helvetica Neue"/>
              <a:ea typeface="Helvetica Neue"/>
              <a:cs typeface="Helvetica Neue"/>
              <a:sym typeface="Helvetica Neue"/>
            </a:endParaRPr>
          </a:p>
          <a:p>
            <a:pPr indent="-330200" lvl="0" marL="457200" marR="0" rtl="0" algn="l">
              <a:lnSpc>
                <a:spcPct val="100000"/>
              </a:lnSpc>
              <a:spcBef>
                <a:spcPts val="1000"/>
              </a:spcBef>
              <a:spcAft>
                <a:spcPts val="1000"/>
              </a:spcAft>
              <a:buClr>
                <a:srgbClr val="000000"/>
              </a:buClr>
              <a:buSzPts val="1600"/>
              <a:buFont typeface="Helvetica Neue"/>
              <a:buChar char="●"/>
            </a:pPr>
            <a:r>
              <a:rPr b="0" i="0" lang="en" sz="1600" u="none" cap="none" strike="noStrike">
                <a:solidFill>
                  <a:srgbClr val="000000"/>
                </a:solidFill>
                <a:latin typeface="Helvetica Neue"/>
                <a:ea typeface="Helvetica Neue"/>
                <a:cs typeface="Helvetica Neue"/>
                <a:sym typeface="Helvetica Neue"/>
              </a:rPr>
              <a:t>Then, a chmod command that you saw in the YouTube video to extend reading, writing, and executing permission to everyone. </a:t>
            </a:r>
            <a:endParaRPr b="0" i="0" sz="1600" u="none" cap="none" strike="noStrike">
              <a:solidFill>
                <a:srgbClr val="000000"/>
              </a:solidFill>
              <a:latin typeface="Helvetica Neue"/>
              <a:ea typeface="Helvetica Neue"/>
              <a:cs typeface="Helvetica Neue"/>
              <a:sym typeface="Helvetica Neue"/>
            </a:endParaRPr>
          </a:p>
        </p:txBody>
      </p:sp>
      <p:sp>
        <p:nvSpPr>
          <p:cNvPr id="191" name="Google Shape;191;gb86769b31b_1_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Exercise 2</a:t>
            </a:r>
            <a:endParaRPr>
              <a:solidFill>
                <a:srgbClr val="93C47D"/>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What is BIDS and why should I care?</a:t>
            </a:r>
            <a:endParaRPr>
              <a:solidFill>
                <a:srgbClr val="93C47D"/>
              </a:solidFill>
            </a:endParaRPr>
          </a:p>
        </p:txBody>
      </p:sp>
      <p:sp>
        <p:nvSpPr>
          <p:cNvPr id="68" name="Google Shape;68;p2"/>
          <p:cNvSpPr txBox="1"/>
          <p:nvPr>
            <p:ph idx="4294967295" type="body"/>
          </p:nvPr>
        </p:nvSpPr>
        <p:spPr>
          <a:xfrm>
            <a:off x="157675" y="1131875"/>
            <a:ext cx="3139200" cy="3204600"/>
          </a:xfrm>
          <a:prstGeom prst="rect">
            <a:avLst/>
          </a:prstGeom>
          <a:noFill/>
          <a:ln>
            <a:noFill/>
          </a:ln>
        </p:spPr>
        <p:txBody>
          <a:bodyPr anchorCtr="0" anchor="t" bIns="91425" lIns="91425" spcFirstLastPara="1" rIns="91425" wrap="square" tIns="91425">
            <a:noAutofit/>
          </a:bodyPr>
          <a:lstStyle/>
          <a:p>
            <a:pPr indent="-226058" lvl="0" marL="365760" rtl="0" algn="l">
              <a:lnSpc>
                <a:spcPct val="95000"/>
              </a:lnSpc>
              <a:spcBef>
                <a:spcPts val="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BIDS is a standardized framework for data organization</a:t>
            </a:r>
            <a:endParaRPr sz="1400">
              <a:solidFill>
                <a:srgbClr val="D9D9D9"/>
              </a:solidFill>
              <a:latin typeface="Helvetica Neue"/>
              <a:ea typeface="Helvetica Neue"/>
              <a:cs typeface="Helvetica Neue"/>
              <a:sym typeface="Helvetica Neue"/>
            </a:endParaRPr>
          </a:p>
          <a:p>
            <a:pPr indent="-226058" lvl="0" marL="365760" rtl="0" algn="l">
              <a:lnSpc>
                <a:spcPct val="95000"/>
              </a:lnSpc>
              <a:spcBef>
                <a:spcPts val="100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Standardizing handling procedures </a:t>
            </a:r>
            <a:r>
              <a:rPr lang="en" sz="1400">
                <a:solidFill>
                  <a:srgbClr val="93C47D"/>
                </a:solidFill>
                <a:latin typeface="Helvetica Neue"/>
                <a:ea typeface="Helvetica Neue"/>
                <a:cs typeface="Helvetica Neue"/>
                <a:sym typeface="Helvetica Neue"/>
              </a:rPr>
              <a:t>increases </a:t>
            </a:r>
            <a:r>
              <a:rPr lang="en" sz="1400">
                <a:solidFill>
                  <a:srgbClr val="D9D9D9"/>
                </a:solidFill>
                <a:latin typeface="Helvetica Neue"/>
                <a:ea typeface="Helvetica Neue"/>
                <a:cs typeface="Helvetica Neue"/>
                <a:sym typeface="Helvetica Neue"/>
              </a:rPr>
              <a:t>your lab’s </a:t>
            </a:r>
            <a:r>
              <a:rPr lang="en" sz="1400">
                <a:solidFill>
                  <a:srgbClr val="93C47D"/>
                </a:solidFill>
                <a:latin typeface="Helvetica Neue"/>
                <a:ea typeface="Helvetica Neue"/>
                <a:cs typeface="Helvetica Neue"/>
                <a:sym typeface="Helvetica Neue"/>
              </a:rPr>
              <a:t>operational efficiency</a:t>
            </a:r>
            <a:r>
              <a:rPr lang="en" sz="1400">
                <a:solidFill>
                  <a:srgbClr val="D9D9D9"/>
                </a:solidFill>
                <a:latin typeface="Helvetica Neue"/>
                <a:ea typeface="Helvetica Neue"/>
                <a:cs typeface="Helvetica Neue"/>
                <a:sym typeface="Helvetica Neue"/>
              </a:rPr>
              <a:t> </a:t>
            </a:r>
            <a:endParaRPr sz="1400">
              <a:solidFill>
                <a:srgbClr val="D9D9D9"/>
              </a:solidFill>
              <a:latin typeface="Helvetica Neue"/>
              <a:ea typeface="Helvetica Neue"/>
              <a:cs typeface="Helvetica Neue"/>
              <a:sym typeface="Helvetica Neue"/>
            </a:endParaRPr>
          </a:p>
          <a:p>
            <a:pPr indent="-226058" lvl="0" marL="365760" rtl="0" algn="l">
              <a:lnSpc>
                <a:spcPct val="95000"/>
              </a:lnSpc>
              <a:spcBef>
                <a:spcPts val="100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Reduces </a:t>
            </a:r>
            <a:r>
              <a:rPr lang="en" sz="1400">
                <a:solidFill>
                  <a:srgbClr val="93C47D"/>
                </a:solidFill>
                <a:latin typeface="Helvetica Neue"/>
                <a:ea typeface="Helvetica Neue"/>
                <a:cs typeface="Helvetica Neue"/>
                <a:sym typeface="Helvetica Neue"/>
              </a:rPr>
              <a:t>data loss</a:t>
            </a:r>
            <a:r>
              <a:rPr lang="en" sz="1400">
                <a:solidFill>
                  <a:srgbClr val="D9D9D9"/>
                </a:solidFill>
                <a:latin typeface="Helvetica Neue"/>
                <a:ea typeface="Helvetica Neue"/>
                <a:cs typeface="Helvetica Neue"/>
                <a:sym typeface="Helvetica Neue"/>
              </a:rPr>
              <a:t> and </a:t>
            </a:r>
            <a:r>
              <a:rPr lang="en" sz="1400">
                <a:solidFill>
                  <a:srgbClr val="93C47D"/>
                </a:solidFill>
                <a:latin typeface="Helvetica Neue"/>
                <a:ea typeface="Helvetica Neue"/>
                <a:cs typeface="Helvetica Neue"/>
                <a:sym typeface="Helvetica Neue"/>
              </a:rPr>
              <a:t>labeling errors</a:t>
            </a:r>
            <a:endParaRPr sz="1400">
              <a:solidFill>
                <a:srgbClr val="93C47D"/>
              </a:solidFill>
              <a:latin typeface="Helvetica Neue"/>
              <a:ea typeface="Helvetica Neue"/>
              <a:cs typeface="Helvetica Neue"/>
              <a:sym typeface="Helvetica Neue"/>
            </a:endParaRPr>
          </a:p>
          <a:p>
            <a:pPr indent="-226058" lvl="0" marL="365760" rtl="0" algn="l">
              <a:lnSpc>
                <a:spcPct val="95000"/>
              </a:lnSpc>
              <a:spcBef>
                <a:spcPts val="100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Easier to</a:t>
            </a:r>
            <a:r>
              <a:rPr lang="en" sz="1400">
                <a:solidFill>
                  <a:srgbClr val="93C47D"/>
                </a:solidFill>
                <a:latin typeface="Helvetica Neue"/>
                <a:ea typeface="Helvetica Neue"/>
                <a:cs typeface="Helvetica Neue"/>
                <a:sym typeface="Helvetica Neue"/>
              </a:rPr>
              <a:t> share</a:t>
            </a:r>
            <a:r>
              <a:rPr lang="en" sz="1400">
                <a:solidFill>
                  <a:srgbClr val="D9D9D9"/>
                </a:solidFill>
                <a:latin typeface="Helvetica Neue"/>
                <a:ea typeface="Helvetica Neue"/>
                <a:cs typeface="Helvetica Neue"/>
                <a:sym typeface="Helvetica Neue"/>
              </a:rPr>
              <a:t> </a:t>
            </a:r>
            <a:r>
              <a:rPr lang="en" sz="1400">
                <a:solidFill>
                  <a:srgbClr val="93C47D"/>
                </a:solidFill>
                <a:latin typeface="Helvetica Neue"/>
                <a:ea typeface="Helvetica Neue"/>
                <a:cs typeface="Helvetica Neue"/>
                <a:sym typeface="Helvetica Neue"/>
              </a:rPr>
              <a:t>data</a:t>
            </a:r>
            <a:r>
              <a:rPr lang="en" sz="1400">
                <a:solidFill>
                  <a:srgbClr val="D9D9D9"/>
                </a:solidFill>
                <a:latin typeface="Helvetica Neue"/>
                <a:ea typeface="Helvetica Neue"/>
                <a:cs typeface="Helvetica Neue"/>
                <a:sym typeface="Helvetica Neue"/>
              </a:rPr>
              <a:t> with other sites using BIDS</a:t>
            </a:r>
            <a:endParaRPr sz="1400">
              <a:solidFill>
                <a:srgbClr val="D9D9D9"/>
              </a:solidFill>
              <a:latin typeface="Helvetica Neue"/>
              <a:ea typeface="Helvetica Neue"/>
              <a:cs typeface="Helvetica Neue"/>
              <a:sym typeface="Helvetica Neue"/>
            </a:endParaRPr>
          </a:p>
          <a:p>
            <a:pPr indent="-226058" lvl="0" marL="365760" rtl="0" algn="l">
              <a:lnSpc>
                <a:spcPct val="95000"/>
              </a:lnSpc>
              <a:spcBef>
                <a:spcPts val="100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Easier to leverage </a:t>
            </a:r>
            <a:r>
              <a:rPr lang="en" sz="1400">
                <a:solidFill>
                  <a:srgbClr val="93C47D"/>
                </a:solidFill>
                <a:latin typeface="Helvetica Neue"/>
                <a:ea typeface="Helvetica Neue"/>
                <a:cs typeface="Helvetica Neue"/>
                <a:sym typeface="Helvetica Neue"/>
              </a:rPr>
              <a:t>open source analytic</a:t>
            </a:r>
            <a:r>
              <a:rPr lang="en" sz="1400">
                <a:solidFill>
                  <a:srgbClr val="D9D9D9"/>
                </a:solidFill>
                <a:latin typeface="Helvetica Neue"/>
                <a:ea typeface="Helvetica Neue"/>
                <a:cs typeface="Helvetica Neue"/>
                <a:sym typeface="Helvetica Neue"/>
              </a:rPr>
              <a:t> tools </a:t>
            </a:r>
            <a:endParaRPr sz="1400">
              <a:solidFill>
                <a:srgbClr val="D9D9D9"/>
              </a:solidFill>
              <a:latin typeface="Helvetica Neue"/>
              <a:ea typeface="Helvetica Neue"/>
              <a:cs typeface="Helvetica Neue"/>
              <a:sym typeface="Helvetica Neue"/>
            </a:endParaRPr>
          </a:p>
          <a:p>
            <a:pPr indent="-226058" lvl="0" marL="365760" rtl="0" algn="l">
              <a:lnSpc>
                <a:spcPct val="95000"/>
              </a:lnSpc>
              <a:spcBef>
                <a:spcPts val="100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Ensures compatibility and efficiency when </a:t>
            </a:r>
            <a:r>
              <a:rPr lang="en" sz="1400">
                <a:solidFill>
                  <a:srgbClr val="93C47D"/>
                </a:solidFill>
                <a:latin typeface="Helvetica Neue"/>
                <a:ea typeface="Helvetica Neue"/>
                <a:cs typeface="Helvetica Neue"/>
                <a:sym typeface="Helvetica Neue"/>
              </a:rPr>
              <a:t>creating or using data pipelines </a:t>
            </a:r>
            <a:endParaRPr sz="1400">
              <a:solidFill>
                <a:srgbClr val="93C47D"/>
              </a:solidFill>
              <a:latin typeface="Helvetica Neue"/>
              <a:ea typeface="Helvetica Neue"/>
              <a:cs typeface="Helvetica Neue"/>
              <a:sym typeface="Helvetica Neue"/>
            </a:endParaRPr>
          </a:p>
          <a:p>
            <a:pPr indent="0" lvl="0" marL="457200" rtl="0" algn="l">
              <a:lnSpc>
                <a:spcPct val="95000"/>
              </a:lnSpc>
              <a:spcBef>
                <a:spcPts val="1000"/>
              </a:spcBef>
              <a:spcAft>
                <a:spcPts val="1200"/>
              </a:spcAft>
              <a:buSzPts val="1800"/>
              <a:buNone/>
            </a:pPr>
            <a:r>
              <a:t/>
            </a:r>
            <a:endParaRPr sz="1400">
              <a:solidFill>
                <a:srgbClr val="D9D9D9"/>
              </a:solidFill>
              <a:latin typeface="Helvetica Neue"/>
              <a:ea typeface="Helvetica Neue"/>
              <a:cs typeface="Helvetica Neue"/>
              <a:sym typeface="Helvetica Neue"/>
            </a:endParaRPr>
          </a:p>
        </p:txBody>
      </p:sp>
      <p:sp>
        <p:nvSpPr>
          <p:cNvPr id="69" name="Google Shape;69;p2"/>
          <p:cNvSpPr txBox="1"/>
          <p:nvPr/>
        </p:nvSpPr>
        <p:spPr>
          <a:xfrm>
            <a:off x="3982375" y="3381750"/>
            <a:ext cx="4523100" cy="1149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1" i="0" lang="en" sz="1900" u="none" cap="none" strike="noStrike">
                <a:solidFill>
                  <a:srgbClr val="93C47D"/>
                </a:solidFill>
                <a:latin typeface="Roboto"/>
                <a:ea typeface="Roboto"/>
                <a:cs typeface="Roboto"/>
                <a:sym typeface="Roboto"/>
              </a:rPr>
              <a:t>BIDS is a </a:t>
            </a:r>
            <a:r>
              <a:rPr b="1" i="1" lang="en" sz="1900" u="sng" cap="none" strike="noStrike">
                <a:solidFill>
                  <a:srgbClr val="93C47D"/>
                </a:solidFill>
                <a:latin typeface="Roboto"/>
                <a:ea typeface="Roboto"/>
                <a:cs typeface="Roboto"/>
                <a:sym typeface="Roboto"/>
              </a:rPr>
              <a:t>community</a:t>
            </a:r>
            <a:r>
              <a:rPr b="1" i="0" lang="en" sz="1900" u="none" cap="none" strike="noStrike">
                <a:solidFill>
                  <a:srgbClr val="93C47D"/>
                </a:solidFill>
                <a:latin typeface="Roboto"/>
                <a:ea typeface="Roboto"/>
                <a:cs typeface="Roboto"/>
                <a:sym typeface="Roboto"/>
              </a:rPr>
              <a:t> developed standardized data structure that makes organizing and sharing data easier</a:t>
            </a:r>
            <a:endParaRPr b="1" i="0" sz="1500" u="none" cap="none" strike="noStrike">
              <a:solidFill>
                <a:srgbClr val="93C47D"/>
              </a:solidFill>
              <a:latin typeface="Roboto"/>
              <a:ea typeface="Roboto"/>
              <a:cs typeface="Roboto"/>
              <a:sym typeface="Roboto"/>
            </a:endParaRPr>
          </a:p>
        </p:txBody>
      </p:sp>
      <p:sp>
        <p:nvSpPr>
          <p:cNvPr id="70" name="Google Shape;70;p2"/>
          <p:cNvSpPr txBox="1"/>
          <p:nvPr/>
        </p:nvSpPr>
        <p:spPr>
          <a:xfrm>
            <a:off x="6144000" y="2818863"/>
            <a:ext cx="3000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sng" cap="none" strike="noStrike">
                <a:solidFill>
                  <a:schemeClr val="accent6"/>
                </a:solidFill>
                <a:latin typeface="Arial"/>
                <a:ea typeface="Arial"/>
                <a:cs typeface="Arial"/>
                <a:sym typeface="Arial"/>
                <a:hlinkClick r:id="rId3">
                  <a:extLst>
                    <a:ext uri="{A12FA001-AC4F-418D-AE19-62706E023703}">
                      <ahyp:hlinkClr val="tx"/>
                    </a:ext>
                  </a:extLst>
                </a:hlinkClick>
              </a:rPr>
              <a:t>https://bids.neuroimaging.io/</a:t>
            </a:r>
            <a:endParaRPr b="0" i="0" sz="1200" u="none" cap="none" strike="noStrike">
              <a:solidFill>
                <a:schemeClr val="accent6"/>
              </a:solidFill>
              <a:latin typeface="Arial"/>
              <a:ea typeface="Arial"/>
              <a:cs typeface="Arial"/>
              <a:sym typeface="Arial"/>
            </a:endParaRPr>
          </a:p>
        </p:txBody>
      </p:sp>
      <p:pic>
        <p:nvPicPr>
          <p:cNvPr id="71" name="Google Shape;71;p2"/>
          <p:cNvPicPr preferRelativeResize="0"/>
          <p:nvPr/>
        </p:nvPicPr>
        <p:blipFill rotWithShape="1">
          <a:blip r:embed="rId4">
            <a:alphaModFix/>
          </a:blip>
          <a:srcRect b="0" l="0" r="0" t="0"/>
          <a:stretch/>
        </p:blipFill>
        <p:spPr>
          <a:xfrm>
            <a:off x="3435975" y="1078650"/>
            <a:ext cx="5423900" cy="1801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How does BIDS work?</a:t>
            </a:r>
            <a:endParaRPr>
              <a:solidFill>
                <a:srgbClr val="93C47D"/>
              </a:solidFill>
            </a:endParaRPr>
          </a:p>
        </p:txBody>
      </p:sp>
      <p:sp>
        <p:nvSpPr>
          <p:cNvPr id="77" name="Google Shape;77;p3"/>
          <p:cNvSpPr txBox="1"/>
          <p:nvPr>
            <p:ph idx="4294967295" type="body"/>
          </p:nvPr>
        </p:nvSpPr>
        <p:spPr>
          <a:xfrm>
            <a:off x="0" y="948100"/>
            <a:ext cx="4091400" cy="2710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Data organized using standardized </a:t>
            </a:r>
            <a:r>
              <a:rPr lang="en" sz="1400">
                <a:solidFill>
                  <a:srgbClr val="93C47D"/>
                </a:solidFill>
                <a:latin typeface="Helvetica Neue"/>
                <a:ea typeface="Helvetica Neue"/>
                <a:cs typeface="Helvetica Neue"/>
                <a:sym typeface="Helvetica Neue"/>
              </a:rPr>
              <a:t>naming conventions and folder hierarchies</a:t>
            </a:r>
            <a:r>
              <a:rPr lang="en" sz="1400">
                <a:solidFill>
                  <a:srgbClr val="D9D9D9"/>
                </a:solidFill>
                <a:latin typeface="Helvetica Neue"/>
                <a:ea typeface="Helvetica Neue"/>
                <a:cs typeface="Helvetica Neue"/>
                <a:sym typeface="Helvetica Neue"/>
              </a:rPr>
              <a:t> </a:t>
            </a:r>
            <a:endParaRPr sz="1400">
              <a:solidFill>
                <a:srgbClr val="D9D9D9"/>
              </a:solidFill>
              <a:latin typeface="Helvetica Neue"/>
              <a:ea typeface="Helvetica Neue"/>
              <a:cs typeface="Helvetica Neue"/>
              <a:sym typeface="Helvetica Neue"/>
            </a:endParaRPr>
          </a:p>
          <a:p>
            <a:pPr indent="-317500" lvl="0" marL="457200" rtl="0" algn="l">
              <a:lnSpc>
                <a:spcPct val="115000"/>
              </a:lnSpc>
              <a:spcBef>
                <a:spcPts val="100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Best practice: BIDS applied during dicom to .nii conversion with vetted software</a:t>
            </a:r>
            <a:endParaRPr sz="1400">
              <a:solidFill>
                <a:srgbClr val="D9D9D9"/>
              </a:solidFill>
              <a:latin typeface="Helvetica Neue"/>
              <a:ea typeface="Helvetica Neue"/>
              <a:cs typeface="Helvetica Neue"/>
              <a:sym typeface="Helvetica Neue"/>
            </a:endParaRPr>
          </a:p>
          <a:p>
            <a:pPr indent="-317500" lvl="1" marL="914400" rtl="0" algn="l">
              <a:lnSpc>
                <a:spcPct val="115000"/>
              </a:lnSpc>
              <a:spcBef>
                <a:spcPts val="0"/>
              </a:spcBef>
              <a:spcAft>
                <a:spcPts val="0"/>
              </a:spcAft>
              <a:buClr>
                <a:srgbClr val="D9D9D9"/>
              </a:buClr>
              <a:buSzPts val="1400"/>
              <a:buFont typeface="Helvetica Neue"/>
              <a:buChar char="○"/>
            </a:pPr>
            <a:r>
              <a:rPr lang="en">
                <a:solidFill>
                  <a:srgbClr val="D9D9D9"/>
                </a:solidFill>
                <a:latin typeface="Helvetica Neue"/>
                <a:ea typeface="Helvetica Neue"/>
                <a:cs typeface="Helvetica Neue"/>
                <a:sym typeface="Helvetica Neue"/>
              </a:rPr>
              <a:t>Heudiconv</a:t>
            </a:r>
            <a:endParaRPr>
              <a:solidFill>
                <a:srgbClr val="D9D9D9"/>
              </a:solidFill>
              <a:latin typeface="Helvetica Neue"/>
              <a:ea typeface="Helvetica Neue"/>
              <a:cs typeface="Helvetica Neue"/>
              <a:sym typeface="Helvetica Neue"/>
            </a:endParaRPr>
          </a:p>
          <a:p>
            <a:pPr indent="-317500" lvl="1" marL="914400" rtl="0" algn="l">
              <a:lnSpc>
                <a:spcPct val="115000"/>
              </a:lnSpc>
              <a:spcBef>
                <a:spcPts val="0"/>
              </a:spcBef>
              <a:spcAft>
                <a:spcPts val="0"/>
              </a:spcAft>
              <a:buClr>
                <a:srgbClr val="D9D9D9"/>
              </a:buClr>
              <a:buSzPts val="1400"/>
              <a:buFont typeface="Helvetica Neue"/>
              <a:buChar char="○"/>
            </a:pPr>
            <a:r>
              <a:rPr lang="en">
                <a:solidFill>
                  <a:srgbClr val="D9D9D9"/>
                </a:solidFill>
                <a:latin typeface="Helvetica Neue"/>
                <a:ea typeface="Helvetica Neue"/>
                <a:cs typeface="Helvetica Neue"/>
                <a:sym typeface="Helvetica Neue"/>
              </a:rPr>
              <a:t>XNAT</a:t>
            </a:r>
            <a:endParaRPr>
              <a:solidFill>
                <a:srgbClr val="D9D9D9"/>
              </a:solidFill>
              <a:latin typeface="Helvetica Neue"/>
              <a:ea typeface="Helvetica Neue"/>
              <a:cs typeface="Helvetica Neue"/>
              <a:sym typeface="Helvetica Neue"/>
            </a:endParaRPr>
          </a:p>
          <a:p>
            <a:pPr indent="-317500" lvl="0" marL="457200" rtl="0" algn="l">
              <a:lnSpc>
                <a:spcPct val="115000"/>
              </a:lnSpc>
              <a:spcBef>
                <a:spcPts val="100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Alternative: retroactive scripted reformatting</a:t>
            </a:r>
            <a:endParaRPr sz="1400">
              <a:solidFill>
                <a:srgbClr val="D9D9D9"/>
              </a:solidFill>
              <a:latin typeface="Helvetica Neue"/>
              <a:ea typeface="Helvetica Neue"/>
              <a:cs typeface="Helvetica Neue"/>
              <a:sym typeface="Helvetica Neue"/>
            </a:endParaRPr>
          </a:p>
          <a:p>
            <a:pPr indent="-317500" lvl="1" marL="914400" rtl="0" algn="l">
              <a:lnSpc>
                <a:spcPct val="115000"/>
              </a:lnSpc>
              <a:spcBef>
                <a:spcPts val="0"/>
              </a:spcBef>
              <a:spcAft>
                <a:spcPts val="1000"/>
              </a:spcAft>
              <a:buClr>
                <a:srgbClr val="D9D9D9"/>
              </a:buClr>
              <a:buSzPts val="1400"/>
              <a:buFont typeface="Helvetica Neue"/>
              <a:buChar char="○"/>
            </a:pPr>
            <a:r>
              <a:rPr lang="en">
                <a:solidFill>
                  <a:srgbClr val="D9D9D9"/>
                </a:solidFill>
                <a:latin typeface="Helvetica Neue"/>
                <a:ea typeface="Helvetica Neue"/>
                <a:cs typeface="Helvetica Neue"/>
                <a:sym typeface="Helvetica Neue"/>
              </a:rPr>
              <a:t>If you do this m</a:t>
            </a:r>
            <a:r>
              <a:rPr lang="en">
                <a:solidFill>
                  <a:srgbClr val="D9D9D9"/>
                </a:solidFill>
                <a:latin typeface="Helvetica Neue"/>
                <a:ea typeface="Helvetica Neue"/>
                <a:cs typeface="Helvetica Neue"/>
                <a:sym typeface="Helvetica Neue"/>
              </a:rPr>
              <a:t>ust create .json file by hand</a:t>
            </a:r>
            <a:endParaRPr>
              <a:solidFill>
                <a:srgbClr val="D9D9D9"/>
              </a:solidFill>
              <a:latin typeface="Helvetica Neue"/>
              <a:ea typeface="Helvetica Neue"/>
              <a:cs typeface="Helvetica Neue"/>
              <a:sym typeface="Helvetica Neue"/>
            </a:endParaRPr>
          </a:p>
        </p:txBody>
      </p:sp>
      <p:pic>
        <p:nvPicPr>
          <p:cNvPr id="78" name="Google Shape;78;p3"/>
          <p:cNvPicPr preferRelativeResize="0"/>
          <p:nvPr/>
        </p:nvPicPr>
        <p:blipFill rotWithShape="1">
          <a:blip r:embed="rId3">
            <a:alphaModFix/>
          </a:blip>
          <a:srcRect b="0" l="0" r="0" t="0"/>
          <a:stretch/>
        </p:blipFill>
        <p:spPr>
          <a:xfrm>
            <a:off x="4119400" y="848450"/>
            <a:ext cx="4980301" cy="2409650"/>
          </a:xfrm>
          <a:prstGeom prst="rect">
            <a:avLst/>
          </a:prstGeom>
          <a:noFill/>
          <a:ln>
            <a:noFill/>
          </a:ln>
        </p:spPr>
      </p:pic>
      <p:sp>
        <p:nvSpPr>
          <p:cNvPr id="79" name="Google Shape;79;p3"/>
          <p:cNvSpPr txBox="1"/>
          <p:nvPr/>
        </p:nvSpPr>
        <p:spPr>
          <a:xfrm>
            <a:off x="1068225" y="4466125"/>
            <a:ext cx="7972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rgbClr val="EA9999"/>
                </a:solidFill>
                <a:latin typeface="Consolas"/>
                <a:ea typeface="Consolas"/>
                <a:cs typeface="Consolas"/>
                <a:sym typeface="Consolas"/>
              </a:rPr>
              <a:t>sub-</a:t>
            </a:r>
            <a:r>
              <a:rPr lang="en" sz="2400">
                <a:solidFill>
                  <a:srgbClr val="EA9999"/>
                </a:solidFill>
                <a:latin typeface="Consolas"/>
                <a:ea typeface="Consolas"/>
                <a:cs typeface="Consolas"/>
                <a:sym typeface="Consolas"/>
              </a:rPr>
              <a:t>01</a:t>
            </a:r>
            <a:r>
              <a:rPr b="0" i="0" lang="en" sz="2400" u="none" cap="none" strike="noStrike">
                <a:solidFill>
                  <a:srgbClr val="E69138"/>
                </a:solidFill>
                <a:latin typeface="Consolas"/>
                <a:ea typeface="Consolas"/>
                <a:cs typeface="Consolas"/>
                <a:sym typeface="Consolas"/>
              </a:rPr>
              <a:t>_ses-01</a:t>
            </a:r>
            <a:r>
              <a:rPr b="0" i="0" lang="en" sz="2400" u="none" cap="none" strike="noStrike">
                <a:solidFill>
                  <a:srgbClr val="BF9000"/>
                </a:solidFill>
                <a:latin typeface="Consolas"/>
                <a:ea typeface="Consolas"/>
                <a:cs typeface="Consolas"/>
                <a:sym typeface="Consolas"/>
              </a:rPr>
              <a:t>_task-nback</a:t>
            </a:r>
            <a:r>
              <a:rPr b="0" i="0" lang="en" sz="2400" u="none" cap="none" strike="noStrike">
                <a:solidFill>
                  <a:srgbClr val="93C47D"/>
                </a:solidFill>
                <a:latin typeface="Consolas"/>
                <a:ea typeface="Consolas"/>
                <a:cs typeface="Consolas"/>
                <a:sym typeface="Consolas"/>
              </a:rPr>
              <a:t>_run-1</a:t>
            </a:r>
            <a:r>
              <a:rPr b="0" i="0" lang="en" sz="2400" u="none" cap="none" strike="noStrike">
                <a:solidFill>
                  <a:srgbClr val="A2C4C9"/>
                </a:solidFill>
                <a:latin typeface="Consolas"/>
                <a:ea typeface="Consolas"/>
                <a:cs typeface="Consolas"/>
                <a:sym typeface="Consolas"/>
              </a:rPr>
              <a:t>_bold</a:t>
            </a:r>
            <a:r>
              <a:rPr b="0" i="0" lang="en" sz="2400" u="none" cap="none" strike="noStrike">
                <a:solidFill>
                  <a:srgbClr val="B4A7D6"/>
                </a:solidFill>
                <a:latin typeface="Consolas"/>
                <a:ea typeface="Consolas"/>
                <a:cs typeface="Consolas"/>
                <a:sym typeface="Consolas"/>
              </a:rPr>
              <a:t>.nii.gz</a:t>
            </a:r>
            <a:endParaRPr b="0" i="0" sz="2400" u="none" cap="none" strike="noStrike">
              <a:solidFill>
                <a:srgbClr val="B4A7D6"/>
              </a:solidFill>
              <a:latin typeface="Roboto"/>
              <a:ea typeface="Roboto"/>
              <a:cs typeface="Roboto"/>
              <a:sym typeface="Roboto"/>
            </a:endParaRPr>
          </a:p>
        </p:txBody>
      </p:sp>
      <p:sp>
        <p:nvSpPr>
          <p:cNvPr id="80" name="Google Shape;80;p3"/>
          <p:cNvSpPr/>
          <p:nvPr/>
        </p:nvSpPr>
        <p:spPr>
          <a:xfrm>
            <a:off x="5030195" y="3892000"/>
            <a:ext cx="1097400" cy="457200"/>
          </a:xfrm>
          <a:prstGeom prst="ellipse">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
          <p:cNvSpPr/>
          <p:nvPr/>
        </p:nvSpPr>
        <p:spPr>
          <a:xfrm>
            <a:off x="1018000" y="3892000"/>
            <a:ext cx="1097400" cy="457200"/>
          </a:xfrm>
          <a:prstGeom prst="ellipse">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
          <p:cNvSpPr txBox="1"/>
          <p:nvPr/>
        </p:nvSpPr>
        <p:spPr>
          <a:xfrm>
            <a:off x="1130000" y="3891988"/>
            <a:ext cx="132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&lt;sub-##&gt;</a:t>
            </a:r>
            <a:endParaRPr b="0" i="0" sz="1400" u="none" cap="none" strike="noStrike">
              <a:solidFill>
                <a:srgbClr val="000000"/>
              </a:solidFill>
              <a:latin typeface="Roboto"/>
              <a:ea typeface="Roboto"/>
              <a:cs typeface="Roboto"/>
              <a:sym typeface="Roboto"/>
            </a:endParaRPr>
          </a:p>
        </p:txBody>
      </p:sp>
      <p:sp>
        <p:nvSpPr>
          <p:cNvPr id="83" name="Google Shape;83;p3"/>
          <p:cNvSpPr/>
          <p:nvPr/>
        </p:nvSpPr>
        <p:spPr>
          <a:xfrm>
            <a:off x="2286565" y="3892000"/>
            <a:ext cx="1097400" cy="457200"/>
          </a:xfrm>
          <a:prstGeom prst="ellipse">
            <a:avLst/>
          </a:prstGeom>
          <a:solidFill>
            <a:srgbClr val="F6B2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
          <p:cNvSpPr txBox="1"/>
          <p:nvPr/>
        </p:nvSpPr>
        <p:spPr>
          <a:xfrm>
            <a:off x="2312388" y="3905025"/>
            <a:ext cx="132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&lt;_ses-##&gt;</a:t>
            </a:r>
            <a:endParaRPr b="0" i="0" sz="1400" u="none" cap="none" strike="noStrike">
              <a:solidFill>
                <a:srgbClr val="000000"/>
              </a:solidFill>
              <a:latin typeface="Roboto"/>
              <a:ea typeface="Roboto"/>
              <a:cs typeface="Roboto"/>
              <a:sym typeface="Roboto"/>
            </a:endParaRPr>
          </a:p>
        </p:txBody>
      </p:sp>
      <p:sp>
        <p:nvSpPr>
          <p:cNvPr id="85" name="Google Shape;85;p3"/>
          <p:cNvSpPr/>
          <p:nvPr/>
        </p:nvSpPr>
        <p:spPr>
          <a:xfrm>
            <a:off x="3677905" y="3892000"/>
            <a:ext cx="1097400" cy="457200"/>
          </a:xfrm>
          <a:prstGeom prst="ellips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
          <p:cNvSpPr/>
          <p:nvPr/>
        </p:nvSpPr>
        <p:spPr>
          <a:xfrm>
            <a:off x="6356210" y="3892000"/>
            <a:ext cx="1097400" cy="457200"/>
          </a:xfrm>
          <a:prstGeom prst="ellipse">
            <a:avLst/>
          </a:prstGeom>
          <a:solidFill>
            <a:srgbClr val="76A5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
          <p:cNvSpPr/>
          <p:nvPr/>
        </p:nvSpPr>
        <p:spPr>
          <a:xfrm>
            <a:off x="7624400" y="3892000"/>
            <a:ext cx="1097400" cy="457200"/>
          </a:xfrm>
          <a:prstGeom prst="ellipse">
            <a:avLst/>
          </a:prstGeom>
          <a:solidFill>
            <a:srgbClr val="8E7C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
          <p:cNvSpPr txBox="1"/>
          <p:nvPr/>
        </p:nvSpPr>
        <p:spPr>
          <a:xfrm>
            <a:off x="3631350" y="3905038"/>
            <a:ext cx="16926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Roboto"/>
                <a:ea typeface="Roboto"/>
                <a:cs typeface="Roboto"/>
                <a:sym typeface="Roboto"/>
              </a:rPr>
              <a:t>&lt;_task-name&gt;</a:t>
            </a:r>
            <a:endParaRPr b="0" i="0" sz="1300" u="none" cap="none" strike="noStrike">
              <a:solidFill>
                <a:srgbClr val="000000"/>
              </a:solidFill>
              <a:latin typeface="Roboto"/>
              <a:ea typeface="Roboto"/>
              <a:cs typeface="Roboto"/>
              <a:sym typeface="Roboto"/>
            </a:endParaRPr>
          </a:p>
        </p:txBody>
      </p:sp>
      <p:sp>
        <p:nvSpPr>
          <p:cNvPr id="89" name="Google Shape;89;p3"/>
          <p:cNvSpPr txBox="1"/>
          <p:nvPr/>
        </p:nvSpPr>
        <p:spPr>
          <a:xfrm>
            <a:off x="5071950" y="3905050"/>
            <a:ext cx="1250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&lt;_run-#&gt;</a:t>
            </a:r>
            <a:endParaRPr b="0" i="0" sz="1400" u="none" cap="none" strike="noStrike">
              <a:solidFill>
                <a:srgbClr val="000000"/>
              </a:solidFill>
              <a:latin typeface="Roboto"/>
              <a:ea typeface="Roboto"/>
              <a:cs typeface="Roboto"/>
              <a:sym typeface="Roboto"/>
            </a:endParaRPr>
          </a:p>
        </p:txBody>
      </p:sp>
      <p:sp>
        <p:nvSpPr>
          <p:cNvPr id="90" name="Google Shape;90;p3"/>
          <p:cNvSpPr txBox="1"/>
          <p:nvPr/>
        </p:nvSpPr>
        <p:spPr>
          <a:xfrm>
            <a:off x="6348176" y="3905050"/>
            <a:ext cx="1250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&lt;_modality&gt;</a:t>
            </a:r>
            <a:endParaRPr b="0" i="0" sz="1400" u="none" cap="none" strike="noStrike">
              <a:solidFill>
                <a:srgbClr val="000000"/>
              </a:solidFill>
              <a:latin typeface="Roboto"/>
              <a:ea typeface="Roboto"/>
              <a:cs typeface="Roboto"/>
              <a:sym typeface="Roboto"/>
            </a:endParaRPr>
          </a:p>
        </p:txBody>
      </p:sp>
      <p:sp>
        <p:nvSpPr>
          <p:cNvPr id="91" name="Google Shape;91;p3"/>
          <p:cNvSpPr txBox="1"/>
          <p:nvPr/>
        </p:nvSpPr>
        <p:spPr>
          <a:xfrm>
            <a:off x="7852996" y="3905050"/>
            <a:ext cx="890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.nii.gz</a:t>
            </a:r>
            <a:endParaRPr b="0" i="0" sz="1400" u="none" cap="none" strike="noStrike">
              <a:solidFill>
                <a:srgbClr val="000000"/>
              </a:solidFill>
              <a:latin typeface="Roboto"/>
              <a:ea typeface="Roboto"/>
              <a:cs typeface="Roboto"/>
              <a:sym typeface="Roboto"/>
            </a:endParaRPr>
          </a:p>
        </p:txBody>
      </p:sp>
      <p:sp>
        <p:nvSpPr>
          <p:cNvPr id="92" name="Google Shape;92;p3"/>
          <p:cNvSpPr txBox="1"/>
          <p:nvPr/>
        </p:nvSpPr>
        <p:spPr>
          <a:xfrm>
            <a:off x="6530600" y="3258100"/>
            <a:ext cx="241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D9D9D9"/>
                </a:solidFill>
                <a:latin typeface="Helvetica Neue"/>
                <a:ea typeface="Helvetica Neue"/>
                <a:cs typeface="Helvetica Neue"/>
                <a:sym typeface="Helvetica Neue"/>
              </a:rPr>
              <a:t>A BIDS compliant directory </a:t>
            </a:r>
            <a:endParaRPr b="0" i="0" sz="1400" u="none" cap="none" strike="noStrike">
              <a:solidFill>
                <a:srgbClr val="D9D9D9"/>
              </a:solidFill>
              <a:latin typeface="Helvetica Neue"/>
              <a:ea typeface="Helvetica Neue"/>
              <a:cs typeface="Helvetica Neue"/>
              <a:sym typeface="Helvetica Neue"/>
            </a:endParaRPr>
          </a:p>
        </p:txBody>
      </p:sp>
      <p:sp>
        <p:nvSpPr>
          <p:cNvPr id="93" name="Google Shape;93;p3"/>
          <p:cNvSpPr/>
          <p:nvPr/>
        </p:nvSpPr>
        <p:spPr>
          <a:xfrm>
            <a:off x="731900" y="3802300"/>
            <a:ext cx="8100300" cy="1168200"/>
          </a:xfrm>
          <a:prstGeom prst="rect">
            <a:avLst/>
          </a:prstGeom>
          <a:noFill/>
          <a:ln cap="flat" cmpd="sng" w="28575">
            <a:solidFill>
              <a:srgbClr val="D9D9D9"/>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The three BIDS directories + the code directory</a:t>
            </a:r>
            <a:endParaRPr>
              <a:solidFill>
                <a:srgbClr val="93C47D"/>
              </a:solidFill>
            </a:endParaRPr>
          </a:p>
        </p:txBody>
      </p:sp>
      <p:sp>
        <p:nvSpPr>
          <p:cNvPr id="99" name="Google Shape;99;p4"/>
          <p:cNvSpPr txBox="1"/>
          <p:nvPr/>
        </p:nvSpPr>
        <p:spPr>
          <a:xfrm>
            <a:off x="245050" y="1453125"/>
            <a:ext cx="51072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D9D9D9"/>
                </a:solidFill>
                <a:latin typeface="Helvetica Neue"/>
                <a:ea typeface="Helvetica Neue"/>
                <a:cs typeface="Helvetica Neue"/>
                <a:sym typeface="Helvetica Neue"/>
              </a:rPr>
              <a:t>/</a:t>
            </a:r>
            <a:r>
              <a:rPr lang="en" sz="1800">
                <a:solidFill>
                  <a:srgbClr val="D9D9D9"/>
                </a:solidFill>
                <a:latin typeface="Helvetica Neue"/>
                <a:ea typeface="Helvetica Neue"/>
                <a:cs typeface="Helvetica Neue"/>
                <a:sym typeface="Helvetica Neue"/>
              </a:rPr>
              <a:t>gpfs</a:t>
            </a:r>
            <a:r>
              <a:rPr b="0" i="0" lang="en" sz="1800" u="none" cap="none" strike="noStrike">
                <a:solidFill>
                  <a:srgbClr val="D9D9D9"/>
                </a:solidFill>
                <a:latin typeface="Helvetica Neue"/>
                <a:ea typeface="Helvetica Neue"/>
                <a:cs typeface="Helvetica Neue"/>
                <a:sym typeface="Helvetica Neue"/>
              </a:rPr>
              <a:t>/data/&lt;</a:t>
            </a:r>
            <a:r>
              <a:rPr lang="en" sz="1800">
                <a:solidFill>
                  <a:srgbClr val="D9D9D9"/>
                </a:solidFill>
                <a:latin typeface="Helvetica Neue"/>
                <a:ea typeface="Helvetica Neue"/>
                <a:cs typeface="Helvetica Neue"/>
                <a:sym typeface="Helvetica Neue"/>
              </a:rPr>
              <a:t>username</a:t>
            </a:r>
            <a:r>
              <a:rPr b="0" i="0" lang="en" sz="1800" u="none" cap="none" strike="noStrike">
                <a:solidFill>
                  <a:srgbClr val="D9D9D9"/>
                </a:solidFill>
                <a:latin typeface="Helvetica Neue"/>
                <a:ea typeface="Helvetica Neue"/>
                <a:cs typeface="Helvetica Neue"/>
                <a:sym typeface="Helvetica Neue"/>
              </a:rPr>
              <a:t>&gt;/&lt;project&gt;/</a:t>
            </a:r>
            <a:r>
              <a:rPr b="1" i="0" lang="en" sz="1800" u="none" cap="none" strike="noStrike">
                <a:solidFill>
                  <a:srgbClr val="A2C4C9"/>
                </a:solidFill>
                <a:latin typeface="Helvetica Neue"/>
                <a:ea typeface="Helvetica Neue"/>
                <a:cs typeface="Helvetica Neue"/>
                <a:sym typeface="Helvetica Neue"/>
              </a:rPr>
              <a:t>sourcedata</a:t>
            </a:r>
            <a:endParaRPr b="1" i="0" sz="1800" u="none" cap="none" strike="noStrike">
              <a:solidFill>
                <a:srgbClr val="A2C4C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D9D9D9"/>
                </a:solidFill>
                <a:latin typeface="Helvetica Neue"/>
                <a:ea typeface="Helvetica Neue"/>
                <a:cs typeface="Helvetica Neue"/>
                <a:sym typeface="Helvetica Neue"/>
              </a:rPr>
              <a:t>					                   /</a:t>
            </a:r>
            <a:r>
              <a:rPr b="1" i="0" lang="en" sz="1800" u="none" cap="none" strike="noStrike">
                <a:solidFill>
                  <a:srgbClr val="B6D7A8"/>
                </a:solidFill>
                <a:latin typeface="Helvetica Neue"/>
                <a:ea typeface="Helvetica Neue"/>
                <a:cs typeface="Helvetica Neue"/>
                <a:sym typeface="Helvetica Neue"/>
              </a:rPr>
              <a:t>rawdata </a:t>
            </a:r>
            <a:endParaRPr b="1" i="0" sz="1800" u="none" cap="none" strike="noStrike">
              <a:solidFill>
                <a:srgbClr val="B6D7A8"/>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D9D9D9"/>
                </a:solidFill>
                <a:latin typeface="Helvetica Neue"/>
                <a:ea typeface="Helvetica Neue"/>
                <a:cs typeface="Helvetica Neue"/>
                <a:sym typeface="Helvetica Neue"/>
              </a:rPr>
              <a:t>					                   /</a:t>
            </a:r>
            <a:r>
              <a:rPr b="1" i="0" lang="en" sz="1800" u="none" cap="none" strike="noStrike">
                <a:solidFill>
                  <a:srgbClr val="EA9999"/>
                </a:solidFill>
                <a:latin typeface="Helvetica Neue"/>
                <a:ea typeface="Helvetica Neue"/>
                <a:cs typeface="Helvetica Neue"/>
                <a:sym typeface="Helvetica Neue"/>
              </a:rPr>
              <a:t>derivatives</a:t>
            </a:r>
            <a:endParaRPr b="1" i="0" sz="1800" u="none" cap="none" strike="noStrike">
              <a:solidFill>
                <a:srgbClr val="EA999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EA9999"/>
                </a:solidFill>
                <a:latin typeface="Helvetica Neue"/>
                <a:ea typeface="Helvetica Neue"/>
                <a:cs typeface="Helvetica Neue"/>
                <a:sym typeface="Helvetica Neue"/>
              </a:rPr>
              <a:t>					                   </a:t>
            </a:r>
            <a:r>
              <a:rPr b="0" i="0" lang="en" sz="1800" u="none" cap="none" strike="noStrike">
                <a:solidFill>
                  <a:srgbClr val="D9D9D9"/>
                </a:solidFill>
                <a:latin typeface="Helvetica Neue"/>
                <a:ea typeface="Helvetica Neue"/>
                <a:cs typeface="Helvetica Neue"/>
                <a:sym typeface="Helvetica Neue"/>
              </a:rPr>
              <a:t>/</a:t>
            </a:r>
            <a:r>
              <a:rPr b="1" i="0" lang="en" sz="1800" u="none" cap="none" strike="noStrike">
                <a:solidFill>
                  <a:srgbClr val="FFE599"/>
                </a:solidFill>
                <a:latin typeface="Helvetica Neue"/>
                <a:ea typeface="Helvetica Neue"/>
                <a:cs typeface="Helvetica Neue"/>
                <a:sym typeface="Helvetica Neue"/>
              </a:rPr>
              <a:t>code</a:t>
            </a:r>
            <a:endParaRPr b="1" i="0" sz="1800" u="none" cap="none" strike="noStrike">
              <a:solidFill>
                <a:srgbClr val="FFE599"/>
              </a:solidFill>
              <a:latin typeface="Helvetica Neue"/>
              <a:ea typeface="Helvetica Neue"/>
              <a:cs typeface="Helvetica Neue"/>
              <a:sym typeface="Helvetica Neue"/>
            </a:endParaRPr>
          </a:p>
        </p:txBody>
      </p:sp>
      <p:sp>
        <p:nvSpPr>
          <p:cNvPr id="100" name="Google Shape;100;p4"/>
          <p:cNvSpPr txBox="1"/>
          <p:nvPr/>
        </p:nvSpPr>
        <p:spPr>
          <a:xfrm>
            <a:off x="5410775" y="1232750"/>
            <a:ext cx="3143400" cy="738900"/>
          </a:xfrm>
          <a:prstGeom prst="rect">
            <a:avLst/>
          </a:prstGeom>
          <a:solidFill>
            <a:srgbClr val="A2C4C9"/>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134F5C"/>
                </a:solidFill>
                <a:latin typeface="Helvetica Neue"/>
                <a:ea typeface="Helvetica Neue"/>
                <a:cs typeface="Helvetica Neue"/>
                <a:sym typeface="Helvetica Neue"/>
              </a:rPr>
              <a:t>Raw unconverted data (e.g., DICOMs, E-Prime event logs). For archival purposes, not tested for BIDS compliance.</a:t>
            </a:r>
            <a:endParaRPr b="0" i="0" sz="1200" u="none" cap="none" strike="noStrike">
              <a:solidFill>
                <a:srgbClr val="134F5C"/>
              </a:solidFill>
              <a:latin typeface="Helvetica Neue"/>
              <a:ea typeface="Helvetica Neue"/>
              <a:cs typeface="Helvetica Neue"/>
              <a:sym typeface="Helvetica Neue"/>
            </a:endParaRPr>
          </a:p>
        </p:txBody>
      </p:sp>
      <p:sp>
        <p:nvSpPr>
          <p:cNvPr id="101" name="Google Shape;101;p4"/>
          <p:cNvSpPr txBox="1"/>
          <p:nvPr/>
        </p:nvSpPr>
        <p:spPr>
          <a:xfrm>
            <a:off x="5410775" y="2077696"/>
            <a:ext cx="3143400" cy="923400"/>
          </a:xfrm>
          <a:prstGeom prst="rect">
            <a:avLst/>
          </a:prstGeom>
          <a:solidFill>
            <a:srgbClr val="B6D7A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274E13"/>
                </a:solidFill>
                <a:latin typeface="Helvetica Neue"/>
                <a:ea typeface="Helvetica Neue"/>
                <a:cs typeface="Helvetica Neue"/>
                <a:sym typeface="Helvetica Neue"/>
              </a:rPr>
              <a:t>Minimally processed data e.g., converted files (.nii, .csv, etc.) and metadata files (.json sidecars) stored according to BIDS, tested for compliance.</a:t>
            </a:r>
            <a:endParaRPr b="0" i="0" sz="1200" u="none" cap="none" strike="noStrike">
              <a:solidFill>
                <a:srgbClr val="274E13"/>
              </a:solidFill>
              <a:latin typeface="Helvetica Neue"/>
              <a:ea typeface="Helvetica Neue"/>
              <a:cs typeface="Helvetica Neue"/>
              <a:sym typeface="Helvetica Neue"/>
            </a:endParaRPr>
          </a:p>
        </p:txBody>
      </p:sp>
      <p:sp>
        <p:nvSpPr>
          <p:cNvPr id="102" name="Google Shape;102;p4"/>
          <p:cNvSpPr txBox="1"/>
          <p:nvPr/>
        </p:nvSpPr>
        <p:spPr>
          <a:xfrm>
            <a:off x="5410775" y="3063717"/>
            <a:ext cx="3143400" cy="923400"/>
          </a:xfrm>
          <a:prstGeom prst="rect">
            <a:avLst/>
          </a:prstGeom>
          <a:solidFill>
            <a:srgbClr val="EA9999"/>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60000"/>
                </a:solidFill>
                <a:latin typeface="Helvetica Neue"/>
                <a:ea typeface="Helvetica Neue"/>
                <a:cs typeface="Helvetica Neue"/>
                <a:sym typeface="Helvetica Neue"/>
              </a:rPr>
              <a:t>Output from processing and analysis pipelines (e.g., preprocessing, fmri_univariate, eeg_model1). Not tested for compliance.</a:t>
            </a:r>
            <a:endParaRPr b="0" i="0" sz="1200" u="none" cap="none" strike="noStrike">
              <a:solidFill>
                <a:srgbClr val="660000"/>
              </a:solidFill>
              <a:latin typeface="Helvetica Neue"/>
              <a:ea typeface="Helvetica Neue"/>
              <a:cs typeface="Helvetica Neue"/>
              <a:sym typeface="Helvetica Neue"/>
            </a:endParaRPr>
          </a:p>
        </p:txBody>
      </p:sp>
      <p:sp>
        <p:nvSpPr>
          <p:cNvPr id="103" name="Google Shape;103;p4"/>
          <p:cNvSpPr txBox="1"/>
          <p:nvPr/>
        </p:nvSpPr>
        <p:spPr>
          <a:xfrm>
            <a:off x="5410775" y="4061050"/>
            <a:ext cx="3143400" cy="738900"/>
          </a:xfrm>
          <a:prstGeom prst="rect">
            <a:avLst/>
          </a:prstGeom>
          <a:solidFill>
            <a:srgbClr val="FFF2C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783F04"/>
                </a:solidFill>
                <a:latin typeface="Helvetica Neue"/>
                <a:ea typeface="Helvetica Neue"/>
                <a:cs typeface="Helvetica Neue"/>
                <a:sym typeface="Helvetica Neue"/>
              </a:rPr>
              <a:t>Code repository. All elements needed for independent replication from raw data. </a:t>
            </a:r>
            <a:r>
              <a:rPr lang="en" sz="1200">
                <a:solidFill>
                  <a:srgbClr val="783F04"/>
                </a:solidFill>
                <a:latin typeface="Helvetica Neue"/>
                <a:ea typeface="Helvetica Neue"/>
                <a:cs typeface="Helvetica Neue"/>
                <a:sym typeface="Helvetica Neue"/>
              </a:rPr>
              <a:t>Where scripts are stored.</a:t>
            </a:r>
            <a:endParaRPr b="0" i="0" sz="1200" u="none" cap="none" strike="noStrike">
              <a:solidFill>
                <a:srgbClr val="783F04"/>
              </a:solidFill>
              <a:latin typeface="Helvetica Neue"/>
              <a:ea typeface="Helvetica Neue"/>
              <a:cs typeface="Helvetica Neue"/>
              <a:sym typeface="Helvetica Neue"/>
            </a:endParaRPr>
          </a:p>
        </p:txBody>
      </p:sp>
      <p:sp>
        <p:nvSpPr>
          <p:cNvPr id="104" name="Google Shape;104;p4"/>
          <p:cNvSpPr txBox="1"/>
          <p:nvPr/>
        </p:nvSpPr>
        <p:spPr>
          <a:xfrm>
            <a:off x="378925" y="3063725"/>
            <a:ext cx="4567800" cy="1416000"/>
          </a:xfrm>
          <a:prstGeom prst="rect">
            <a:avLst/>
          </a:prstGeom>
          <a:solidFill>
            <a:srgbClr val="CCCCCC"/>
          </a:solidFill>
          <a:ln cap="flat" cmpd="sng" w="38100">
            <a:solidFill>
              <a:srgbClr val="F3F3F3"/>
            </a:solidFill>
            <a:prstDash val="lg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Helvetica Neue"/>
                <a:ea typeface="Helvetica Neue"/>
                <a:cs typeface="Helvetica Neue"/>
                <a:sym typeface="Helvetica Neue"/>
              </a:rPr>
              <a:t>***Tips***</a:t>
            </a:r>
            <a:r>
              <a:rPr b="0" i="0" lang="en" sz="1200" u="none" cap="none" strike="noStrike">
                <a:solidFill>
                  <a:srgbClr val="000000"/>
                </a:solidFill>
                <a:latin typeface="Helvetica Neue"/>
                <a:ea typeface="Helvetica Neue"/>
                <a:cs typeface="Helvetica Neue"/>
                <a:sym typeface="Helvetica Neue"/>
              </a:rPr>
              <a:t>: </a:t>
            </a:r>
            <a:r>
              <a:rPr b="0" i="0" lang="en" sz="1000" u="none" cap="none" strike="noStrike">
                <a:solidFill>
                  <a:srgbClr val="000000"/>
                </a:solidFill>
                <a:latin typeface="Helvetica Neue"/>
                <a:ea typeface="Helvetica Neue"/>
                <a:cs typeface="Helvetica Neue"/>
                <a:sym typeface="Helvetica Neue"/>
              </a:rPr>
              <a:t>Keep your paths as short as possible (e.g., don’t add additional PI directories at VA, BH). Extra nested folders cause problems for some automated analysis pipelines. Study folders can be access controlled eliminating need for additional PI directory. </a:t>
            </a:r>
            <a:endParaRPr b="0" i="0" sz="10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10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rPr b="0" i="0" lang="en" sz="1000" u="none" cap="none" strike="noStrike">
                <a:solidFill>
                  <a:srgbClr val="000000"/>
                </a:solidFill>
                <a:latin typeface="Helvetica Neue"/>
                <a:ea typeface="Helvetica Neue"/>
                <a:cs typeface="Helvetica Neue"/>
                <a:sym typeface="Helvetica Neue"/>
              </a:rPr>
              <a:t>Keep your study names as short as possible, use lower case, don’t use spaces or other special characters. </a:t>
            </a:r>
            <a:endParaRPr b="0" i="0" sz="1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Uploading to “sourcedata”</a:t>
            </a:r>
            <a:endParaRPr>
              <a:solidFill>
                <a:srgbClr val="93C47D"/>
              </a:solidFill>
            </a:endParaRPr>
          </a:p>
        </p:txBody>
      </p:sp>
      <p:sp>
        <p:nvSpPr>
          <p:cNvPr id="110" name="Google Shape;110;p6"/>
          <p:cNvSpPr txBox="1"/>
          <p:nvPr/>
        </p:nvSpPr>
        <p:spPr>
          <a:xfrm>
            <a:off x="640800" y="1402350"/>
            <a:ext cx="8014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D9D9D9"/>
                </a:solidFill>
                <a:latin typeface="Helvetica Neue"/>
                <a:ea typeface="Helvetica Neue"/>
                <a:cs typeface="Helvetica Neue"/>
                <a:sym typeface="Helvetica Neue"/>
              </a:rPr>
              <a:t>/</a:t>
            </a:r>
            <a:r>
              <a:rPr lang="en" sz="1800">
                <a:solidFill>
                  <a:srgbClr val="D9D9D9"/>
                </a:solidFill>
                <a:latin typeface="Helvetica Neue"/>
                <a:ea typeface="Helvetica Neue"/>
                <a:cs typeface="Helvetica Neue"/>
                <a:sym typeface="Helvetica Neue"/>
              </a:rPr>
              <a:t>gpfs</a:t>
            </a:r>
            <a:r>
              <a:rPr b="0" i="0" lang="en" sz="1800" u="none" cap="none" strike="noStrike">
                <a:solidFill>
                  <a:srgbClr val="D9D9D9"/>
                </a:solidFill>
                <a:latin typeface="Helvetica Neue"/>
                <a:ea typeface="Helvetica Neue"/>
                <a:cs typeface="Helvetica Neue"/>
                <a:sym typeface="Helvetica Neue"/>
              </a:rPr>
              <a:t>/data/&lt;pi username&gt;/&lt;project&gt;/</a:t>
            </a:r>
            <a:r>
              <a:rPr b="1" i="0" lang="en" sz="1800" u="none" cap="none" strike="noStrike">
                <a:solidFill>
                  <a:srgbClr val="9FC5E8"/>
                </a:solidFill>
                <a:latin typeface="Helvetica Neue"/>
                <a:ea typeface="Helvetica Neue"/>
                <a:cs typeface="Helvetica Neue"/>
                <a:sym typeface="Helvetica Neue"/>
              </a:rPr>
              <a:t>sourcedata</a:t>
            </a:r>
            <a:r>
              <a:rPr b="0" i="0" lang="en" sz="1800" u="none" cap="none" strike="noStrike">
                <a:solidFill>
                  <a:srgbClr val="D9D9D9"/>
                </a:solidFill>
                <a:latin typeface="Helvetica Neue"/>
                <a:ea typeface="Helvetica Neue"/>
                <a:cs typeface="Helvetica Neue"/>
                <a:sym typeface="Helvetica Neue"/>
              </a:rPr>
              <a:t>/&lt;</a:t>
            </a:r>
            <a:r>
              <a:rPr b="1" i="0" lang="en" sz="1800" u="none" cap="none" strike="noStrike">
                <a:solidFill>
                  <a:srgbClr val="EA9999"/>
                </a:solidFill>
                <a:latin typeface="Helvetica Neue"/>
                <a:ea typeface="Helvetica Neue"/>
                <a:cs typeface="Helvetica Neue"/>
                <a:sym typeface="Helvetica Neue"/>
              </a:rPr>
              <a:t>subject&gt;</a:t>
            </a:r>
            <a:r>
              <a:rPr b="0" i="0" lang="en" sz="1800" u="none" cap="none" strike="noStrike">
                <a:solidFill>
                  <a:srgbClr val="D9D9D9"/>
                </a:solidFill>
                <a:latin typeface="Helvetica Neue"/>
                <a:ea typeface="Helvetica Neue"/>
                <a:cs typeface="Helvetica Neue"/>
                <a:sym typeface="Helvetica Neue"/>
              </a:rPr>
              <a:t>/&lt;</a:t>
            </a:r>
            <a:r>
              <a:rPr b="1" i="0" lang="en" sz="1800" u="none" cap="none" strike="noStrike">
                <a:solidFill>
                  <a:srgbClr val="F6B26B"/>
                </a:solidFill>
                <a:latin typeface="Helvetica Neue"/>
                <a:ea typeface="Helvetica Neue"/>
                <a:cs typeface="Helvetica Neue"/>
                <a:sym typeface="Helvetica Neue"/>
              </a:rPr>
              <a:t>session</a:t>
            </a:r>
            <a:r>
              <a:rPr b="0" i="0" lang="en" sz="1800" u="none" cap="none" strike="noStrike">
                <a:solidFill>
                  <a:srgbClr val="D9D9D9"/>
                </a:solidFill>
                <a:latin typeface="Helvetica Neue"/>
                <a:ea typeface="Helvetica Neue"/>
                <a:cs typeface="Helvetica Neue"/>
                <a:sym typeface="Helvetica Neue"/>
              </a:rPr>
              <a:t>&gt;	                   </a:t>
            </a:r>
            <a:endParaRPr b="1" i="0" sz="1800" u="none" cap="none" strike="noStrike">
              <a:solidFill>
                <a:srgbClr val="FFE599"/>
              </a:solidFill>
              <a:latin typeface="Helvetica Neue"/>
              <a:ea typeface="Helvetica Neue"/>
              <a:cs typeface="Helvetica Neue"/>
              <a:sym typeface="Helvetica Neue"/>
            </a:endParaRPr>
          </a:p>
        </p:txBody>
      </p:sp>
      <p:sp>
        <p:nvSpPr>
          <p:cNvPr id="111" name="Google Shape;111;p6"/>
          <p:cNvSpPr txBox="1"/>
          <p:nvPr/>
        </p:nvSpPr>
        <p:spPr>
          <a:xfrm>
            <a:off x="640800" y="2108688"/>
            <a:ext cx="8014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D9D9D9"/>
                </a:solidFill>
                <a:latin typeface="Helvetica Neue"/>
                <a:ea typeface="Helvetica Neue"/>
                <a:cs typeface="Helvetica Neue"/>
                <a:sym typeface="Helvetica Neue"/>
              </a:rPr>
              <a:t>/Volumes/Ext1/fox/</a:t>
            </a:r>
            <a:r>
              <a:rPr b="1" i="0" lang="en" sz="1800" u="none" cap="none" strike="noStrike">
                <a:solidFill>
                  <a:srgbClr val="9FC5E8"/>
                </a:solidFill>
                <a:latin typeface="Helvetica Neue"/>
                <a:ea typeface="Helvetica Neue"/>
                <a:cs typeface="Helvetica Neue"/>
                <a:sym typeface="Helvetica Neue"/>
              </a:rPr>
              <a:t>sourcedata</a:t>
            </a:r>
            <a:r>
              <a:rPr b="0" i="0" lang="en" sz="1800" u="none" cap="none" strike="noStrike">
                <a:solidFill>
                  <a:srgbClr val="D9D9D9"/>
                </a:solidFill>
                <a:latin typeface="Helvetica Neue"/>
                <a:ea typeface="Helvetica Neue"/>
                <a:cs typeface="Helvetica Neue"/>
                <a:sym typeface="Helvetica Neue"/>
              </a:rPr>
              <a:t>/</a:t>
            </a:r>
            <a:r>
              <a:rPr b="1" i="0" lang="en" sz="1800" u="none" cap="none" strike="noStrike">
                <a:solidFill>
                  <a:srgbClr val="EA9999"/>
                </a:solidFill>
                <a:latin typeface="Helvetica Neue"/>
                <a:ea typeface="Helvetica Neue"/>
                <a:cs typeface="Helvetica Neue"/>
                <a:sym typeface="Helvetica Neue"/>
              </a:rPr>
              <a:t>sub-01</a:t>
            </a:r>
            <a:r>
              <a:rPr b="0" i="0" lang="en" sz="1800" u="none" cap="none" strike="noStrike">
                <a:solidFill>
                  <a:srgbClr val="D9D9D9"/>
                </a:solidFill>
                <a:latin typeface="Helvetica Neue"/>
                <a:ea typeface="Helvetica Neue"/>
                <a:cs typeface="Helvetica Neue"/>
                <a:sym typeface="Helvetica Neue"/>
              </a:rPr>
              <a:t>/</a:t>
            </a:r>
            <a:r>
              <a:rPr b="1" i="0" lang="en" sz="1800" u="none" cap="none" strike="noStrike">
                <a:solidFill>
                  <a:srgbClr val="F6B26B"/>
                </a:solidFill>
                <a:latin typeface="Helvetica Neue"/>
                <a:ea typeface="Helvetica Neue"/>
                <a:cs typeface="Helvetica Neue"/>
                <a:sym typeface="Helvetica Neue"/>
              </a:rPr>
              <a:t>ses-01</a:t>
            </a:r>
            <a:r>
              <a:rPr b="0" i="0" lang="en" sz="1800" u="none" cap="none" strike="noStrike">
                <a:solidFill>
                  <a:srgbClr val="D9D9D9"/>
                </a:solidFill>
                <a:latin typeface="Helvetica Neue"/>
                <a:ea typeface="Helvetica Neue"/>
                <a:cs typeface="Helvetica Neue"/>
                <a:sym typeface="Helvetica Neue"/>
              </a:rPr>
              <a:t>	                   </a:t>
            </a:r>
            <a:endParaRPr b="1" i="0" sz="1800" u="none" cap="none" strike="noStrike">
              <a:solidFill>
                <a:srgbClr val="FFE599"/>
              </a:solidFill>
              <a:latin typeface="Helvetica Neue"/>
              <a:ea typeface="Helvetica Neue"/>
              <a:cs typeface="Helvetica Neue"/>
              <a:sym typeface="Helvetica Neue"/>
            </a:endParaRPr>
          </a:p>
        </p:txBody>
      </p:sp>
      <p:sp>
        <p:nvSpPr>
          <p:cNvPr id="112" name="Google Shape;112;p6"/>
          <p:cNvSpPr txBox="1"/>
          <p:nvPr/>
        </p:nvSpPr>
        <p:spPr>
          <a:xfrm>
            <a:off x="598375" y="2825200"/>
            <a:ext cx="8014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D9D9D9"/>
                </a:solidFill>
                <a:latin typeface="Helvetica Neue"/>
                <a:ea typeface="Helvetica Neue"/>
                <a:cs typeface="Helvetica Neue"/>
                <a:sym typeface="Helvetica Neue"/>
              </a:rPr>
              <a:t>/Volumes/milner/nstb/</a:t>
            </a:r>
            <a:r>
              <a:rPr b="1" i="0" lang="en" sz="1800" u="none" cap="none" strike="noStrike">
                <a:solidFill>
                  <a:srgbClr val="9FC5E8"/>
                </a:solidFill>
                <a:latin typeface="Helvetica Neue"/>
                <a:ea typeface="Helvetica Neue"/>
                <a:cs typeface="Helvetica Neue"/>
                <a:sym typeface="Helvetica Neue"/>
              </a:rPr>
              <a:t>sourcedata</a:t>
            </a:r>
            <a:r>
              <a:rPr b="0" i="0" lang="en" sz="1800" u="none" cap="none" strike="noStrike">
                <a:solidFill>
                  <a:srgbClr val="D9D9D9"/>
                </a:solidFill>
                <a:latin typeface="Helvetica Neue"/>
                <a:ea typeface="Helvetica Neue"/>
                <a:cs typeface="Helvetica Neue"/>
                <a:sym typeface="Helvetica Neue"/>
              </a:rPr>
              <a:t>/</a:t>
            </a:r>
            <a:r>
              <a:rPr b="1" i="0" lang="en" sz="1800" u="none" cap="none" strike="noStrike">
                <a:solidFill>
                  <a:srgbClr val="EA9999"/>
                </a:solidFill>
                <a:latin typeface="Helvetica Neue"/>
                <a:ea typeface="Helvetica Neue"/>
                <a:cs typeface="Helvetica Neue"/>
                <a:sym typeface="Helvetica Neue"/>
              </a:rPr>
              <a:t>sub-01</a:t>
            </a:r>
            <a:r>
              <a:rPr b="0" i="0" lang="en" sz="1800" u="none" cap="none" strike="noStrike">
                <a:solidFill>
                  <a:srgbClr val="D9D9D9"/>
                </a:solidFill>
                <a:latin typeface="Helvetica Neue"/>
                <a:ea typeface="Helvetica Neue"/>
                <a:cs typeface="Helvetica Neue"/>
                <a:sym typeface="Helvetica Neue"/>
              </a:rPr>
              <a:t>/</a:t>
            </a:r>
            <a:r>
              <a:rPr b="1" i="0" lang="en" sz="1800" u="none" cap="none" strike="noStrike">
                <a:solidFill>
                  <a:srgbClr val="F6B26B"/>
                </a:solidFill>
                <a:latin typeface="Helvetica Neue"/>
                <a:ea typeface="Helvetica Neue"/>
                <a:cs typeface="Helvetica Neue"/>
                <a:sym typeface="Helvetica Neue"/>
              </a:rPr>
              <a:t>ses-02</a:t>
            </a:r>
            <a:r>
              <a:rPr b="0" i="0" lang="en" sz="1800" u="none" cap="none" strike="noStrike">
                <a:solidFill>
                  <a:srgbClr val="D9D9D9"/>
                </a:solidFill>
                <a:latin typeface="Helvetica Neue"/>
                <a:ea typeface="Helvetica Neue"/>
                <a:cs typeface="Helvetica Neue"/>
                <a:sym typeface="Helvetica Neue"/>
              </a:rPr>
              <a:t>	                   </a:t>
            </a:r>
            <a:endParaRPr b="1" i="0" sz="1800" u="none" cap="none" strike="noStrike">
              <a:solidFill>
                <a:srgbClr val="FFE599"/>
              </a:solidFill>
              <a:latin typeface="Helvetica Neue"/>
              <a:ea typeface="Helvetica Neue"/>
              <a:cs typeface="Helvetica Neue"/>
              <a:sym typeface="Helvetica Neue"/>
            </a:endParaRPr>
          </a:p>
        </p:txBody>
      </p:sp>
      <p:sp>
        <p:nvSpPr>
          <p:cNvPr id="113" name="Google Shape;113;p6"/>
          <p:cNvSpPr txBox="1"/>
          <p:nvPr/>
        </p:nvSpPr>
        <p:spPr>
          <a:xfrm>
            <a:off x="590300" y="1099175"/>
            <a:ext cx="485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 sz="2000" u="sng">
                <a:solidFill>
                  <a:srgbClr val="D9D9D9"/>
                </a:solidFill>
                <a:latin typeface="Oswald"/>
                <a:ea typeface="Oswald"/>
                <a:cs typeface="Oswald"/>
                <a:sym typeface="Oswald"/>
              </a:rPr>
              <a:t>CCV at Brown</a:t>
            </a:r>
            <a:endParaRPr b="0" i="0" sz="2000" u="sng" cap="none" strike="noStrike">
              <a:solidFill>
                <a:srgbClr val="D9D9D9"/>
              </a:solidFill>
              <a:latin typeface="Oswald"/>
              <a:ea typeface="Oswald"/>
              <a:cs typeface="Oswald"/>
              <a:sym typeface="Oswald"/>
            </a:endParaRPr>
          </a:p>
        </p:txBody>
      </p:sp>
      <p:sp>
        <p:nvSpPr>
          <p:cNvPr id="114" name="Google Shape;114;p6"/>
          <p:cNvSpPr txBox="1"/>
          <p:nvPr/>
        </p:nvSpPr>
        <p:spPr>
          <a:xfrm>
            <a:off x="590300" y="1793625"/>
            <a:ext cx="485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sng" cap="none" strike="noStrike">
                <a:solidFill>
                  <a:srgbClr val="D9D9D9"/>
                </a:solidFill>
                <a:latin typeface="Oswald"/>
                <a:ea typeface="Oswald"/>
                <a:cs typeface="Oswald"/>
                <a:sym typeface="Oswald"/>
              </a:rPr>
              <a:t>FOX at CCN</a:t>
            </a:r>
            <a:endParaRPr b="0" i="0" sz="2000" u="sng" cap="none" strike="noStrike">
              <a:solidFill>
                <a:srgbClr val="D9D9D9"/>
              </a:solidFill>
              <a:latin typeface="Oswald"/>
              <a:ea typeface="Oswald"/>
              <a:cs typeface="Oswald"/>
              <a:sym typeface="Oswald"/>
            </a:endParaRPr>
          </a:p>
        </p:txBody>
      </p:sp>
      <p:sp>
        <p:nvSpPr>
          <p:cNvPr id="115" name="Google Shape;115;p6"/>
          <p:cNvSpPr txBox="1"/>
          <p:nvPr/>
        </p:nvSpPr>
        <p:spPr>
          <a:xfrm>
            <a:off x="564600" y="2510275"/>
            <a:ext cx="485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sng" cap="none" strike="noStrike">
                <a:solidFill>
                  <a:srgbClr val="D9D9D9"/>
                </a:solidFill>
                <a:latin typeface="Oswald"/>
                <a:ea typeface="Oswald"/>
                <a:cs typeface="Oswald"/>
                <a:sym typeface="Oswald"/>
              </a:rPr>
              <a:t>NSTB at VA</a:t>
            </a:r>
            <a:endParaRPr b="0" i="0" sz="2000" u="sng" cap="none" strike="noStrike">
              <a:solidFill>
                <a:srgbClr val="D9D9D9"/>
              </a:solidFill>
              <a:latin typeface="Oswald"/>
              <a:ea typeface="Oswald"/>
              <a:cs typeface="Oswald"/>
              <a:sym typeface="Oswald"/>
            </a:endParaRPr>
          </a:p>
        </p:txBody>
      </p:sp>
      <p:sp>
        <p:nvSpPr>
          <p:cNvPr id="116" name="Google Shape;116;p6"/>
          <p:cNvSpPr txBox="1"/>
          <p:nvPr/>
        </p:nvSpPr>
        <p:spPr>
          <a:xfrm>
            <a:off x="7251450" y="1894950"/>
            <a:ext cx="1833600" cy="738900"/>
          </a:xfrm>
          <a:prstGeom prst="rect">
            <a:avLst/>
          </a:prstGeom>
          <a:solidFill>
            <a:srgbClr val="D9D9D9"/>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Helvetica Neue"/>
                <a:ea typeface="Helvetica Neue"/>
                <a:cs typeface="Helvetica Neue"/>
                <a:sym typeface="Helvetica Neue"/>
              </a:rPr>
              <a:t>Upload DICOM folders collected for the pre-TMS session here. </a:t>
            </a:r>
            <a:endParaRPr b="0" i="0" sz="1200" u="none" cap="none" strike="noStrike">
              <a:solidFill>
                <a:srgbClr val="000000"/>
              </a:solidFill>
              <a:latin typeface="Helvetica Neue"/>
              <a:ea typeface="Helvetica Neue"/>
              <a:cs typeface="Helvetica Neue"/>
              <a:sym typeface="Helvetica Neue"/>
            </a:endParaRPr>
          </a:p>
        </p:txBody>
      </p:sp>
      <p:sp>
        <p:nvSpPr>
          <p:cNvPr id="117" name="Google Shape;117;p6"/>
          <p:cNvSpPr txBox="1"/>
          <p:nvPr/>
        </p:nvSpPr>
        <p:spPr>
          <a:xfrm>
            <a:off x="7251350" y="3361350"/>
            <a:ext cx="1833600" cy="738900"/>
          </a:xfrm>
          <a:prstGeom prst="rect">
            <a:avLst/>
          </a:prstGeom>
          <a:solidFill>
            <a:srgbClr val="D9D9D9"/>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Helvetica Neue"/>
                <a:ea typeface="Helvetica Neue"/>
                <a:cs typeface="Helvetica Neue"/>
                <a:sym typeface="Helvetica Neue"/>
              </a:rPr>
              <a:t>Upload DICOM folders collected for the post-TMS session here. </a:t>
            </a:r>
            <a:endParaRPr b="0" i="0" sz="1200" u="none" cap="none" strike="noStrike">
              <a:solidFill>
                <a:srgbClr val="000000"/>
              </a:solidFill>
              <a:latin typeface="Helvetica Neue"/>
              <a:ea typeface="Helvetica Neue"/>
              <a:cs typeface="Helvetica Neue"/>
              <a:sym typeface="Helvetica Neue"/>
            </a:endParaRPr>
          </a:p>
        </p:txBody>
      </p:sp>
      <p:cxnSp>
        <p:nvCxnSpPr>
          <p:cNvPr id="118" name="Google Shape;118;p6"/>
          <p:cNvCxnSpPr/>
          <p:nvPr/>
        </p:nvCxnSpPr>
        <p:spPr>
          <a:xfrm flipH="1">
            <a:off x="5786400" y="2156550"/>
            <a:ext cx="1364400" cy="215700"/>
          </a:xfrm>
          <a:prstGeom prst="straightConnector1">
            <a:avLst/>
          </a:prstGeom>
          <a:noFill/>
          <a:ln cap="flat" cmpd="sng" w="38100">
            <a:solidFill>
              <a:srgbClr val="F9CB9C"/>
            </a:solidFill>
            <a:prstDash val="solid"/>
            <a:round/>
            <a:headEnd len="sm" w="sm" type="none"/>
            <a:tailEnd len="med" w="med" type="triangle"/>
          </a:ln>
        </p:spPr>
      </p:cxnSp>
      <p:cxnSp>
        <p:nvCxnSpPr>
          <p:cNvPr id="119" name="Google Shape;119;p6"/>
          <p:cNvCxnSpPr/>
          <p:nvPr/>
        </p:nvCxnSpPr>
        <p:spPr>
          <a:xfrm rot="10800000">
            <a:off x="6128275" y="3108900"/>
            <a:ext cx="1082400" cy="447600"/>
          </a:xfrm>
          <a:prstGeom prst="straightConnector1">
            <a:avLst/>
          </a:prstGeom>
          <a:noFill/>
          <a:ln cap="flat" cmpd="sng" w="38100">
            <a:solidFill>
              <a:srgbClr val="F9CB9C"/>
            </a:solidFill>
            <a:prstDash val="solid"/>
            <a:round/>
            <a:headEnd len="sm" w="sm" type="none"/>
            <a:tailEnd len="med" w="med" type="triangle"/>
          </a:ln>
        </p:spPr>
      </p:cxnSp>
      <p:sp>
        <p:nvSpPr>
          <p:cNvPr id="120" name="Google Shape;120;p6"/>
          <p:cNvSpPr txBox="1"/>
          <p:nvPr/>
        </p:nvSpPr>
        <p:spPr>
          <a:xfrm>
            <a:off x="495625" y="3825875"/>
            <a:ext cx="5832900" cy="954300"/>
          </a:xfrm>
          <a:prstGeom prst="rect">
            <a:avLst/>
          </a:prstGeom>
          <a:solidFill>
            <a:srgbClr val="D9EAD3"/>
          </a:solidFill>
          <a:ln cap="flat" cmpd="sng" w="38100">
            <a:solidFill>
              <a:srgbClr val="F3F3F3"/>
            </a:solidFill>
            <a:prstDash val="lg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Helvetica Neue"/>
                <a:ea typeface="Helvetica Neue"/>
                <a:cs typeface="Helvetica Neue"/>
                <a:sym typeface="Helvetica Neue"/>
              </a:rPr>
              <a:t>***Tips***</a:t>
            </a:r>
            <a:r>
              <a:rPr b="0" i="0" lang="en" sz="1200" u="none" cap="none" strike="noStrike">
                <a:solidFill>
                  <a:srgbClr val="000000"/>
                </a:solidFill>
                <a:latin typeface="Helvetica Neue"/>
                <a:ea typeface="Helvetica Neue"/>
                <a:cs typeface="Helvetica Neue"/>
                <a:sym typeface="Helvetica Neue"/>
              </a:rPr>
              <a:t>: </a:t>
            </a:r>
            <a:r>
              <a:rPr b="0" i="0" lang="en" sz="1000" u="none" cap="none" strike="noStrike">
                <a:solidFill>
                  <a:srgbClr val="000000"/>
                </a:solidFill>
                <a:latin typeface="Helvetica Neue"/>
                <a:ea typeface="Helvetica Neue"/>
                <a:cs typeface="Helvetica Neue"/>
                <a:sym typeface="Helvetica Neue"/>
              </a:rPr>
              <a:t>The session folder is optional for single time point studies. But, if there’s a remote chance that you may add sessions in the future, use the ses-01 flag. Adding the session flag retroactively creates more opportunity for miscommunication, mislabeled sessions, especially for long running studies or labs that rotate staff through multiple projects.</a:t>
            </a:r>
            <a:endParaRPr b="0" i="0" sz="1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Uploading to “sourcedata” on CCV</a:t>
            </a:r>
            <a:endParaRPr>
              <a:solidFill>
                <a:srgbClr val="93C47D"/>
              </a:solidFill>
            </a:endParaRPr>
          </a:p>
        </p:txBody>
      </p:sp>
      <p:sp>
        <p:nvSpPr>
          <p:cNvPr id="126" name="Google Shape;126;p7"/>
          <p:cNvSpPr txBox="1"/>
          <p:nvPr/>
        </p:nvSpPr>
        <p:spPr>
          <a:xfrm>
            <a:off x="1655550" y="3104475"/>
            <a:ext cx="5832900" cy="1585500"/>
          </a:xfrm>
          <a:prstGeom prst="rect">
            <a:avLst/>
          </a:prstGeom>
          <a:solidFill>
            <a:srgbClr val="D9EAD3"/>
          </a:solidFill>
          <a:ln cap="flat" cmpd="sng" w="38100">
            <a:solidFill>
              <a:srgbClr val="F3F3F3"/>
            </a:solidFill>
            <a:prstDash val="lg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Helvetica Neue"/>
                <a:ea typeface="Helvetica Neue"/>
                <a:cs typeface="Helvetica Neue"/>
                <a:sym typeface="Helvetica Neue"/>
              </a:rPr>
              <a:t>Request access to PI data folder: </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AutoNum type="arabicPeriod"/>
            </a:pPr>
            <a:r>
              <a:rPr b="0" i="0" lang="en" sz="1400" u="none" cap="none" strike="noStrike">
                <a:solidFill>
                  <a:srgbClr val="000000"/>
                </a:solidFill>
                <a:latin typeface="Helvetica Neue"/>
                <a:ea typeface="Helvetica Neue"/>
                <a:cs typeface="Helvetica Neue"/>
                <a:sym typeface="Helvetica Neue"/>
              </a:rPr>
              <a:t>New users:</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AutoNum type="alphaLcPeriod"/>
            </a:pPr>
            <a:r>
              <a:rPr b="0" i="0" lang="en" sz="1400" u="none" cap="none" strike="noStrike">
                <a:solidFill>
                  <a:srgbClr val="000000"/>
                </a:solidFill>
                <a:latin typeface="Helvetica Neue"/>
                <a:ea typeface="Helvetica Neue"/>
                <a:cs typeface="Helvetica Neue"/>
                <a:sym typeface="Helvetica Neue"/>
              </a:rPr>
              <a:t>Establish an Oscar account</a:t>
            </a:r>
            <a:r>
              <a:rPr b="1" i="0" lang="en" sz="1500" u="none" cap="none" strike="noStrike">
                <a:solidFill>
                  <a:srgbClr val="000000"/>
                </a:solidFill>
                <a:latin typeface="Helvetica Neue"/>
                <a:ea typeface="Helvetica Neue"/>
                <a:cs typeface="Helvetica Neue"/>
                <a:sym typeface="Helvetica Neue"/>
              </a:rPr>
              <a:t> </a:t>
            </a:r>
            <a:r>
              <a:rPr b="1" i="0" lang="en" sz="1500" u="sng" cap="none" strike="noStrike">
                <a:solidFill>
                  <a:srgbClr val="38761D"/>
                </a:solidFill>
                <a:latin typeface="Helvetica Neue"/>
                <a:ea typeface="Helvetica Neue"/>
                <a:cs typeface="Helvetica Neue"/>
                <a:sym typeface="Helvetica Neue"/>
                <a:hlinkClick r:id="rId3">
                  <a:extLst>
                    <a:ext uri="{A12FA001-AC4F-418D-AE19-62706E023703}">
                      <ahyp:hlinkClr val="tx"/>
                    </a:ext>
                  </a:extLst>
                </a:hlinkClick>
              </a:rPr>
              <a:t>here </a:t>
            </a:r>
            <a:endParaRPr b="0" i="0" sz="1400" u="none" cap="none" strike="noStrike">
              <a:solidFill>
                <a:srgbClr val="0000FF"/>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AutoNum type="alphaLcPeriod"/>
            </a:pPr>
            <a:r>
              <a:rPr b="0" i="0" lang="en" sz="1400" u="none" cap="none" strike="noStrike">
                <a:solidFill>
                  <a:srgbClr val="000000"/>
                </a:solidFill>
                <a:latin typeface="Helvetica Neue"/>
                <a:ea typeface="Helvetica Neue"/>
                <a:cs typeface="Helvetica Neue"/>
                <a:sym typeface="Helvetica Neue"/>
              </a:rPr>
              <a:t>Request the option “Exploratory Account with PI.”</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AutoNum type="arabicPeriod"/>
            </a:pPr>
            <a:r>
              <a:rPr b="0" i="0" lang="en" sz="1400" u="none" cap="none" strike="noStrike">
                <a:solidFill>
                  <a:srgbClr val="000000"/>
                </a:solidFill>
                <a:latin typeface="Helvetica Neue"/>
                <a:ea typeface="Helvetica Neue"/>
                <a:cs typeface="Helvetica Neue"/>
                <a:sym typeface="Helvetica Neue"/>
              </a:rPr>
              <a:t>Current users: you can email IT and copy a new PI if you’d like to add the new PI’s group to your account: support@ccv.brown.edu </a:t>
            </a:r>
            <a:endParaRPr b="0" i="0" sz="1400" u="none" cap="none" strike="noStrike">
              <a:solidFill>
                <a:srgbClr val="000000"/>
              </a:solidFill>
              <a:latin typeface="Helvetica Neue"/>
              <a:ea typeface="Helvetica Neue"/>
              <a:cs typeface="Helvetica Neue"/>
              <a:sym typeface="Helvetica Neue"/>
            </a:endParaRPr>
          </a:p>
        </p:txBody>
      </p:sp>
      <p:sp>
        <p:nvSpPr>
          <p:cNvPr id="127" name="Google Shape;127;p7"/>
          <p:cNvSpPr txBox="1"/>
          <p:nvPr/>
        </p:nvSpPr>
        <p:spPr>
          <a:xfrm>
            <a:off x="564600" y="2252638"/>
            <a:ext cx="80148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D9D9D9"/>
                </a:solidFill>
                <a:latin typeface="Helvetica Neue"/>
                <a:ea typeface="Helvetica Neue"/>
                <a:cs typeface="Helvetica Neue"/>
                <a:sym typeface="Helvetica Neue"/>
              </a:rPr>
              <a:t>/</a:t>
            </a:r>
            <a:r>
              <a:rPr lang="en" sz="2000">
                <a:solidFill>
                  <a:srgbClr val="D9D9D9"/>
                </a:solidFill>
                <a:latin typeface="Helvetica Neue"/>
                <a:ea typeface="Helvetica Neue"/>
                <a:cs typeface="Helvetica Neue"/>
                <a:sym typeface="Helvetica Neue"/>
              </a:rPr>
              <a:t>gpfs/data</a:t>
            </a:r>
            <a:r>
              <a:rPr b="0" i="0" lang="en" sz="2000" u="none" cap="none" strike="noStrike">
                <a:solidFill>
                  <a:srgbClr val="D9D9D9"/>
                </a:solidFill>
                <a:latin typeface="Helvetica Neue"/>
                <a:ea typeface="Helvetica Neue"/>
                <a:cs typeface="Helvetica Neue"/>
                <a:sym typeface="Helvetica Neue"/>
              </a:rPr>
              <a:t>/&lt;</a:t>
            </a:r>
            <a:r>
              <a:rPr b="0" i="0" lang="en" sz="2000" u="none" cap="none" strike="noStrike">
                <a:solidFill>
                  <a:srgbClr val="D9EAD3"/>
                </a:solidFill>
                <a:latin typeface="Helvetica Neue"/>
                <a:ea typeface="Helvetica Neue"/>
                <a:cs typeface="Helvetica Neue"/>
                <a:sym typeface="Helvetica Neue"/>
              </a:rPr>
              <a:t>pi account</a:t>
            </a:r>
            <a:r>
              <a:rPr b="0" i="0" lang="en" sz="2000" u="none" cap="none" strike="noStrike">
                <a:solidFill>
                  <a:srgbClr val="D9D9D9"/>
                </a:solidFill>
                <a:latin typeface="Helvetica Neue"/>
                <a:ea typeface="Helvetica Neue"/>
                <a:cs typeface="Helvetica Neue"/>
                <a:sym typeface="Helvetica Neue"/>
              </a:rPr>
              <a:t>&gt;/&lt;project&gt;/</a:t>
            </a:r>
            <a:r>
              <a:rPr b="1" i="0" lang="en" sz="2000" u="none" cap="none" strike="noStrike">
                <a:solidFill>
                  <a:srgbClr val="9FC5E8"/>
                </a:solidFill>
                <a:latin typeface="Helvetica Neue"/>
                <a:ea typeface="Helvetica Neue"/>
                <a:cs typeface="Helvetica Neue"/>
                <a:sym typeface="Helvetica Neue"/>
              </a:rPr>
              <a:t>sourcedata</a:t>
            </a:r>
            <a:r>
              <a:rPr b="0" i="0" lang="en" sz="2000" u="none" cap="none" strike="noStrike">
                <a:solidFill>
                  <a:srgbClr val="D9D9D9"/>
                </a:solidFill>
                <a:latin typeface="Helvetica Neue"/>
                <a:ea typeface="Helvetica Neue"/>
                <a:cs typeface="Helvetica Neue"/>
                <a:sym typeface="Helvetica Neue"/>
              </a:rPr>
              <a:t>/</a:t>
            </a:r>
            <a:r>
              <a:rPr b="1" i="0" lang="en" sz="2000" u="none" cap="none" strike="noStrike">
                <a:solidFill>
                  <a:srgbClr val="EA9999"/>
                </a:solidFill>
                <a:latin typeface="Helvetica Neue"/>
                <a:ea typeface="Helvetica Neue"/>
                <a:cs typeface="Helvetica Neue"/>
                <a:sym typeface="Helvetica Neue"/>
              </a:rPr>
              <a:t>subject</a:t>
            </a:r>
            <a:r>
              <a:rPr b="0" i="0" lang="en" sz="2000" u="none" cap="none" strike="noStrike">
                <a:solidFill>
                  <a:srgbClr val="D9D9D9"/>
                </a:solidFill>
                <a:latin typeface="Helvetica Neue"/>
                <a:ea typeface="Helvetica Neue"/>
                <a:cs typeface="Helvetica Neue"/>
                <a:sym typeface="Helvetica Neue"/>
              </a:rPr>
              <a:t>/</a:t>
            </a:r>
            <a:r>
              <a:rPr b="1" i="0" lang="en" sz="2000" u="none" cap="none" strike="noStrike">
                <a:solidFill>
                  <a:srgbClr val="F6B26B"/>
                </a:solidFill>
                <a:latin typeface="Helvetica Neue"/>
                <a:ea typeface="Helvetica Neue"/>
                <a:cs typeface="Helvetica Neue"/>
                <a:sym typeface="Helvetica Neue"/>
              </a:rPr>
              <a:t>session</a:t>
            </a:r>
            <a:endParaRPr b="1" i="0" sz="2000" u="none" cap="none" strike="noStrike">
              <a:solidFill>
                <a:srgbClr val="F6B26B"/>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000"/>
              <a:buFont typeface="Arial"/>
              <a:buNone/>
            </a:pPr>
            <a:r>
              <a:rPr lang="en" sz="1600">
                <a:solidFill>
                  <a:srgbClr val="D9D9D9"/>
                </a:solidFill>
                <a:latin typeface="Helvetica Neue"/>
                <a:ea typeface="Helvetica Neue"/>
                <a:cs typeface="Helvetica Neue"/>
                <a:sym typeface="Helvetica Neue"/>
              </a:rPr>
              <a:t>Uses the full path to the project directory</a:t>
            </a:r>
            <a:r>
              <a:rPr b="0" i="0" lang="en" sz="2000" u="none" cap="none" strike="noStrike">
                <a:solidFill>
                  <a:srgbClr val="D9D9D9"/>
                </a:solidFill>
                <a:latin typeface="Helvetica Neue"/>
                <a:ea typeface="Helvetica Neue"/>
                <a:cs typeface="Helvetica Neue"/>
                <a:sym typeface="Helvetica Neue"/>
              </a:rPr>
              <a:t>	                   </a:t>
            </a:r>
            <a:endParaRPr b="1" i="0" sz="2000" u="none" cap="none" strike="noStrike">
              <a:solidFill>
                <a:srgbClr val="FFE599"/>
              </a:solidFill>
              <a:latin typeface="Helvetica Neue"/>
              <a:ea typeface="Helvetica Neue"/>
              <a:cs typeface="Helvetica Neue"/>
              <a:sym typeface="Helvetica Neue"/>
            </a:endParaRPr>
          </a:p>
        </p:txBody>
      </p:sp>
      <p:cxnSp>
        <p:nvCxnSpPr>
          <p:cNvPr id="128" name="Google Shape;128;p7"/>
          <p:cNvCxnSpPr/>
          <p:nvPr/>
        </p:nvCxnSpPr>
        <p:spPr>
          <a:xfrm rot="10800000">
            <a:off x="2254975" y="2647325"/>
            <a:ext cx="404400" cy="545400"/>
          </a:xfrm>
          <a:prstGeom prst="straightConnector1">
            <a:avLst/>
          </a:prstGeom>
          <a:noFill/>
          <a:ln cap="flat" cmpd="sng" w="28575">
            <a:solidFill>
              <a:srgbClr val="B6D7A8"/>
            </a:solidFill>
            <a:prstDash val="solid"/>
            <a:round/>
            <a:headEnd len="sm" w="sm" type="none"/>
            <a:tailEnd len="med" w="med" type="triangle"/>
          </a:ln>
        </p:spPr>
      </p:cxnSp>
      <p:sp>
        <p:nvSpPr>
          <p:cNvPr id="129" name="Google Shape;129;p7"/>
          <p:cNvSpPr txBox="1"/>
          <p:nvPr/>
        </p:nvSpPr>
        <p:spPr>
          <a:xfrm>
            <a:off x="311700" y="1516488"/>
            <a:ext cx="8520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D9D9D9"/>
                </a:solidFill>
                <a:latin typeface="Helvetica Neue"/>
                <a:ea typeface="Helvetica Neue"/>
                <a:cs typeface="Helvetica Neue"/>
                <a:sym typeface="Helvetica Neue"/>
              </a:rPr>
              <a:t>/users/&lt;</a:t>
            </a:r>
            <a:r>
              <a:rPr lang="en" sz="2000">
                <a:solidFill>
                  <a:srgbClr val="D9EAD3"/>
                </a:solidFill>
                <a:latin typeface="Helvetica Neue"/>
                <a:ea typeface="Helvetica Neue"/>
                <a:cs typeface="Helvetica Neue"/>
                <a:sym typeface="Helvetica Neue"/>
              </a:rPr>
              <a:t>your username</a:t>
            </a:r>
            <a:r>
              <a:rPr lang="en" sz="2000">
                <a:solidFill>
                  <a:srgbClr val="D9D9D9"/>
                </a:solidFill>
                <a:latin typeface="Helvetica Neue"/>
                <a:ea typeface="Helvetica Neue"/>
                <a:cs typeface="Helvetica Neue"/>
                <a:sym typeface="Helvetica Neue"/>
              </a:rPr>
              <a:t>&gt;/data/&lt;project&gt;/</a:t>
            </a:r>
            <a:r>
              <a:rPr b="1" lang="en" sz="2000">
                <a:solidFill>
                  <a:srgbClr val="9FC5E8"/>
                </a:solidFill>
                <a:latin typeface="Helvetica Neue"/>
                <a:ea typeface="Helvetica Neue"/>
                <a:cs typeface="Helvetica Neue"/>
                <a:sym typeface="Helvetica Neue"/>
              </a:rPr>
              <a:t>sourcedata</a:t>
            </a:r>
            <a:r>
              <a:rPr lang="en" sz="2000">
                <a:solidFill>
                  <a:srgbClr val="D9D9D9"/>
                </a:solidFill>
                <a:latin typeface="Helvetica Neue"/>
                <a:ea typeface="Helvetica Neue"/>
                <a:cs typeface="Helvetica Neue"/>
                <a:sym typeface="Helvetica Neue"/>
              </a:rPr>
              <a:t>/</a:t>
            </a:r>
            <a:r>
              <a:rPr b="1" lang="en" sz="2000">
                <a:solidFill>
                  <a:srgbClr val="EA9999"/>
                </a:solidFill>
                <a:latin typeface="Helvetica Neue"/>
                <a:ea typeface="Helvetica Neue"/>
                <a:cs typeface="Helvetica Neue"/>
                <a:sym typeface="Helvetica Neue"/>
              </a:rPr>
              <a:t>subject</a:t>
            </a:r>
            <a:r>
              <a:rPr lang="en" sz="2000">
                <a:solidFill>
                  <a:srgbClr val="D9D9D9"/>
                </a:solidFill>
                <a:latin typeface="Helvetica Neue"/>
                <a:ea typeface="Helvetica Neue"/>
                <a:cs typeface="Helvetica Neue"/>
                <a:sym typeface="Helvetica Neue"/>
              </a:rPr>
              <a:t>/</a:t>
            </a:r>
            <a:r>
              <a:rPr b="1" lang="en" sz="2000">
                <a:solidFill>
                  <a:srgbClr val="F6B26B"/>
                </a:solidFill>
                <a:latin typeface="Helvetica Neue"/>
                <a:ea typeface="Helvetica Neue"/>
                <a:cs typeface="Helvetica Neue"/>
                <a:sym typeface="Helvetica Neue"/>
              </a:rPr>
              <a:t>session</a:t>
            </a:r>
            <a:endParaRPr b="1" sz="2000">
              <a:solidFill>
                <a:srgbClr val="F6B26B"/>
              </a:solidFill>
              <a:latin typeface="Helvetica Neue"/>
              <a:ea typeface="Helvetica Neue"/>
              <a:cs typeface="Helvetica Neue"/>
              <a:sym typeface="Helvetica Neue"/>
            </a:endParaRPr>
          </a:p>
          <a:p>
            <a:pPr indent="0" lvl="0" marL="0" rtl="0" algn="ctr">
              <a:spcBef>
                <a:spcPts val="0"/>
              </a:spcBef>
              <a:spcAft>
                <a:spcPts val="0"/>
              </a:spcAft>
              <a:buNone/>
            </a:pPr>
            <a:r>
              <a:rPr lang="en" sz="1600">
                <a:solidFill>
                  <a:srgbClr val="D9D9D9"/>
                </a:solidFill>
                <a:latin typeface="Helvetica Neue"/>
                <a:ea typeface="Helvetica Neue"/>
                <a:cs typeface="Helvetica Neue"/>
                <a:sym typeface="Helvetica Neue"/>
              </a:rPr>
              <a:t>Uses the alias “data” as a shortcut to get to your PIs data directory</a:t>
            </a:r>
            <a:r>
              <a:rPr lang="en" sz="2000">
                <a:solidFill>
                  <a:srgbClr val="D9D9D9"/>
                </a:solidFill>
                <a:latin typeface="Helvetica Neue"/>
                <a:ea typeface="Helvetica Neue"/>
                <a:cs typeface="Helvetica Neue"/>
                <a:sym typeface="Helvetica Neue"/>
              </a:rPr>
              <a:t>	                   </a:t>
            </a:r>
            <a:endParaRPr b="1" sz="2000">
              <a:solidFill>
                <a:srgbClr val="FFE599"/>
              </a:solidFill>
              <a:latin typeface="Helvetica Neue"/>
              <a:ea typeface="Helvetica Neue"/>
              <a:cs typeface="Helvetica Neue"/>
              <a:sym typeface="Helvetica Neue"/>
            </a:endParaRPr>
          </a:p>
        </p:txBody>
      </p:sp>
      <p:sp>
        <p:nvSpPr>
          <p:cNvPr id="130" name="Google Shape;130;p7"/>
          <p:cNvSpPr txBox="1"/>
          <p:nvPr/>
        </p:nvSpPr>
        <p:spPr>
          <a:xfrm>
            <a:off x="425475" y="1064350"/>
            <a:ext cx="7964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2"/>
                </a:solidFill>
              </a:rPr>
              <a:t>Two different file path options, we recommend using the second</a:t>
            </a:r>
            <a:endParaRPr sz="20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dc3163ce01_1_0"/>
          <p:cNvSpPr txBox="1"/>
          <p:nvPr>
            <p:ph type="title"/>
          </p:nvPr>
        </p:nvSpPr>
        <p:spPr>
          <a:xfrm>
            <a:off x="311700" y="2821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solidFill>
                  <a:srgbClr val="93C47D"/>
                </a:solidFill>
              </a:rPr>
              <a:t>Transferring your data to CCV</a:t>
            </a:r>
            <a:endParaRPr>
              <a:solidFill>
                <a:srgbClr val="93C47D"/>
              </a:solidFill>
            </a:endParaRPr>
          </a:p>
        </p:txBody>
      </p:sp>
      <p:sp>
        <p:nvSpPr>
          <p:cNvPr id="136" name="Google Shape;136;gdc3163ce01_1_0"/>
          <p:cNvSpPr txBox="1"/>
          <p:nvPr/>
        </p:nvSpPr>
        <p:spPr>
          <a:xfrm>
            <a:off x="932550" y="940825"/>
            <a:ext cx="7278900" cy="2124000"/>
          </a:xfrm>
          <a:prstGeom prst="rect">
            <a:avLst/>
          </a:prstGeom>
          <a:solidFill>
            <a:schemeClr val="lt2"/>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There’s more than one way to transfer data to CCV, but it’s fastest to use one of the transfer nodes from the </a:t>
            </a:r>
            <a:r>
              <a:rPr b="0" i="0" lang="en" sz="1400" u="none" cap="none" strike="noStrike">
                <a:solidFill>
                  <a:srgbClr val="93C47D"/>
                </a:solidFill>
                <a:latin typeface="Helvetica Neue"/>
                <a:ea typeface="Helvetica Neue"/>
                <a:cs typeface="Helvetica Neue"/>
                <a:sym typeface="Helvetica Neue"/>
              </a:rPr>
              <a:t>command line</a:t>
            </a:r>
            <a:endParaRPr b="0" i="0" sz="1400" u="none" cap="none" strike="noStrike">
              <a:solidFill>
                <a:srgbClr val="93C47D"/>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Nodes are devices in a network</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Transfer nodes are optimized for data I/O performance</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Steps once you log in through terminal</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Click on </a:t>
            </a:r>
            <a:r>
              <a:rPr b="0" i="0" lang="en" sz="1400" u="none" cap="none" strike="noStrike">
                <a:solidFill>
                  <a:srgbClr val="93C47D"/>
                </a:solidFill>
                <a:latin typeface="Helvetica Neue"/>
                <a:ea typeface="Helvetica Neue"/>
                <a:cs typeface="Helvetica Neue"/>
                <a:sym typeface="Helvetica Neue"/>
              </a:rPr>
              <a:t>Shell </a:t>
            </a:r>
            <a:r>
              <a:rPr b="0" i="0" lang="en" sz="1400" u="none" cap="none" strike="noStrike">
                <a:solidFill>
                  <a:srgbClr val="222222"/>
                </a:solidFill>
                <a:latin typeface="Helvetica Neue"/>
                <a:ea typeface="Helvetica Neue"/>
                <a:cs typeface="Helvetica Neue"/>
                <a:sym typeface="Helvetica Neue"/>
              </a:rPr>
              <a:t>in the top left hand corner of your screen</a:t>
            </a:r>
            <a:endParaRPr b="0" i="0" sz="1400" u="none" cap="none" strike="noStrike">
              <a:solidFill>
                <a:srgbClr val="222222"/>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222222"/>
              </a:buClr>
              <a:buSzPts val="1400"/>
              <a:buFont typeface="Helvetica Neue"/>
              <a:buChar char="○"/>
            </a:pPr>
            <a:r>
              <a:rPr b="0" i="0" lang="en" sz="1400" u="none" cap="none" strike="noStrike">
                <a:solidFill>
                  <a:srgbClr val="222222"/>
                </a:solidFill>
                <a:latin typeface="Helvetica Neue"/>
                <a:ea typeface="Helvetica Neue"/>
                <a:cs typeface="Helvetica Neue"/>
                <a:sym typeface="Helvetica Neue"/>
              </a:rPr>
              <a:t>From there click on </a:t>
            </a:r>
            <a:r>
              <a:rPr b="0" i="0" lang="en" sz="1400" u="none" cap="none" strike="noStrike">
                <a:solidFill>
                  <a:srgbClr val="93C47D"/>
                </a:solidFill>
                <a:latin typeface="Helvetica Neue"/>
                <a:ea typeface="Helvetica Neue"/>
                <a:cs typeface="Helvetica Neue"/>
                <a:sym typeface="Helvetica Neue"/>
              </a:rPr>
              <a:t>New Window → New Window with Profile - Basic</a:t>
            </a:r>
            <a:endParaRPr b="0" i="0" sz="1400" u="none" cap="none" strike="noStrike">
              <a:solidFill>
                <a:srgbClr val="93C47D"/>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222222"/>
              </a:buClr>
              <a:buSzPts val="1400"/>
              <a:buFont typeface="Helvetica Neue"/>
              <a:buChar char="○"/>
            </a:pPr>
            <a:r>
              <a:rPr b="0" i="0" lang="en" sz="1400" u="none" cap="none" strike="noStrike">
                <a:solidFill>
                  <a:srgbClr val="222222"/>
                </a:solidFill>
                <a:latin typeface="Helvetica Neue"/>
                <a:ea typeface="Helvetica Neue"/>
                <a:cs typeface="Helvetica Neue"/>
                <a:sym typeface="Helvetica Neue"/>
              </a:rPr>
              <a:t>In the new shell navigate to the directory your file is located in</a:t>
            </a:r>
            <a:endParaRPr b="0" i="0" sz="1400" u="none" cap="none" strike="noStrike">
              <a:solidFill>
                <a:srgbClr val="222222"/>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222222"/>
              </a:buClr>
              <a:buSzPts val="1400"/>
              <a:buFont typeface="Helvetica Neue"/>
              <a:buChar char="○"/>
            </a:pPr>
            <a:r>
              <a:rPr b="0" i="0" lang="en" sz="1400" u="none" cap="none" strike="noStrike">
                <a:solidFill>
                  <a:srgbClr val="222222"/>
                </a:solidFill>
                <a:latin typeface="Helvetica Neue"/>
                <a:ea typeface="Helvetica Neue"/>
                <a:cs typeface="Helvetica Neue"/>
                <a:sym typeface="Helvetica Neue"/>
              </a:rPr>
              <a:t>From here you can run the following transfer commands</a:t>
            </a:r>
            <a:endParaRPr b="0" i="0" sz="1400" u="none" cap="none" strike="noStrike">
              <a:solidFill>
                <a:srgbClr val="222222"/>
              </a:solidFill>
              <a:latin typeface="Helvetica Neue"/>
              <a:ea typeface="Helvetica Neue"/>
              <a:cs typeface="Helvetica Neue"/>
              <a:sym typeface="Helvetica Neue"/>
            </a:endParaRPr>
          </a:p>
        </p:txBody>
      </p:sp>
      <p:sp>
        <p:nvSpPr>
          <p:cNvPr id="137" name="Google Shape;137;gdc3163ce01_1_0"/>
          <p:cNvSpPr txBox="1"/>
          <p:nvPr/>
        </p:nvSpPr>
        <p:spPr>
          <a:xfrm>
            <a:off x="810900" y="3524138"/>
            <a:ext cx="7522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lang="en" sz="1500">
                <a:solidFill>
                  <a:srgbClr val="93C47D"/>
                </a:solidFill>
                <a:latin typeface="Helvetica Neue"/>
                <a:ea typeface="Helvetica Neue"/>
                <a:cs typeface="Helvetica Neue"/>
                <a:sym typeface="Helvetica Neue"/>
              </a:rPr>
              <a:t>rsync</a:t>
            </a:r>
            <a:r>
              <a:rPr b="0" i="0" lang="en" sz="1500" u="none" cap="none" strike="noStrike">
                <a:solidFill>
                  <a:srgbClr val="93C47D"/>
                </a:solidFill>
                <a:latin typeface="Helvetica Neue"/>
                <a:ea typeface="Helvetica Neue"/>
                <a:cs typeface="Helvetica Neue"/>
                <a:sym typeface="Helvetica Neue"/>
              </a:rPr>
              <a:t> -</a:t>
            </a:r>
            <a:r>
              <a:rPr lang="en" sz="1500">
                <a:solidFill>
                  <a:srgbClr val="93C47D"/>
                </a:solidFill>
                <a:latin typeface="Helvetica Neue"/>
                <a:ea typeface="Helvetica Neue"/>
                <a:cs typeface="Helvetica Neue"/>
                <a:sym typeface="Helvetica Neue"/>
              </a:rPr>
              <a:t>a</a:t>
            </a:r>
            <a:r>
              <a:rPr b="0" i="0" lang="en" sz="1500" u="none" cap="none" strike="noStrike">
                <a:solidFill>
                  <a:srgbClr val="93C47D"/>
                </a:solidFill>
                <a:latin typeface="Helvetica Neue"/>
                <a:ea typeface="Helvetica Neue"/>
                <a:cs typeface="Helvetica Neue"/>
                <a:sym typeface="Helvetica Neue"/>
              </a:rPr>
              <a:t> /path/to/source/file &lt;username&gt;@ssh.ccv.brown.edu:/path/to/file/destination</a:t>
            </a:r>
            <a:endParaRPr b="0" i="0" sz="1500" u="none" cap="none" strike="noStrike">
              <a:solidFill>
                <a:srgbClr val="93C47D"/>
              </a:solidFill>
              <a:latin typeface="Helvetica Neue"/>
              <a:ea typeface="Helvetica Neue"/>
              <a:cs typeface="Helvetica Neue"/>
              <a:sym typeface="Helvetica Neue"/>
            </a:endParaRPr>
          </a:p>
        </p:txBody>
      </p:sp>
      <p:sp>
        <p:nvSpPr>
          <p:cNvPr id="138" name="Google Shape;138;gdc3163ce01_1_0"/>
          <p:cNvSpPr txBox="1"/>
          <p:nvPr/>
        </p:nvSpPr>
        <p:spPr>
          <a:xfrm>
            <a:off x="311700" y="3190925"/>
            <a:ext cx="4929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D9D9D9"/>
                </a:solidFill>
                <a:latin typeface="Helvetica Neue"/>
                <a:ea typeface="Helvetica Neue"/>
                <a:cs typeface="Helvetica Neue"/>
                <a:sym typeface="Helvetica Neue"/>
              </a:rPr>
              <a:t>Transferring data from your computer to Oscar:</a:t>
            </a:r>
            <a:endParaRPr b="0" i="0" sz="1400" u="none" cap="none" strike="noStrike">
              <a:solidFill>
                <a:srgbClr val="D9D9D9"/>
              </a:solidFill>
              <a:latin typeface="Helvetica Neue"/>
              <a:ea typeface="Helvetica Neue"/>
              <a:cs typeface="Helvetica Neue"/>
              <a:sym typeface="Helvetica Neue"/>
            </a:endParaRPr>
          </a:p>
        </p:txBody>
      </p:sp>
      <p:sp>
        <p:nvSpPr>
          <p:cNvPr id="139" name="Google Shape;139;gdc3163ce01_1_0"/>
          <p:cNvSpPr txBox="1"/>
          <p:nvPr/>
        </p:nvSpPr>
        <p:spPr>
          <a:xfrm>
            <a:off x="396100" y="3855825"/>
            <a:ext cx="4929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D9D9D9"/>
                </a:solidFill>
                <a:latin typeface="Helvetica Neue"/>
                <a:ea typeface="Helvetica Neue"/>
                <a:cs typeface="Helvetica Neue"/>
                <a:sym typeface="Helvetica Neue"/>
              </a:rPr>
              <a:t>Transferring data from Oscar to your computer:</a:t>
            </a:r>
            <a:endParaRPr b="0" i="0" sz="1500" u="none" cap="none" strike="noStrike">
              <a:solidFill>
                <a:srgbClr val="D9D9D9"/>
              </a:solidFill>
              <a:latin typeface="Helvetica Neue"/>
              <a:ea typeface="Helvetica Neue"/>
              <a:cs typeface="Helvetica Neue"/>
              <a:sym typeface="Helvetica Neue"/>
            </a:endParaRPr>
          </a:p>
        </p:txBody>
      </p:sp>
      <p:sp>
        <p:nvSpPr>
          <p:cNvPr id="140" name="Google Shape;140;gdc3163ce01_1_0"/>
          <p:cNvSpPr txBox="1"/>
          <p:nvPr/>
        </p:nvSpPr>
        <p:spPr>
          <a:xfrm>
            <a:off x="794850" y="4149725"/>
            <a:ext cx="7554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lang="en" sz="1500">
                <a:solidFill>
                  <a:srgbClr val="93C47D"/>
                </a:solidFill>
                <a:latin typeface="Helvetica Neue"/>
                <a:ea typeface="Helvetica Neue"/>
                <a:cs typeface="Helvetica Neue"/>
                <a:sym typeface="Helvetica Neue"/>
              </a:rPr>
              <a:t>rsync -a</a:t>
            </a:r>
            <a:r>
              <a:rPr b="0" i="0" lang="en" sz="1500" u="none" cap="none" strike="noStrike">
                <a:solidFill>
                  <a:srgbClr val="93C47D"/>
                </a:solidFill>
                <a:latin typeface="Helvetica Neue"/>
                <a:ea typeface="Helvetica Neue"/>
                <a:cs typeface="Helvetica Neue"/>
                <a:sym typeface="Helvetica Neue"/>
              </a:rPr>
              <a:t> &lt;username&gt;@ssh.ccv.brown.edu:/path/to/source/file /path/to/file/destination</a:t>
            </a:r>
            <a:endParaRPr b="0" i="0" sz="1500" u="none" cap="none" strike="noStrike">
              <a:solidFill>
                <a:srgbClr val="93C47D"/>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t/>
            </a:r>
            <a:endParaRPr sz="1500">
              <a:solidFill>
                <a:srgbClr val="93C47D"/>
              </a:solidFill>
              <a:latin typeface="Helvetica Neue"/>
              <a:ea typeface="Helvetica Neue"/>
              <a:cs typeface="Helvetica Neue"/>
              <a:sym typeface="Helvetica Neue"/>
            </a:endParaRPr>
          </a:p>
        </p:txBody>
      </p:sp>
      <p:sp>
        <p:nvSpPr>
          <p:cNvPr id="141" name="Google Shape;141;gdc3163ce01_1_0"/>
          <p:cNvSpPr txBox="1"/>
          <p:nvPr/>
        </p:nvSpPr>
        <p:spPr>
          <a:xfrm>
            <a:off x="311700" y="4468050"/>
            <a:ext cx="8417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Helvetica Neue"/>
                <a:ea typeface="Helvetica Neue"/>
                <a:cs typeface="Helvetica Neue"/>
                <a:sym typeface="Helvetica Neue"/>
              </a:rPr>
              <a:t>Please note that “- a” copies files recursively and preserves symbolic links, file permissions, user &amp; group ownerships, and timestamps.</a:t>
            </a:r>
            <a:endParaRPr>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Inside the sourcedata directory</a:t>
            </a:r>
            <a:endParaRPr>
              <a:solidFill>
                <a:srgbClr val="93C47D"/>
              </a:solidFill>
            </a:endParaRPr>
          </a:p>
        </p:txBody>
      </p:sp>
      <p:sp>
        <p:nvSpPr>
          <p:cNvPr id="147" name="Google Shape;147;p8"/>
          <p:cNvSpPr txBox="1"/>
          <p:nvPr/>
        </p:nvSpPr>
        <p:spPr>
          <a:xfrm>
            <a:off x="564600" y="1760188"/>
            <a:ext cx="8014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D9D9D9"/>
                </a:solidFill>
                <a:latin typeface="Helvetica Neue"/>
                <a:ea typeface="Helvetica Neue"/>
                <a:cs typeface="Helvetica Neue"/>
                <a:sym typeface="Helvetica Neue"/>
              </a:rPr>
              <a:t>/Volumes/Ext1/fox/</a:t>
            </a:r>
            <a:r>
              <a:rPr b="1" i="0" lang="en" sz="2000" u="none" cap="none" strike="noStrike">
                <a:solidFill>
                  <a:srgbClr val="9FC5E8"/>
                </a:solidFill>
                <a:latin typeface="Helvetica Neue"/>
                <a:ea typeface="Helvetica Neue"/>
                <a:cs typeface="Helvetica Neue"/>
                <a:sym typeface="Helvetica Neue"/>
              </a:rPr>
              <a:t>sourcedata</a:t>
            </a:r>
            <a:r>
              <a:rPr b="0" i="0" lang="en" sz="2000" u="none" cap="none" strike="noStrike">
                <a:solidFill>
                  <a:srgbClr val="D9D9D9"/>
                </a:solidFill>
                <a:latin typeface="Helvetica Neue"/>
                <a:ea typeface="Helvetica Neue"/>
                <a:cs typeface="Helvetica Neue"/>
                <a:sym typeface="Helvetica Neue"/>
              </a:rPr>
              <a:t>/</a:t>
            </a:r>
            <a:r>
              <a:rPr b="1" i="0" lang="en" sz="2000" u="none" cap="none" strike="noStrike">
                <a:solidFill>
                  <a:srgbClr val="EA9999"/>
                </a:solidFill>
                <a:latin typeface="Helvetica Neue"/>
                <a:ea typeface="Helvetica Neue"/>
                <a:cs typeface="Helvetica Neue"/>
                <a:sym typeface="Helvetica Neue"/>
              </a:rPr>
              <a:t>sub-4000</a:t>
            </a:r>
            <a:r>
              <a:rPr b="0" i="0" lang="en" sz="2000" u="none" cap="none" strike="noStrike">
                <a:solidFill>
                  <a:srgbClr val="D9D9D9"/>
                </a:solidFill>
                <a:latin typeface="Helvetica Neue"/>
                <a:ea typeface="Helvetica Neue"/>
                <a:cs typeface="Helvetica Neue"/>
                <a:sym typeface="Helvetica Neue"/>
              </a:rPr>
              <a:t>/</a:t>
            </a:r>
            <a:r>
              <a:rPr b="1" i="0" lang="en" sz="2000" u="none" cap="none" strike="noStrike">
                <a:solidFill>
                  <a:srgbClr val="F6B26B"/>
                </a:solidFill>
                <a:latin typeface="Helvetica Neue"/>
                <a:ea typeface="Helvetica Neue"/>
                <a:cs typeface="Helvetica Neue"/>
                <a:sym typeface="Helvetica Neue"/>
              </a:rPr>
              <a:t>ses-01</a:t>
            </a:r>
            <a:r>
              <a:rPr b="0" i="0" lang="en" sz="2000" u="none" cap="none" strike="noStrike">
                <a:solidFill>
                  <a:srgbClr val="F3F3F3"/>
                </a:solidFill>
                <a:latin typeface="Helvetica Neue"/>
                <a:ea typeface="Helvetica Neue"/>
                <a:cs typeface="Helvetica Neue"/>
                <a:sym typeface="Helvetica Neue"/>
              </a:rPr>
              <a:t>/</a:t>
            </a:r>
            <a:r>
              <a:rPr b="0" i="0" lang="en" sz="2000" u="none" cap="none" strike="noStrike">
                <a:solidFill>
                  <a:srgbClr val="D9D9D9"/>
                </a:solidFill>
                <a:latin typeface="Helvetica Neue"/>
                <a:ea typeface="Helvetica Neue"/>
                <a:cs typeface="Helvetica Neue"/>
                <a:sym typeface="Helvetica Neue"/>
              </a:rPr>
              <a:t>	                   </a:t>
            </a:r>
            <a:endParaRPr b="1" i="0" sz="2000" u="none" cap="none" strike="noStrike">
              <a:solidFill>
                <a:srgbClr val="FFE599"/>
              </a:solidFill>
              <a:latin typeface="Helvetica Neue"/>
              <a:ea typeface="Helvetica Neue"/>
              <a:cs typeface="Helvetica Neue"/>
              <a:sym typeface="Helvetica Neue"/>
            </a:endParaRPr>
          </a:p>
        </p:txBody>
      </p:sp>
      <p:sp>
        <p:nvSpPr>
          <p:cNvPr id="148" name="Google Shape;148;p8"/>
          <p:cNvSpPr txBox="1"/>
          <p:nvPr/>
        </p:nvSpPr>
        <p:spPr>
          <a:xfrm>
            <a:off x="564600" y="1324138"/>
            <a:ext cx="485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sng" cap="none" strike="noStrike">
                <a:solidFill>
                  <a:srgbClr val="D9D9D9"/>
                </a:solidFill>
                <a:latin typeface="Oswald"/>
                <a:ea typeface="Oswald"/>
                <a:cs typeface="Oswald"/>
                <a:sym typeface="Oswald"/>
              </a:rPr>
              <a:t>FOX at CCN</a:t>
            </a:r>
            <a:endParaRPr b="0" i="0" sz="2000" u="sng" cap="none" strike="noStrike">
              <a:solidFill>
                <a:srgbClr val="D9D9D9"/>
              </a:solidFill>
              <a:latin typeface="Oswald"/>
              <a:ea typeface="Oswald"/>
              <a:cs typeface="Oswald"/>
              <a:sym typeface="Oswald"/>
            </a:endParaRPr>
          </a:p>
        </p:txBody>
      </p:sp>
      <p:sp>
        <p:nvSpPr>
          <p:cNvPr id="149" name="Google Shape;149;p8"/>
          <p:cNvSpPr txBox="1"/>
          <p:nvPr/>
        </p:nvSpPr>
        <p:spPr>
          <a:xfrm>
            <a:off x="207525" y="2834200"/>
            <a:ext cx="4098600" cy="1236600"/>
          </a:xfrm>
          <a:prstGeom prst="rect">
            <a:avLst/>
          </a:prstGeom>
          <a:solidFill>
            <a:srgbClr val="D9D9D9"/>
          </a:solidFill>
          <a:ln cap="flat" cmpd="sng" w="38100">
            <a:solidFill>
              <a:srgbClr val="F3F3F3"/>
            </a:solidFill>
            <a:prstDash val="lgDash"/>
            <a:round/>
            <a:headEnd len="sm" w="sm" type="none"/>
            <a:tailEnd len="sm" w="sm" type="none"/>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000000"/>
              </a:buClr>
              <a:buSzPts val="1200"/>
              <a:buFont typeface="Helvetica Neue"/>
              <a:buChar char="●"/>
            </a:pPr>
            <a:r>
              <a:rPr b="0" i="0" lang="en" sz="1200" u="none" cap="none" strike="noStrike">
                <a:solidFill>
                  <a:srgbClr val="000000"/>
                </a:solidFill>
                <a:latin typeface="Helvetica Neue"/>
                <a:ea typeface="Helvetica Neue"/>
                <a:cs typeface="Helvetica Neue"/>
                <a:sym typeface="Helvetica Neue"/>
              </a:rPr>
              <a:t>The BIDS specs for sourcedata are less structured than for rawdata, the directory typically tested for BIDS compliance</a:t>
            </a:r>
            <a:endParaRPr b="0" i="0" sz="1200" u="none" cap="none" strike="noStrike">
              <a:solidFill>
                <a:srgbClr val="000000"/>
              </a:solidFill>
              <a:latin typeface="Helvetica Neue"/>
              <a:ea typeface="Helvetica Neue"/>
              <a:cs typeface="Helvetica Neue"/>
              <a:sym typeface="Helvetica Neue"/>
            </a:endParaRPr>
          </a:p>
          <a:p>
            <a:pPr indent="-304800" lvl="0" marL="457200" marR="0" rtl="0" algn="l">
              <a:lnSpc>
                <a:spcPct val="100000"/>
              </a:lnSpc>
              <a:spcBef>
                <a:spcPts val="1000"/>
              </a:spcBef>
              <a:spcAft>
                <a:spcPts val="1000"/>
              </a:spcAft>
              <a:buClr>
                <a:srgbClr val="000000"/>
              </a:buClr>
              <a:buSzPts val="1200"/>
              <a:buFont typeface="Helvetica Neue"/>
              <a:buChar char="●"/>
            </a:pPr>
            <a:r>
              <a:rPr b="0" i="0" lang="en" sz="1200" u="none" cap="none" strike="noStrike">
                <a:solidFill>
                  <a:srgbClr val="000000"/>
                </a:solidFill>
                <a:latin typeface="Helvetica Neue"/>
                <a:ea typeface="Helvetica Neue"/>
                <a:cs typeface="Helvetica Neue"/>
                <a:sym typeface="Helvetica Neue"/>
              </a:rPr>
              <a:t>Unprocessed data can be uploaded into this directory as individual files or in subfolders</a:t>
            </a:r>
            <a:endParaRPr b="0" i="0" sz="1200" u="none" cap="none" strike="noStrike">
              <a:solidFill>
                <a:srgbClr val="000000"/>
              </a:solidFill>
              <a:latin typeface="Helvetica Neue"/>
              <a:ea typeface="Helvetica Neue"/>
              <a:cs typeface="Helvetica Neue"/>
              <a:sym typeface="Helvetica Neue"/>
            </a:endParaRPr>
          </a:p>
        </p:txBody>
      </p:sp>
      <p:pic>
        <p:nvPicPr>
          <p:cNvPr id="150" name="Google Shape;150;p8"/>
          <p:cNvPicPr preferRelativeResize="0"/>
          <p:nvPr/>
        </p:nvPicPr>
        <p:blipFill rotWithShape="1">
          <a:blip r:embed="rId3">
            <a:alphaModFix/>
          </a:blip>
          <a:srcRect b="0" l="0" r="0" t="0"/>
          <a:stretch/>
        </p:blipFill>
        <p:spPr>
          <a:xfrm>
            <a:off x="4506900" y="2252800"/>
            <a:ext cx="4418374" cy="256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3b046990ab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solidFill>
                  <a:srgbClr val="93C47D"/>
                </a:solidFill>
              </a:rPr>
              <a:t>Inside the rawdata directory</a:t>
            </a:r>
            <a:endParaRPr>
              <a:solidFill>
                <a:srgbClr val="93C47D"/>
              </a:solidFill>
            </a:endParaRPr>
          </a:p>
        </p:txBody>
      </p:sp>
      <p:sp>
        <p:nvSpPr>
          <p:cNvPr id="156" name="Google Shape;156;g23b046990ab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Arial"/>
              <a:buChar char="●"/>
            </a:pPr>
            <a:r>
              <a:rPr lang="en">
                <a:latin typeface="Arial"/>
                <a:ea typeface="Arial"/>
                <a:cs typeface="Arial"/>
                <a:sym typeface="Arial"/>
              </a:rPr>
              <a:t>Ascribes to the BIDS folder hierarchy</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/rawdata/</a:t>
            </a:r>
            <a:r>
              <a:rPr lang="en">
                <a:solidFill>
                  <a:srgbClr val="EA9999"/>
                </a:solidFill>
                <a:latin typeface="Arial"/>
                <a:ea typeface="Arial"/>
                <a:cs typeface="Arial"/>
                <a:sym typeface="Arial"/>
              </a:rPr>
              <a:t>&lt;subject&gt;</a:t>
            </a:r>
            <a:r>
              <a:rPr lang="en">
                <a:latin typeface="Arial"/>
                <a:ea typeface="Arial"/>
                <a:cs typeface="Arial"/>
                <a:sym typeface="Arial"/>
              </a:rPr>
              <a:t>/</a:t>
            </a:r>
            <a:r>
              <a:rPr lang="en">
                <a:solidFill>
                  <a:srgbClr val="F6B26B"/>
                </a:solidFill>
                <a:latin typeface="Arial"/>
                <a:ea typeface="Arial"/>
                <a:cs typeface="Arial"/>
                <a:sym typeface="Arial"/>
              </a:rPr>
              <a:t>&lt;ses&gt;</a:t>
            </a:r>
            <a:r>
              <a:rPr lang="en">
                <a:latin typeface="Arial"/>
                <a:ea typeface="Arial"/>
                <a:cs typeface="Arial"/>
                <a:sym typeface="Arial"/>
              </a:rPr>
              <a:t>/</a:t>
            </a:r>
            <a:r>
              <a:rPr lang="en">
                <a:solidFill>
                  <a:srgbClr val="FFD966"/>
                </a:solidFill>
                <a:latin typeface="Arial"/>
                <a:ea typeface="Arial"/>
                <a:cs typeface="Arial"/>
                <a:sym typeface="Arial"/>
              </a:rPr>
              <a:t>&lt;image type&gt;</a:t>
            </a:r>
            <a:r>
              <a:rPr lang="en">
                <a:latin typeface="Arial"/>
                <a:ea typeface="Arial"/>
                <a:cs typeface="Arial"/>
                <a:sym typeface="Arial"/>
              </a:rPr>
              <a:t>/</a:t>
            </a:r>
            <a:r>
              <a:rPr lang="en">
                <a:solidFill>
                  <a:srgbClr val="8E7CC3"/>
                </a:solidFill>
                <a:latin typeface="Arial"/>
                <a:ea typeface="Arial"/>
                <a:cs typeface="Arial"/>
                <a:sym typeface="Arial"/>
              </a:rPr>
              <a:t>&lt;file name&gt;</a:t>
            </a:r>
            <a:endParaRPr>
              <a:solidFill>
                <a:srgbClr val="8E7CC3"/>
              </a:solidFill>
              <a:latin typeface="Arial"/>
              <a:ea typeface="Arial"/>
              <a:cs typeface="Arial"/>
              <a:sym typeface="Arial"/>
            </a:endParaRPr>
          </a:p>
          <a:p>
            <a:pPr indent="0" lvl="0" marL="0" rtl="0" algn="l">
              <a:spcBef>
                <a:spcPts val="1000"/>
              </a:spcBef>
              <a:spcAft>
                <a:spcPts val="0"/>
              </a:spcAft>
              <a:buNone/>
            </a:pPr>
            <a:r>
              <a:rPr lang="en">
                <a:latin typeface="Arial"/>
                <a:ea typeface="Arial"/>
                <a:cs typeface="Arial"/>
                <a:sym typeface="Arial"/>
              </a:rPr>
              <a:t>/rawdata/</a:t>
            </a:r>
            <a:r>
              <a:rPr lang="en">
                <a:solidFill>
                  <a:srgbClr val="EA9999"/>
                </a:solidFill>
                <a:latin typeface="Arial"/>
                <a:ea typeface="Arial"/>
                <a:cs typeface="Arial"/>
                <a:sym typeface="Arial"/>
              </a:rPr>
              <a:t>sub-2001</a:t>
            </a:r>
            <a:r>
              <a:rPr lang="en">
                <a:latin typeface="Arial"/>
                <a:ea typeface="Arial"/>
                <a:cs typeface="Arial"/>
                <a:sym typeface="Arial"/>
              </a:rPr>
              <a:t>/</a:t>
            </a:r>
            <a:r>
              <a:rPr lang="en">
                <a:solidFill>
                  <a:srgbClr val="F6B26B"/>
                </a:solidFill>
                <a:latin typeface="Arial"/>
                <a:ea typeface="Arial"/>
                <a:cs typeface="Arial"/>
                <a:sym typeface="Arial"/>
              </a:rPr>
              <a:t>ses-01</a:t>
            </a:r>
            <a:r>
              <a:rPr lang="en">
                <a:latin typeface="Arial"/>
                <a:ea typeface="Arial"/>
                <a:cs typeface="Arial"/>
                <a:sym typeface="Arial"/>
              </a:rPr>
              <a:t>/</a:t>
            </a:r>
            <a:r>
              <a:rPr lang="en">
                <a:solidFill>
                  <a:srgbClr val="FFD966"/>
                </a:solidFill>
                <a:latin typeface="Arial"/>
                <a:ea typeface="Arial"/>
                <a:cs typeface="Arial"/>
                <a:sym typeface="Arial"/>
              </a:rPr>
              <a:t>func</a:t>
            </a:r>
            <a:r>
              <a:rPr lang="en">
                <a:latin typeface="Arial"/>
                <a:ea typeface="Arial"/>
                <a:cs typeface="Arial"/>
                <a:sym typeface="Arial"/>
              </a:rPr>
              <a:t>/</a:t>
            </a:r>
            <a:r>
              <a:rPr lang="en">
                <a:solidFill>
                  <a:srgbClr val="8E7CC3"/>
                </a:solidFill>
                <a:latin typeface="Arial"/>
                <a:ea typeface="Arial"/>
                <a:cs typeface="Arial"/>
                <a:sym typeface="Arial"/>
              </a:rPr>
              <a:t>sub-2001_ses-01_task-rest_run-1_bold.nii.gz</a:t>
            </a:r>
            <a:endParaRPr>
              <a:solidFill>
                <a:srgbClr val="8E7CC3"/>
              </a:solidFill>
              <a:latin typeface="Arial"/>
              <a:ea typeface="Arial"/>
              <a:cs typeface="Arial"/>
              <a:sym typeface="Arial"/>
            </a:endParaRPr>
          </a:p>
          <a:p>
            <a:pPr indent="0" lvl="0" marL="0" rtl="0" algn="l">
              <a:spcBef>
                <a:spcPts val="0"/>
              </a:spcBef>
              <a:spcAft>
                <a:spcPts val="0"/>
              </a:spcAft>
              <a:buNone/>
            </a:pPr>
            <a:r>
              <a:t/>
            </a:r>
            <a:endParaRPr>
              <a:solidFill>
                <a:srgbClr val="8E7CC3"/>
              </a:solidFill>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Includes other relevant BIDS files produced by conversion programs</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.json</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.tsv</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README</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