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Roboto"/>
      <p:regular r:id="rId17"/>
      <p:bold r:id="rId18"/>
      <p:italic r:id="rId19"/>
      <p:boldItalic r:id="rId20"/>
    </p:embeddedFont>
    <p:embeddedFont>
      <p:font typeface="Lato"/>
      <p:regular r:id="rId21"/>
      <p:bold r:id="rId22"/>
      <p:italic r:id="rId23"/>
      <p:boldItalic r:id="rId24"/>
    </p:embeddedFont>
    <p:embeddedFont>
      <p:font typeface="Average"/>
      <p:regular r:id="rId25"/>
    </p:embeddedFont>
    <p:embeddedFont>
      <p:font typeface="Helvetica Neue"/>
      <p:regular r:id="rId26"/>
      <p:bold r:id="rId27"/>
      <p:italic r:id="rId28"/>
      <p:boldItalic r:id="rId29"/>
    </p:embeddedFont>
    <p:embeddedFont>
      <p:font typeface="Oswald"/>
      <p:regular r:id="rId30"/>
      <p:bold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32" roundtripDataSignature="AMtx7mjelHkB+mAXpkoEd569nzwuEm98c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Italic.fntdata"/><Relationship Id="rId22" Type="http://schemas.openxmlformats.org/officeDocument/2006/relationships/font" Target="fonts/Lato-bold.fntdata"/><Relationship Id="rId21" Type="http://schemas.openxmlformats.org/officeDocument/2006/relationships/font" Target="fonts/Lato-regular.fntdata"/><Relationship Id="rId24" Type="http://schemas.openxmlformats.org/officeDocument/2006/relationships/font" Target="fonts/Lato-boldItalic.fntdata"/><Relationship Id="rId23" Type="http://schemas.openxmlformats.org/officeDocument/2006/relationships/font" Target="fonts/Lato-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HelveticaNeue-regular.fntdata"/><Relationship Id="rId25" Type="http://schemas.openxmlformats.org/officeDocument/2006/relationships/font" Target="fonts/Average-regular.fntdata"/><Relationship Id="rId28" Type="http://schemas.openxmlformats.org/officeDocument/2006/relationships/font" Target="fonts/HelveticaNeue-italic.fntdata"/><Relationship Id="rId27" Type="http://schemas.openxmlformats.org/officeDocument/2006/relationships/font" Target="fonts/HelveticaNeue-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HelveticaNeue-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swald-bold.fntdata"/><Relationship Id="rId30" Type="http://schemas.openxmlformats.org/officeDocument/2006/relationships/font" Target="fonts/Oswald-regular.fntdata"/><Relationship Id="rId11" Type="http://schemas.openxmlformats.org/officeDocument/2006/relationships/slide" Target="slides/slide6.xml"/><Relationship Id="rId10" Type="http://schemas.openxmlformats.org/officeDocument/2006/relationships/slide" Target="slides/slide5.xml"/><Relationship Id="rId32"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oboto-regular.fntdata"/><Relationship Id="rId16" Type="http://schemas.openxmlformats.org/officeDocument/2006/relationships/slide" Target="slides/slide11.xml"/><Relationship Id="rId19" Type="http://schemas.openxmlformats.org/officeDocument/2006/relationships/font" Target="fonts/Roboto-italic.fntdata"/><Relationship Id="rId18" Type="http://schemas.openxmlformats.org/officeDocument/2006/relationships/font" Target="fonts/Robot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 name="Google Shape;5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f63963688b_0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3" name="Google Shape;143;gf63963688b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GOALS -&gt; Goals need stated little bit more clearly -&gt; For the first bullet point, “Create the name for stop signal reaction time task for subject give me” Break down the steps, Walk through the step by step process, run identifier, subject name, session, task type, run number, bold.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Make a list of data types and ask which are not compliant -&gt; Have a link for non-compliant on the manual -&gt; Example: Diffusion – Variations that don’t play well w/ BIDS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You could run spectrospecty, diffusion data,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2" name="Google Shape;152;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Add link for bnc</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Add slide for optional naming conventions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 name="Google Shape;6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Some graphic highlighting the major parts</a:t>
            </a:r>
            <a:endParaRPr/>
          </a:p>
          <a:p>
            <a:pPr indent="0" lvl="0" marL="0" rtl="0" algn="l">
              <a:lnSpc>
                <a:spcPct val="100000"/>
              </a:lnSpc>
              <a:spcBef>
                <a:spcPts val="0"/>
              </a:spcBef>
              <a:spcAft>
                <a:spcPts val="0"/>
              </a:spcAft>
              <a:buSzPts val="1100"/>
              <a:buNone/>
            </a:pPr>
            <a:r>
              <a:rPr lang="en"/>
              <a:t>Zero padding — when?</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 name="Google Shape;7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Some graphic highlighting the major parts</a:t>
            </a:r>
            <a:endParaRPr/>
          </a:p>
          <a:p>
            <a:pPr indent="0" lvl="0" marL="0" rtl="0" algn="l">
              <a:lnSpc>
                <a:spcPct val="100000"/>
              </a:lnSpc>
              <a:spcBef>
                <a:spcPts val="0"/>
              </a:spcBef>
              <a:spcAft>
                <a:spcPts val="0"/>
              </a:spcAft>
              <a:buSzPts val="1100"/>
              <a:buNone/>
            </a:pPr>
            <a:r>
              <a:rPr lang="en"/>
              <a:t>Another complimentary presentation for behavioral data – add some of these slides in.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 name="Google Shape;9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Some graphic highlighting the major parts</a:t>
            </a:r>
            <a:endParaRPr/>
          </a:p>
          <a:p>
            <a:pPr indent="0" lvl="0" marL="0" rtl="0" algn="l">
              <a:lnSpc>
                <a:spcPct val="100000"/>
              </a:lnSpc>
              <a:spcBef>
                <a:spcPts val="0"/>
              </a:spcBef>
              <a:spcAft>
                <a:spcPts val="0"/>
              </a:spcAft>
              <a:buSzPts val="1100"/>
              <a:buNone/>
            </a:pPr>
            <a:r>
              <a:rPr lang="en"/>
              <a:t>Clarify tw1 is anatomical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Include unzip code here</a:t>
            </a:r>
            <a:endParaRPr/>
          </a:p>
          <a:p>
            <a:pPr indent="0" lvl="0" marL="0" rtl="0" algn="l">
              <a:lnSpc>
                <a:spcPct val="100000"/>
              </a:lnSpc>
              <a:spcBef>
                <a:spcPts val="0"/>
              </a:spcBef>
              <a:spcAft>
                <a:spcPts val="0"/>
              </a:spcAft>
              <a:buSzPts val="1100"/>
              <a:buNone/>
            </a:pPr>
            <a:r>
              <a:rPr lang="en"/>
              <a:t>Zip is scanner/mri specific problem </a:t>
            </a:r>
            <a:endParaRPr/>
          </a:p>
        </p:txBody>
      </p:sp>
      <p:sp>
        <p:nvSpPr>
          <p:cNvPr id="104" name="Google Shape;104;p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1a10f48a98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1a10f48a98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2" name="Google Shape;122;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I would move that bullet point about manual in the references section. Data types aren’t set for BIDS – some diffusion data </a:t>
            </a:r>
            <a:endParaRPr/>
          </a:p>
          <a:p>
            <a:pPr indent="0" lvl="0" marL="0" rtl="0" algn="l">
              <a:lnSpc>
                <a:spcPct val="100000"/>
              </a:lnSpc>
              <a:spcBef>
                <a:spcPts val="0"/>
              </a:spcBef>
              <a:spcAft>
                <a:spcPts val="0"/>
              </a:spcAft>
              <a:buSzPts val="1100"/>
              <a:buNone/>
            </a:pPr>
            <a:r>
              <a:rPr lang="en"/>
              <a:t>Add bids ignore file on next slide</a:t>
            </a:r>
            <a:endParaRPr/>
          </a:p>
          <a:p>
            <a:pPr indent="0" lvl="0" marL="0" rtl="0" algn="l">
              <a:lnSpc>
                <a:spcPct val="100000"/>
              </a:lnSpc>
              <a:spcBef>
                <a:spcPts val="0"/>
              </a:spcBef>
              <a:spcAft>
                <a:spcPts val="0"/>
              </a:spcAft>
              <a:buSzPts val="1100"/>
              <a:buNone/>
            </a:pPr>
            <a:r>
              <a:rPr lang="en"/>
              <a:t>Remove extra bullet point, add part about not working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Expand on BIDS ignore file -&gt; for data types without a bids type or non standard data types include the bids text file will help.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1d5bfdbb85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1d5bfdbb85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5" name="Google Shape;135;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GOALS -&gt; Goals need stated little bit more clearly -&gt; For the first bullet point, “Create the name for stop signal reaction time task for subject give me” Break down the steps, Walk through the step by step process, run identifier, subject name, session, task type, run number, bold.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Make a list of data types and ask which are not compliant -&gt; Have a link for non-compliant on the manual -&gt; Example: Diffusion – Variations that don’t play well w/ BIDS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You could run spectrospecty, diffusion data,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grpSp>
        <p:nvGrpSpPr>
          <p:cNvPr id="10" name="Google Shape;10;p9"/>
          <p:cNvGrpSpPr/>
          <p:nvPr/>
        </p:nvGrpSpPr>
        <p:grpSpPr>
          <a:xfrm>
            <a:off x="4350279" y="2855377"/>
            <a:ext cx="443589" cy="105632"/>
            <a:chOff x="4137525" y="2915950"/>
            <a:chExt cx="869100" cy="207000"/>
          </a:xfrm>
        </p:grpSpPr>
        <p:sp>
          <p:nvSpPr>
            <p:cNvPr id="11" name="Google Shape;11;p9"/>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9"/>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9"/>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 name="Google Shape;14;p9"/>
          <p:cNvSpPr txBox="1"/>
          <p:nvPr>
            <p:ph type="ctrTitle"/>
          </p:nvPr>
        </p:nvSpPr>
        <p:spPr>
          <a:xfrm>
            <a:off x="671258" y="990800"/>
            <a:ext cx="7801500" cy="17301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15" name="Google Shape;15;p9"/>
          <p:cNvSpPr txBox="1"/>
          <p:nvPr>
            <p:ph idx="1" type="subTitle"/>
          </p:nvPr>
        </p:nvSpPr>
        <p:spPr>
          <a:xfrm>
            <a:off x="671250" y="3174876"/>
            <a:ext cx="78015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Google Shape;16;p9"/>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8"/>
          <p:cNvSpPr txBox="1"/>
          <p:nvPr>
            <p:ph hasCustomPrompt="1" type="title"/>
          </p:nvPr>
        </p:nvSpPr>
        <p:spPr>
          <a:xfrm>
            <a:off x="311700" y="1255275"/>
            <a:ext cx="8520600" cy="1890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1" name="Google Shape;51;p18"/>
          <p:cNvSpPr txBox="1"/>
          <p:nvPr>
            <p:ph idx="1" type="body"/>
          </p:nvPr>
        </p:nvSpPr>
        <p:spPr>
          <a:xfrm>
            <a:off x="311700" y="32284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2" name="Google Shape;52;p18"/>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9"/>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7" name="Shape 17"/>
        <p:cNvGrpSpPr/>
        <p:nvPr/>
      </p:nvGrpSpPr>
      <p:grpSpPr>
        <a:xfrm>
          <a:off x="0" y="0"/>
          <a:ext cx="0" cy="0"/>
          <a:chOff x="0" y="0"/>
          <a:chExt cx="0" cy="0"/>
        </a:xfrm>
      </p:grpSpPr>
      <p:sp>
        <p:nvSpPr>
          <p:cNvPr id="18" name="Google Shape;18;p1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19" name="Google Shape;19;p10"/>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1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2" name="Google Shape;22;p1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3" name="Google Shape;23;p12"/>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4" name="Shape 24"/>
        <p:cNvGrpSpPr/>
        <p:nvPr/>
      </p:nvGrpSpPr>
      <p:grpSpPr>
        <a:xfrm>
          <a:off x="0" y="0"/>
          <a:ext cx="0" cy="0"/>
          <a:chOff x="0" y="0"/>
          <a:chExt cx="0" cy="0"/>
        </a:xfrm>
      </p:grpSpPr>
      <p:sp>
        <p:nvSpPr>
          <p:cNvPr id="25" name="Google Shape;25;p11"/>
          <p:cNvSpPr txBox="1"/>
          <p:nvPr>
            <p:ph type="title"/>
          </p:nvPr>
        </p:nvSpPr>
        <p:spPr>
          <a:xfrm>
            <a:off x="671250" y="2141250"/>
            <a:ext cx="7852200" cy="8610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6" name="Google Shape;26;p1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7" name="Shape 27"/>
        <p:cNvGrpSpPr/>
        <p:nvPr/>
      </p:nvGrpSpPr>
      <p:grpSpPr>
        <a:xfrm>
          <a:off x="0" y="0"/>
          <a:ext cx="0" cy="0"/>
          <a:chOff x="0" y="0"/>
          <a:chExt cx="0" cy="0"/>
        </a:xfrm>
      </p:grpSpPr>
      <p:sp>
        <p:nvSpPr>
          <p:cNvPr id="28" name="Google Shape;28;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9" name="Google Shape;29;p13"/>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0" name="Google Shape;30;p13"/>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13"/>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14"/>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4" name="Google Shape;34;p14"/>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5" name="Google Shape;35;p14"/>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15"/>
          <p:cNvSpPr txBox="1"/>
          <p:nvPr>
            <p:ph type="title"/>
          </p:nvPr>
        </p:nvSpPr>
        <p:spPr>
          <a:xfrm>
            <a:off x="490250" y="526350"/>
            <a:ext cx="62271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38" name="Google Shape;38;p15"/>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16"/>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1" name="Google Shape;41;p16"/>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16"/>
          <p:cNvSpPr txBox="1"/>
          <p:nvPr>
            <p:ph type="title"/>
          </p:nvPr>
        </p:nvSpPr>
        <p:spPr>
          <a:xfrm>
            <a:off x="265500" y="1081400"/>
            <a:ext cx="4045200" cy="1710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3" name="Google Shape;43;p16"/>
          <p:cNvSpPr txBox="1"/>
          <p:nvPr>
            <p:ph idx="1" type="subTitle"/>
          </p:nvPr>
        </p:nvSpPr>
        <p:spPr>
          <a:xfrm>
            <a:off x="265500" y="2845201"/>
            <a:ext cx="4045200" cy="13455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Google Shape;44;p16"/>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0"/>
              </a:spcBef>
              <a:spcAft>
                <a:spcPts val="0"/>
              </a:spcAft>
              <a:buClr>
                <a:schemeClr val="lt1"/>
              </a:buClr>
              <a:buSzPts val="1400"/>
              <a:buChar char="○"/>
              <a:defRPr>
                <a:solidFill>
                  <a:schemeClr val="lt1"/>
                </a:solidFill>
              </a:defRPr>
            </a:lvl2pPr>
            <a:lvl3pPr indent="-317500" lvl="2" marL="1371600" algn="l">
              <a:lnSpc>
                <a:spcPct val="115000"/>
              </a:lnSpc>
              <a:spcBef>
                <a:spcPts val="0"/>
              </a:spcBef>
              <a:spcAft>
                <a:spcPts val="0"/>
              </a:spcAft>
              <a:buClr>
                <a:schemeClr val="lt1"/>
              </a:buClr>
              <a:buSzPts val="1400"/>
              <a:buChar char="■"/>
              <a:defRPr>
                <a:solidFill>
                  <a:schemeClr val="lt1"/>
                </a:solidFill>
              </a:defRPr>
            </a:lvl3pPr>
            <a:lvl4pPr indent="-317500" lvl="3" marL="1828800" algn="l">
              <a:lnSpc>
                <a:spcPct val="115000"/>
              </a:lnSpc>
              <a:spcBef>
                <a:spcPts val="0"/>
              </a:spcBef>
              <a:spcAft>
                <a:spcPts val="0"/>
              </a:spcAft>
              <a:buClr>
                <a:schemeClr val="lt1"/>
              </a:buClr>
              <a:buSzPts val="1400"/>
              <a:buChar char="●"/>
              <a:defRPr>
                <a:solidFill>
                  <a:schemeClr val="lt1"/>
                </a:solidFill>
              </a:defRPr>
            </a:lvl4pPr>
            <a:lvl5pPr indent="-317500" lvl="4" marL="2286000" algn="l">
              <a:lnSpc>
                <a:spcPct val="115000"/>
              </a:lnSpc>
              <a:spcBef>
                <a:spcPts val="0"/>
              </a:spcBef>
              <a:spcAft>
                <a:spcPts val="0"/>
              </a:spcAft>
              <a:buClr>
                <a:schemeClr val="lt1"/>
              </a:buClr>
              <a:buSzPts val="1400"/>
              <a:buChar char="○"/>
              <a:defRPr>
                <a:solidFill>
                  <a:schemeClr val="lt1"/>
                </a:solidFill>
              </a:defRPr>
            </a:lvl5pPr>
            <a:lvl6pPr indent="-317500" lvl="5" marL="2743200" algn="l">
              <a:lnSpc>
                <a:spcPct val="115000"/>
              </a:lnSpc>
              <a:spcBef>
                <a:spcPts val="0"/>
              </a:spcBef>
              <a:spcAft>
                <a:spcPts val="0"/>
              </a:spcAft>
              <a:buClr>
                <a:schemeClr val="lt1"/>
              </a:buClr>
              <a:buSzPts val="1400"/>
              <a:buChar char="■"/>
              <a:defRPr>
                <a:solidFill>
                  <a:schemeClr val="lt1"/>
                </a:solidFill>
              </a:defRPr>
            </a:lvl6pPr>
            <a:lvl7pPr indent="-317500" lvl="6" marL="3200400" algn="l">
              <a:lnSpc>
                <a:spcPct val="115000"/>
              </a:lnSpc>
              <a:spcBef>
                <a:spcPts val="0"/>
              </a:spcBef>
              <a:spcAft>
                <a:spcPts val="0"/>
              </a:spcAft>
              <a:buClr>
                <a:schemeClr val="lt1"/>
              </a:buClr>
              <a:buSzPts val="1400"/>
              <a:buChar char="●"/>
              <a:defRPr>
                <a:solidFill>
                  <a:schemeClr val="lt1"/>
                </a:solidFill>
              </a:defRPr>
            </a:lvl7pPr>
            <a:lvl8pPr indent="-317500" lvl="7" marL="3657600" algn="l">
              <a:lnSpc>
                <a:spcPct val="115000"/>
              </a:lnSpc>
              <a:spcBef>
                <a:spcPts val="0"/>
              </a:spcBef>
              <a:spcAft>
                <a:spcPts val="0"/>
              </a:spcAft>
              <a:buClr>
                <a:schemeClr val="lt1"/>
              </a:buClr>
              <a:buSzPts val="1400"/>
              <a:buChar char="○"/>
              <a:defRPr>
                <a:solidFill>
                  <a:schemeClr val="lt1"/>
                </a:solidFill>
              </a:defRPr>
            </a:lvl8pPr>
            <a:lvl9pPr indent="-317500" lvl="8" marL="4114800" algn="l">
              <a:lnSpc>
                <a:spcPct val="115000"/>
              </a:lnSpc>
              <a:spcBef>
                <a:spcPts val="0"/>
              </a:spcBef>
              <a:spcAft>
                <a:spcPts val="0"/>
              </a:spcAft>
              <a:buClr>
                <a:schemeClr val="lt1"/>
              </a:buClr>
              <a:buSzPts val="1400"/>
              <a:buChar char="■"/>
              <a:defRPr>
                <a:solidFill>
                  <a:schemeClr val="lt1"/>
                </a:solidFill>
              </a:defRPr>
            </a:lvl9pPr>
          </a:lstStyle>
          <a:p/>
        </p:txBody>
      </p:sp>
      <p:sp>
        <p:nvSpPr>
          <p:cNvPr id="45" name="Google Shape;45;p16"/>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7"/>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Google Shape;48;p17"/>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late">
    <p:bg>
      <p:bgPr>
        <a:solidFill>
          <a:schemeClr val="lt1"/>
        </a:solidFill>
      </p:bgPr>
    </p:bg>
    <p:spTree>
      <p:nvGrpSpPr>
        <p:cNvPr id="5" name="Shape 5"/>
        <p:cNvGrpSpPr/>
        <p:nvPr/>
      </p:nvGrpSpPr>
      <p:grpSpPr>
        <a:xfrm>
          <a:off x="0" y="0"/>
          <a:ext cx="0" cy="0"/>
          <a:chOff x="0" y="0"/>
          <a:chExt cx="0" cy="0"/>
        </a:xfrm>
      </p:grpSpPr>
      <p:sp>
        <p:nvSpPr>
          <p:cNvPr id="6" name="Google Shape;6;p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3000"/>
              <a:buFont typeface="Oswald"/>
              <a:buNone/>
              <a:defRPr b="0" i="0" sz="3000" u="none" cap="none" strike="noStrike">
                <a:solidFill>
                  <a:schemeClr val="dk1"/>
                </a:solidFill>
                <a:latin typeface="Oswald"/>
                <a:ea typeface="Oswald"/>
                <a:cs typeface="Oswald"/>
                <a:sym typeface="Oswald"/>
              </a:defRPr>
            </a:lvl1pPr>
            <a:lvl2pPr lvl="1" marR="0" rtl="0" algn="l">
              <a:lnSpc>
                <a:spcPct val="100000"/>
              </a:lnSpc>
              <a:spcBef>
                <a:spcPts val="0"/>
              </a:spcBef>
              <a:spcAft>
                <a:spcPts val="0"/>
              </a:spcAft>
              <a:buClr>
                <a:schemeClr val="dk1"/>
              </a:buClr>
              <a:buSzPts val="3000"/>
              <a:buFont typeface="Oswald"/>
              <a:buNone/>
              <a:defRPr b="0" i="0" sz="3000" u="none" cap="none" strike="noStrike">
                <a:solidFill>
                  <a:schemeClr val="dk1"/>
                </a:solidFill>
                <a:latin typeface="Oswald"/>
                <a:ea typeface="Oswald"/>
                <a:cs typeface="Oswald"/>
                <a:sym typeface="Oswald"/>
              </a:defRPr>
            </a:lvl2pPr>
            <a:lvl3pPr lvl="2" marR="0" rtl="0" algn="l">
              <a:lnSpc>
                <a:spcPct val="100000"/>
              </a:lnSpc>
              <a:spcBef>
                <a:spcPts val="0"/>
              </a:spcBef>
              <a:spcAft>
                <a:spcPts val="0"/>
              </a:spcAft>
              <a:buClr>
                <a:schemeClr val="dk1"/>
              </a:buClr>
              <a:buSzPts val="3000"/>
              <a:buFont typeface="Oswald"/>
              <a:buNone/>
              <a:defRPr b="0" i="0" sz="3000" u="none" cap="none" strike="noStrike">
                <a:solidFill>
                  <a:schemeClr val="dk1"/>
                </a:solidFill>
                <a:latin typeface="Oswald"/>
                <a:ea typeface="Oswald"/>
                <a:cs typeface="Oswald"/>
                <a:sym typeface="Oswald"/>
              </a:defRPr>
            </a:lvl3pPr>
            <a:lvl4pPr lvl="3" marR="0" rtl="0" algn="l">
              <a:lnSpc>
                <a:spcPct val="100000"/>
              </a:lnSpc>
              <a:spcBef>
                <a:spcPts val="0"/>
              </a:spcBef>
              <a:spcAft>
                <a:spcPts val="0"/>
              </a:spcAft>
              <a:buClr>
                <a:schemeClr val="dk1"/>
              </a:buClr>
              <a:buSzPts val="3000"/>
              <a:buFont typeface="Oswald"/>
              <a:buNone/>
              <a:defRPr b="0" i="0" sz="3000" u="none" cap="none" strike="noStrike">
                <a:solidFill>
                  <a:schemeClr val="dk1"/>
                </a:solidFill>
                <a:latin typeface="Oswald"/>
                <a:ea typeface="Oswald"/>
                <a:cs typeface="Oswald"/>
                <a:sym typeface="Oswald"/>
              </a:defRPr>
            </a:lvl4pPr>
            <a:lvl5pPr lvl="4" marR="0" rtl="0" algn="l">
              <a:lnSpc>
                <a:spcPct val="100000"/>
              </a:lnSpc>
              <a:spcBef>
                <a:spcPts val="0"/>
              </a:spcBef>
              <a:spcAft>
                <a:spcPts val="0"/>
              </a:spcAft>
              <a:buClr>
                <a:schemeClr val="dk1"/>
              </a:buClr>
              <a:buSzPts val="3000"/>
              <a:buFont typeface="Oswald"/>
              <a:buNone/>
              <a:defRPr b="0" i="0" sz="3000" u="none" cap="none" strike="noStrike">
                <a:solidFill>
                  <a:schemeClr val="dk1"/>
                </a:solidFill>
                <a:latin typeface="Oswald"/>
                <a:ea typeface="Oswald"/>
                <a:cs typeface="Oswald"/>
                <a:sym typeface="Oswald"/>
              </a:defRPr>
            </a:lvl5pPr>
            <a:lvl6pPr lvl="5" marR="0" rtl="0" algn="l">
              <a:lnSpc>
                <a:spcPct val="100000"/>
              </a:lnSpc>
              <a:spcBef>
                <a:spcPts val="0"/>
              </a:spcBef>
              <a:spcAft>
                <a:spcPts val="0"/>
              </a:spcAft>
              <a:buClr>
                <a:schemeClr val="dk1"/>
              </a:buClr>
              <a:buSzPts val="3000"/>
              <a:buFont typeface="Oswald"/>
              <a:buNone/>
              <a:defRPr b="0" i="0" sz="3000" u="none" cap="none" strike="noStrike">
                <a:solidFill>
                  <a:schemeClr val="dk1"/>
                </a:solidFill>
                <a:latin typeface="Oswald"/>
                <a:ea typeface="Oswald"/>
                <a:cs typeface="Oswald"/>
                <a:sym typeface="Oswald"/>
              </a:defRPr>
            </a:lvl6pPr>
            <a:lvl7pPr lvl="6" marR="0" rtl="0" algn="l">
              <a:lnSpc>
                <a:spcPct val="100000"/>
              </a:lnSpc>
              <a:spcBef>
                <a:spcPts val="0"/>
              </a:spcBef>
              <a:spcAft>
                <a:spcPts val="0"/>
              </a:spcAft>
              <a:buClr>
                <a:schemeClr val="dk1"/>
              </a:buClr>
              <a:buSzPts val="3000"/>
              <a:buFont typeface="Oswald"/>
              <a:buNone/>
              <a:defRPr b="0" i="0" sz="3000" u="none" cap="none" strike="noStrike">
                <a:solidFill>
                  <a:schemeClr val="dk1"/>
                </a:solidFill>
                <a:latin typeface="Oswald"/>
                <a:ea typeface="Oswald"/>
                <a:cs typeface="Oswald"/>
                <a:sym typeface="Oswald"/>
              </a:defRPr>
            </a:lvl7pPr>
            <a:lvl8pPr lvl="7" marR="0" rtl="0" algn="l">
              <a:lnSpc>
                <a:spcPct val="100000"/>
              </a:lnSpc>
              <a:spcBef>
                <a:spcPts val="0"/>
              </a:spcBef>
              <a:spcAft>
                <a:spcPts val="0"/>
              </a:spcAft>
              <a:buClr>
                <a:schemeClr val="dk1"/>
              </a:buClr>
              <a:buSzPts val="3000"/>
              <a:buFont typeface="Oswald"/>
              <a:buNone/>
              <a:defRPr b="0" i="0" sz="3000" u="none" cap="none" strike="noStrike">
                <a:solidFill>
                  <a:schemeClr val="dk1"/>
                </a:solidFill>
                <a:latin typeface="Oswald"/>
                <a:ea typeface="Oswald"/>
                <a:cs typeface="Oswald"/>
                <a:sym typeface="Oswald"/>
              </a:defRPr>
            </a:lvl8pPr>
            <a:lvl9pPr lvl="8" marR="0" rtl="0" algn="l">
              <a:lnSpc>
                <a:spcPct val="100000"/>
              </a:lnSpc>
              <a:spcBef>
                <a:spcPts val="0"/>
              </a:spcBef>
              <a:spcAft>
                <a:spcPts val="0"/>
              </a:spcAft>
              <a:buClr>
                <a:schemeClr val="dk1"/>
              </a:buClr>
              <a:buSzPts val="3000"/>
              <a:buFont typeface="Oswald"/>
              <a:buNone/>
              <a:defRPr b="0" i="0" sz="3000" u="none" cap="none" strike="noStrike">
                <a:solidFill>
                  <a:schemeClr val="dk1"/>
                </a:solidFill>
                <a:latin typeface="Oswald"/>
                <a:ea typeface="Oswald"/>
                <a:cs typeface="Oswald"/>
                <a:sym typeface="Oswald"/>
              </a:defRPr>
            </a:lvl9pPr>
          </a:lstStyle>
          <a:p/>
        </p:txBody>
      </p:sp>
      <p:sp>
        <p:nvSpPr>
          <p:cNvPr id="7" name="Google Shape;7;p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accent3"/>
              </a:buClr>
              <a:buSzPts val="1800"/>
              <a:buFont typeface="Average"/>
              <a:buChar char="●"/>
              <a:defRPr b="0" i="0" sz="1800" u="none" cap="none" strike="noStrike">
                <a:solidFill>
                  <a:schemeClr val="accent3"/>
                </a:solidFill>
                <a:latin typeface="Average"/>
                <a:ea typeface="Average"/>
                <a:cs typeface="Average"/>
                <a:sym typeface="Average"/>
              </a:defRPr>
            </a:lvl1pPr>
            <a:lvl2pPr indent="-317500" lvl="1" marL="914400" marR="0" rtl="0" algn="l">
              <a:lnSpc>
                <a:spcPct val="115000"/>
              </a:lnSpc>
              <a:spcBef>
                <a:spcPts val="0"/>
              </a:spcBef>
              <a:spcAft>
                <a:spcPts val="0"/>
              </a:spcAft>
              <a:buClr>
                <a:schemeClr val="accent3"/>
              </a:buClr>
              <a:buSzPts val="1400"/>
              <a:buFont typeface="Average"/>
              <a:buChar char="○"/>
              <a:defRPr b="0" i="0" sz="1400" u="none" cap="none" strike="noStrike">
                <a:solidFill>
                  <a:schemeClr val="accent3"/>
                </a:solidFill>
                <a:latin typeface="Average"/>
                <a:ea typeface="Average"/>
                <a:cs typeface="Average"/>
                <a:sym typeface="Average"/>
              </a:defRPr>
            </a:lvl2pPr>
            <a:lvl3pPr indent="-317500" lvl="2" marL="1371600" marR="0" rtl="0" algn="l">
              <a:lnSpc>
                <a:spcPct val="115000"/>
              </a:lnSpc>
              <a:spcBef>
                <a:spcPts val="0"/>
              </a:spcBef>
              <a:spcAft>
                <a:spcPts val="0"/>
              </a:spcAft>
              <a:buClr>
                <a:schemeClr val="accent3"/>
              </a:buClr>
              <a:buSzPts val="1400"/>
              <a:buFont typeface="Average"/>
              <a:buChar char="■"/>
              <a:defRPr b="0" i="0" sz="1400" u="none" cap="none" strike="noStrike">
                <a:solidFill>
                  <a:schemeClr val="accent3"/>
                </a:solidFill>
                <a:latin typeface="Average"/>
                <a:ea typeface="Average"/>
                <a:cs typeface="Average"/>
                <a:sym typeface="Average"/>
              </a:defRPr>
            </a:lvl3pPr>
            <a:lvl4pPr indent="-317500" lvl="3" marL="1828800" marR="0" rtl="0" algn="l">
              <a:lnSpc>
                <a:spcPct val="115000"/>
              </a:lnSpc>
              <a:spcBef>
                <a:spcPts val="0"/>
              </a:spcBef>
              <a:spcAft>
                <a:spcPts val="0"/>
              </a:spcAft>
              <a:buClr>
                <a:schemeClr val="accent3"/>
              </a:buClr>
              <a:buSzPts val="1400"/>
              <a:buFont typeface="Average"/>
              <a:buChar char="●"/>
              <a:defRPr b="0" i="0" sz="1400" u="none" cap="none" strike="noStrike">
                <a:solidFill>
                  <a:schemeClr val="accent3"/>
                </a:solidFill>
                <a:latin typeface="Average"/>
                <a:ea typeface="Average"/>
                <a:cs typeface="Average"/>
                <a:sym typeface="Average"/>
              </a:defRPr>
            </a:lvl4pPr>
            <a:lvl5pPr indent="-317500" lvl="4" marL="2286000" marR="0" rtl="0" algn="l">
              <a:lnSpc>
                <a:spcPct val="115000"/>
              </a:lnSpc>
              <a:spcBef>
                <a:spcPts val="0"/>
              </a:spcBef>
              <a:spcAft>
                <a:spcPts val="0"/>
              </a:spcAft>
              <a:buClr>
                <a:schemeClr val="accent3"/>
              </a:buClr>
              <a:buSzPts val="1400"/>
              <a:buFont typeface="Average"/>
              <a:buChar char="○"/>
              <a:defRPr b="0" i="0" sz="1400" u="none" cap="none" strike="noStrike">
                <a:solidFill>
                  <a:schemeClr val="accent3"/>
                </a:solidFill>
                <a:latin typeface="Average"/>
                <a:ea typeface="Average"/>
                <a:cs typeface="Average"/>
                <a:sym typeface="Average"/>
              </a:defRPr>
            </a:lvl5pPr>
            <a:lvl6pPr indent="-317500" lvl="5" marL="2743200" marR="0" rtl="0" algn="l">
              <a:lnSpc>
                <a:spcPct val="115000"/>
              </a:lnSpc>
              <a:spcBef>
                <a:spcPts val="0"/>
              </a:spcBef>
              <a:spcAft>
                <a:spcPts val="0"/>
              </a:spcAft>
              <a:buClr>
                <a:schemeClr val="accent3"/>
              </a:buClr>
              <a:buSzPts val="1400"/>
              <a:buFont typeface="Average"/>
              <a:buChar char="■"/>
              <a:defRPr b="0" i="0" sz="1400" u="none" cap="none" strike="noStrike">
                <a:solidFill>
                  <a:schemeClr val="accent3"/>
                </a:solidFill>
                <a:latin typeface="Average"/>
                <a:ea typeface="Average"/>
                <a:cs typeface="Average"/>
                <a:sym typeface="Average"/>
              </a:defRPr>
            </a:lvl6pPr>
            <a:lvl7pPr indent="-317500" lvl="6" marL="3200400" marR="0" rtl="0" algn="l">
              <a:lnSpc>
                <a:spcPct val="115000"/>
              </a:lnSpc>
              <a:spcBef>
                <a:spcPts val="0"/>
              </a:spcBef>
              <a:spcAft>
                <a:spcPts val="0"/>
              </a:spcAft>
              <a:buClr>
                <a:schemeClr val="accent3"/>
              </a:buClr>
              <a:buSzPts val="1400"/>
              <a:buFont typeface="Average"/>
              <a:buChar char="●"/>
              <a:defRPr b="0" i="0" sz="1400" u="none" cap="none" strike="noStrike">
                <a:solidFill>
                  <a:schemeClr val="accent3"/>
                </a:solidFill>
                <a:latin typeface="Average"/>
                <a:ea typeface="Average"/>
                <a:cs typeface="Average"/>
                <a:sym typeface="Average"/>
              </a:defRPr>
            </a:lvl7pPr>
            <a:lvl8pPr indent="-317500" lvl="7" marL="3657600" marR="0" rtl="0" algn="l">
              <a:lnSpc>
                <a:spcPct val="115000"/>
              </a:lnSpc>
              <a:spcBef>
                <a:spcPts val="0"/>
              </a:spcBef>
              <a:spcAft>
                <a:spcPts val="0"/>
              </a:spcAft>
              <a:buClr>
                <a:schemeClr val="accent3"/>
              </a:buClr>
              <a:buSzPts val="1400"/>
              <a:buFont typeface="Average"/>
              <a:buChar char="○"/>
              <a:defRPr b="0" i="0" sz="1400" u="none" cap="none" strike="noStrike">
                <a:solidFill>
                  <a:schemeClr val="accent3"/>
                </a:solidFill>
                <a:latin typeface="Average"/>
                <a:ea typeface="Average"/>
                <a:cs typeface="Average"/>
                <a:sym typeface="Average"/>
              </a:defRPr>
            </a:lvl8pPr>
            <a:lvl9pPr indent="-317500" lvl="8" marL="4114800" marR="0" rtl="0" algn="l">
              <a:lnSpc>
                <a:spcPct val="115000"/>
              </a:lnSpc>
              <a:spcBef>
                <a:spcPts val="0"/>
              </a:spcBef>
              <a:spcAft>
                <a:spcPts val="0"/>
              </a:spcAft>
              <a:buClr>
                <a:schemeClr val="accent3"/>
              </a:buClr>
              <a:buSzPts val="1400"/>
              <a:buFont typeface="Average"/>
              <a:buChar char="■"/>
              <a:defRPr b="0" i="0" sz="1400" u="none" cap="none" strike="noStrike">
                <a:solidFill>
                  <a:schemeClr val="accent3"/>
                </a:solidFill>
                <a:latin typeface="Average"/>
                <a:ea typeface="Average"/>
                <a:cs typeface="Average"/>
                <a:sym typeface="Average"/>
              </a:defRPr>
            </a:lvl9pPr>
          </a:lstStyle>
          <a:p/>
        </p:txBody>
      </p:sp>
      <p:sp>
        <p:nvSpPr>
          <p:cNvPr id="8" name="Google Shape;8;p8"/>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zenodo.org/record/4710751#.YSPUrNNKj9B" TargetMode="External"/><Relationship Id="rId4" Type="http://schemas.openxmlformats.org/officeDocument/2006/relationships/hyperlink" Target="https://bids-specification.readthedocs.io/en/stable/04-modality-specific-files/01-magnetic-resonance-imaging-data.html" TargetMode="External"/><Relationship Id="rId5" Type="http://schemas.openxmlformats.org/officeDocument/2006/relationships/hyperlink" Target="https://bids.neuroimaging.io/get_involved.html#extending-the-bids-specification" TargetMode="External"/><Relationship Id="rId6" Type="http://schemas.openxmlformats.org/officeDocument/2006/relationships/hyperlink" Target="https://docs.ccv.brown.edu/bnc-user-manual/bids/introduction-to-bid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
          <p:cNvSpPr txBox="1"/>
          <p:nvPr>
            <p:ph type="ctrTitle"/>
          </p:nvPr>
        </p:nvSpPr>
        <p:spPr>
          <a:xfrm>
            <a:off x="671258" y="990800"/>
            <a:ext cx="7801500" cy="17301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4800"/>
              <a:buNone/>
            </a:pPr>
            <a:r>
              <a:rPr lang="en" sz="5400"/>
              <a:t>Introducing BIDS</a:t>
            </a:r>
            <a:endParaRPr sz="5400"/>
          </a:p>
          <a:p>
            <a:pPr indent="0" lvl="0" marL="0" rtl="0" algn="ctr">
              <a:lnSpc>
                <a:spcPct val="100000"/>
              </a:lnSpc>
              <a:spcBef>
                <a:spcPts val="0"/>
              </a:spcBef>
              <a:spcAft>
                <a:spcPts val="0"/>
              </a:spcAft>
              <a:buSzPts val="4800"/>
              <a:buNone/>
            </a:pPr>
            <a:r>
              <a:rPr lang="en" sz="3000"/>
              <a:t>Part II</a:t>
            </a:r>
            <a:endParaRPr sz="3000"/>
          </a:p>
        </p:txBody>
      </p:sp>
      <p:sp>
        <p:nvSpPr>
          <p:cNvPr id="60" name="Google Shape;60;p1"/>
          <p:cNvSpPr txBox="1"/>
          <p:nvPr>
            <p:ph idx="1" type="subTitle"/>
          </p:nvPr>
        </p:nvSpPr>
        <p:spPr>
          <a:xfrm>
            <a:off x="2920925" y="3342725"/>
            <a:ext cx="3470700" cy="506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852"/>
              <a:buNone/>
            </a:pPr>
            <a:r>
              <a:rPr lang="en" sz="2400">
                <a:solidFill>
                  <a:srgbClr val="93C47D"/>
                </a:solidFill>
                <a:latin typeface="Helvetica Neue"/>
                <a:ea typeface="Helvetica Neue"/>
                <a:cs typeface="Helvetica Neue"/>
                <a:sym typeface="Helvetica Neue"/>
              </a:rPr>
              <a:t>The </a:t>
            </a:r>
            <a:r>
              <a:rPr b="1" lang="en" sz="2400">
                <a:solidFill>
                  <a:srgbClr val="93C47D"/>
                </a:solidFill>
                <a:latin typeface="Helvetica Neue"/>
                <a:ea typeface="Helvetica Neue"/>
                <a:cs typeface="Helvetica Neue"/>
                <a:sym typeface="Helvetica Neue"/>
              </a:rPr>
              <a:t>B</a:t>
            </a:r>
            <a:r>
              <a:rPr lang="en" sz="2400">
                <a:solidFill>
                  <a:srgbClr val="93C47D"/>
                </a:solidFill>
                <a:latin typeface="Helvetica Neue"/>
                <a:ea typeface="Helvetica Neue"/>
                <a:cs typeface="Helvetica Neue"/>
                <a:sym typeface="Helvetica Neue"/>
              </a:rPr>
              <a:t>rain </a:t>
            </a:r>
            <a:r>
              <a:rPr b="1" lang="en" sz="2400">
                <a:solidFill>
                  <a:srgbClr val="93C47D"/>
                </a:solidFill>
                <a:latin typeface="Helvetica Neue"/>
                <a:ea typeface="Helvetica Neue"/>
                <a:cs typeface="Helvetica Neue"/>
                <a:sym typeface="Helvetica Neue"/>
              </a:rPr>
              <a:t>I</a:t>
            </a:r>
            <a:r>
              <a:rPr lang="en" sz="2400">
                <a:solidFill>
                  <a:srgbClr val="93C47D"/>
                </a:solidFill>
                <a:latin typeface="Helvetica Neue"/>
                <a:ea typeface="Helvetica Neue"/>
                <a:cs typeface="Helvetica Neue"/>
                <a:sym typeface="Helvetica Neue"/>
              </a:rPr>
              <a:t>maging </a:t>
            </a:r>
            <a:r>
              <a:rPr b="1" lang="en" sz="2400">
                <a:solidFill>
                  <a:srgbClr val="93C47D"/>
                </a:solidFill>
                <a:latin typeface="Helvetica Neue"/>
                <a:ea typeface="Helvetica Neue"/>
                <a:cs typeface="Helvetica Neue"/>
                <a:sym typeface="Helvetica Neue"/>
              </a:rPr>
              <a:t>D</a:t>
            </a:r>
            <a:r>
              <a:rPr lang="en" sz="2400">
                <a:solidFill>
                  <a:srgbClr val="93C47D"/>
                </a:solidFill>
                <a:latin typeface="Helvetica Neue"/>
                <a:ea typeface="Helvetica Neue"/>
                <a:cs typeface="Helvetica Neue"/>
                <a:sym typeface="Helvetica Neue"/>
              </a:rPr>
              <a:t>ata </a:t>
            </a:r>
            <a:r>
              <a:rPr b="1" lang="en" sz="2400">
                <a:solidFill>
                  <a:srgbClr val="93C47D"/>
                </a:solidFill>
                <a:latin typeface="Helvetica Neue"/>
                <a:ea typeface="Helvetica Neue"/>
                <a:cs typeface="Helvetica Neue"/>
                <a:sym typeface="Helvetica Neue"/>
              </a:rPr>
              <a:t>S</a:t>
            </a:r>
            <a:r>
              <a:rPr lang="en" sz="2400">
                <a:solidFill>
                  <a:srgbClr val="93C47D"/>
                </a:solidFill>
                <a:latin typeface="Helvetica Neue"/>
                <a:ea typeface="Helvetica Neue"/>
                <a:cs typeface="Helvetica Neue"/>
                <a:sym typeface="Helvetica Neue"/>
              </a:rPr>
              <a:t>tructure</a:t>
            </a:r>
            <a:endParaRPr sz="2400">
              <a:solidFill>
                <a:srgbClr val="93C47D"/>
              </a:solidFill>
              <a:latin typeface="Helvetica Neue"/>
              <a:ea typeface="Helvetica Neue"/>
              <a:cs typeface="Helvetica Neue"/>
              <a:sym typeface="Helvetica Neue"/>
            </a:endParaRPr>
          </a:p>
        </p:txBody>
      </p:sp>
      <p:sp>
        <p:nvSpPr>
          <p:cNvPr id="61" name="Google Shape;61;p1"/>
          <p:cNvSpPr txBox="1"/>
          <p:nvPr/>
        </p:nvSpPr>
        <p:spPr>
          <a:xfrm>
            <a:off x="7507900" y="4783075"/>
            <a:ext cx="15819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rgbClr val="9E9E9E"/>
                </a:solidFill>
                <a:latin typeface="Lato"/>
                <a:ea typeface="Lato"/>
                <a:cs typeface="Lato"/>
                <a:sym typeface="Lato"/>
              </a:rPr>
              <a:t>Version Date 4/25/2023</a:t>
            </a:r>
            <a:endParaRPr sz="800">
              <a:solidFill>
                <a:srgbClr val="9E9E9E"/>
              </a:solidFill>
              <a:latin typeface="Lato"/>
              <a:ea typeface="Lato"/>
              <a:cs typeface="Lato"/>
              <a:sym typeface="Lato"/>
            </a:endParaRPr>
          </a:p>
        </p:txBody>
      </p:sp>
      <p:sp>
        <p:nvSpPr>
          <p:cNvPr id="62" name="Google Shape;62;p1"/>
          <p:cNvSpPr txBox="1"/>
          <p:nvPr/>
        </p:nvSpPr>
        <p:spPr>
          <a:xfrm>
            <a:off x="69575" y="4675900"/>
            <a:ext cx="15819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rgbClr val="9E9E9E"/>
                </a:solidFill>
                <a:latin typeface="Lato"/>
                <a:ea typeface="Lato"/>
                <a:cs typeface="Lato"/>
                <a:sym typeface="Lato"/>
              </a:rPr>
              <a:t>Brown University Clinical Neuroimaging Research Core</a:t>
            </a:r>
            <a:endParaRPr sz="800">
              <a:solidFill>
                <a:srgbClr val="9E9E9E"/>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gf63963688b_0_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solidFill>
                  <a:srgbClr val="93C47D"/>
                </a:solidFill>
              </a:rPr>
              <a:t>Exercises - Part 2</a:t>
            </a:r>
            <a:endParaRPr>
              <a:solidFill>
                <a:srgbClr val="93C47D"/>
              </a:solidFill>
            </a:endParaRPr>
          </a:p>
        </p:txBody>
      </p:sp>
      <p:sp>
        <p:nvSpPr>
          <p:cNvPr id="146" name="Google Shape;146;gf63963688b_0_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457200" rtl="0" algn="l">
              <a:lnSpc>
                <a:spcPct val="115000"/>
              </a:lnSpc>
              <a:spcBef>
                <a:spcPts val="0"/>
              </a:spcBef>
              <a:spcAft>
                <a:spcPts val="0"/>
              </a:spcAft>
              <a:buNone/>
            </a:pPr>
            <a:r>
              <a:t/>
            </a:r>
            <a:endParaRPr sz="1000">
              <a:latin typeface="Arial"/>
              <a:ea typeface="Arial"/>
              <a:cs typeface="Arial"/>
              <a:sym typeface="Arial"/>
            </a:endParaRPr>
          </a:p>
          <a:p>
            <a:pPr indent="0" lvl="0" marL="127000" rtl="0" algn="l">
              <a:lnSpc>
                <a:spcPct val="115000"/>
              </a:lnSpc>
              <a:spcBef>
                <a:spcPts val="0"/>
              </a:spcBef>
              <a:spcAft>
                <a:spcPts val="0"/>
              </a:spcAft>
              <a:buSzPts val="1730"/>
              <a:buNone/>
            </a:pPr>
            <a:r>
              <a:t/>
            </a:r>
            <a:endParaRPr sz="1400">
              <a:latin typeface="Arial"/>
              <a:ea typeface="Arial"/>
              <a:cs typeface="Arial"/>
              <a:sym typeface="Arial"/>
            </a:endParaRPr>
          </a:p>
          <a:p>
            <a:pPr indent="-338437" lvl="0" marL="457200" rtl="0" algn="l">
              <a:lnSpc>
                <a:spcPct val="115000"/>
              </a:lnSpc>
              <a:spcBef>
                <a:spcPts val="0"/>
              </a:spcBef>
              <a:spcAft>
                <a:spcPts val="0"/>
              </a:spcAft>
              <a:buSzPts val="1730"/>
              <a:buFont typeface="Arial"/>
              <a:buChar char="●"/>
            </a:pPr>
            <a:r>
              <a:rPr lang="en" sz="1400">
                <a:latin typeface="Arial"/>
                <a:ea typeface="Arial"/>
                <a:cs typeface="Arial"/>
                <a:sym typeface="Arial"/>
              </a:rPr>
              <a:t>Below are a list of data types – Place an “X” on the data types that are not compliant with BIDS. Hint: There are three. </a:t>
            </a:r>
            <a:endParaRPr/>
          </a:p>
          <a:p>
            <a:pPr indent="-338437" lvl="2" marL="1371600" rtl="0" algn="l">
              <a:lnSpc>
                <a:spcPct val="115000"/>
              </a:lnSpc>
              <a:spcBef>
                <a:spcPts val="0"/>
              </a:spcBef>
              <a:spcAft>
                <a:spcPts val="0"/>
              </a:spcAft>
              <a:buSzPts val="1730"/>
              <a:buFont typeface="Arial"/>
              <a:buChar char="●"/>
            </a:pPr>
            <a:r>
              <a:rPr lang="en" sz="1200">
                <a:latin typeface="Arial"/>
                <a:ea typeface="Arial"/>
                <a:cs typeface="Arial"/>
                <a:sym typeface="Arial"/>
              </a:rPr>
              <a:t>Positron Emission Tomography (PET)</a:t>
            </a:r>
            <a:endParaRPr/>
          </a:p>
          <a:p>
            <a:pPr indent="-338437" lvl="2" marL="1371600" rtl="0" algn="l">
              <a:lnSpc>
                <a:spcPct val="115000"/>
              </a:lnSpc>
              <a:spcBef>
                <a:spcPts val="0"/>
              </a:spcBef>
              <a:spcAft>
                <a:spcPts val="0"/>
              </a:spcAft>
              <a:buSzPts val="1730"/>
              <a:buFont typeface="Arial"/>
              <a:buChar char="●"/>
            </a:pPr>
            <a:r>
              <a:rPr lang="en" sz="1200">
                <a:latin typeface="Arial"/>
                <a:ea typeface="Arial"/>
                <a:cs typeface="Arial"/>
                <a:sym typeface="Arial"/>
              </a:rPr>
              <a:t>Functional Magnetic Resonance Imaging (fMRI)</a:t>
            </a:r>
            <a:endParaRPr/>
          </a:p>
          <a:p>
            <a:pPr indent="-338437" lvl="2" marL="1371600" rtl="0" algn="l">
              <a:lnSpc>
                <a:spcPct val="115000"/>
              </a:lnSpc>
              <a:spcBef>
                <a:spcPts val="0"/>
              </a:spcBef>
              <a:spcAft>
                <a:spcPts val="0"/>
              </a:spcAft>
              <a:buSzPts val="1730"/>
              <a:buFont typeface="Arial"/>
              <a:buChar char="●"/>
            </a:pPr>
            <a:r>
              <a:rPr lang="en" sz="1200">
                <a:latin typeface="Arial"/>
                <a:ea typeface="Arial"/>
                <a:cs typeface="Arial"/>
                <a:sym typeface="Arial"/>
              </a:rPr>
              <a:t>Electroencephalogram (EEG)</a:t>
            </a:r>
            <a:endParaRPr/>
          </a:p>
          <a:p>
            <a:pPr indent="-338437" lvl="2" marL="1371600" rtl="0" algn="l">
              <a:lnSpc>
                <a:spcPct val="115000"/>
              </a:lnSpc>
              <a:spcBef>
                <a:spcPts val="0"/>
              </a:spcBef>
              <a:spcAft>
                <a:spcPts val="0"/>
              </a:spcAft>
              <a:buSzPts val="1730"/>
              <a:buFont typeface="Arial"/>
              <a:buChar char="●"/>
            </a:pPr>
            <a:r>
              <a:rPr lang="en" sz="1200">
                <a:latin typeface="Arial"/>
                <a:ea typeface="Arial"/>
                <a:cs typeface="Arial"/>
                <a:sym typeface="Arial"/>
              </a:rPr>
              <a:t>Eye Tracking Data</a:t>
            </a:r>
            <a:endParaRPr/>
          </a:p>
          <a:p>
            <a:pPr indent="-338437" lvl="2" marL="1371600" rtl="0" algn="l">
              <a:lnSpc>
                <a:spcPct val="115000"/>
              </a:lnSpc>
              <a:spcBef>
                <a:spcPts val="0"/>
              </a:spcBef>
              <a:spcAft>
                <a:spcPts val="0"/>
              </a:spcAft>
              <a:buSzPts val="1730"/>
              <a:buFont typeface="Arial"/>
              <a:buChar char="●"/>
            </a:pPr>
            <a:r>
              <a:rPr lang="en" sz="1200">
                <a:latin typeface="Arial"/>
                <a:ea typeface="Arial"/>
                <a:cs typeface="Arial"/>
                <a:sym typeface="Arial"/>
              </a:rPr>
              <a:t>Magnetoencephalography (MEG) </a:t>
            </a:r>
            <a:endParaRPr/>
          </a:p>
          <a:p>
            <a:pPr indent="-338437" lvl="2" marL="1371600" rtl="0" algn="l">
              <a:lnSpc>
                <a:spcPct val="115000"/>
              </a:lnSpc>
              <a:spcBef>
                <a:spcPts val="0"/>
              </a:spcBef>
              <a:spcAft>
                <a:spcPts val="0"/>
              </a:spcAft>
              <a:buSzPts val="1730"/>
              <a:buFont typeface="Arial"/>
              <a:buChar char="●"/>
            </a:pPr>
            <a:r>
              <a:rPr lang="en" sz="1200">
                <a:latin typeface="Arial"/>
                <a:ea typeface="Arial"/>
                <a:cs typeface="Arial"/>
                <a:sym typeface="Arial"/>
              </a:rPr>
              <a:t>Computed Tomography (CT)</a:t>
            </a:r>
            <a:endParaRPr/>
          </a:p>
          <a:p>
            <a:pPr indent="-228600" lvl="2" marL="1371600" rtl="0" algn="l">
              <a:lnSpc>
                <a:spcPct val="115000"/>
              </a:lnSpc>
              <a:spcBef>
                <a:spcPts val="0"/>
              </a:spcBef>
              <a:spcAft>
                <a:spcPts val="0"/>
              </a:spcAft>
              <a:buSzPts val="1730"/>
              <a:buFont typeface="Arial"/>
              <a:buNone/>
            </a:pPr>
            <a:r>
              <a:t/>
            </a:r>
            <a:endParaRPr sz="1000">
              <a:latin typeface="Arial"/>
              <a:ea typeface="Arial"/>
              <a:cs typeface="Arial"/>
              <a:sym typeface="Arial"/>
            </a:endParaRPr>
          </a:p>
          <a:p>
            <a:pPr indent="-228600" lvl="2" marL="1371600" rtl="0" algn="l">
              <a:lnSpc>
                <a:spcPct val="115000"/>
              </a:lnSpc>
              <a:spcBef>
                <a:spcPts val="0"/>
              </a:spcBef>
              <a:spcAft>
                <a:spcPts val="0"/>
              </a:spcAft>
              <a:buSzPts val="1730"/>
              <a:buFont typeface="Arial"/>
              <a:buNone/>
            </a:pPr>
            <a:r>
              <a:t/>
            </a:r>
            <a:endParaRPr sz="1000">
              <a:latin typeface="Arial"/>
              <a:ea typeface="Arial"/>
              <a:cs typeface="Arial"/>
              <a:sym typeface="Arial"/>
            </a:endParaRPr>
          </a:p>
        </p:txBody>
      </p:sp>
      <p:sp>
        <p:nvSpPr>
          <p:cNvPr id="147" name="Google Shape;147;gf63963688b_0_5"/>
          <p:cNvSpPr/>
          <p:nvPr/>
        </p:nvSpPr>
        <p:spPr>
          <a:xfrm>
            <a:off x="4325955" y="2228931"/>
            <a:ext cx="344100" cy="304800"/>
          </a:xfrm>
          <a:prstGeom prst="mathMultiply">
            <a:avLst>
              <a:gd fmla="val 23520" name="adj1"/>
            </a:avLst>
          </a:prstGeom>
          <a:solidFill>
            <a:schemeClr val="dk1"/>
          </a:solidFill>
          <a:ln cap="flat" cmpd="sng" w="25400">
            <a:solidFill>
              <a:srgbClr val="46464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48" name="Google Shape;148;gf63963688b_0_5"/>
          <p:cNvSpPr/>
          <p:nvPr/>
        </p:nvSpPr>
        <p:spPr>
          <a:xfrm>
            <a:off x="3045748" y="3152932"/>
            <a:ext cx="344100" cy="309600"/>
          </a:xfrm>
          <a:prstGeom prst="mathMultiply">
            <a:avLst>
              <a:gd fmla="val 23520" name="adj1"/>
            </a:avLst>
          </a:prstGeom>
          <a:solidFill>
            <a:schemeClr val="dk1"/>
          </a:solidFill>
          <a:ln cap="flat" cmpd="sng" w="25400">
            <a:solidFill>
              <a:srgbClr val="46464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49" name="Google Shape;149;gf63963688b_0_5"/>
          <p:cNvSpPr/>
          <p:nvPr/>
        </p:nvSpPr>
        <p:spPr>
          <a:xfrm>
            <a:off x="3782130" y="3745779"/>
            <a:ext cx="344100" cy="309600"/>
          </a:xfrm>
          <a:prstGeom prst="mathMultiply">
            <a:avLst>
              <a:gd fmla="val 23520" name="adj1"/>
            </a:avLst>
          </a:prstGeom>
          <a:solidFill>
            <a:schemeClr val="dk1"/>
          </a:solidFill>
          <a:ln cap="flat" cmpd="sng" w="25400">
            <a:solidFill>
              <a:srgbClr val="46464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solidFill>
                  <a:srgbClr val="93C47D"/>
                </a:solidFill>
              </a:rPr>
              <a:t>For further guidance</a:t>
            </a:r>
            <a:endParaRPr>
              <a:solidFill>
                <a:srgbClr val="93C47D"/>
              </a:solidFill>
            </a:endParaRPr>
          </a:p>
        </p:txBody>
      </p:sp>
      <p:sp>
        <p:nvSpPr>
          <p:cNvPr id="155" name="Google Shape;155;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Arial"/>
                <a:ea typeface="Arial"/>
                <a:cs typeface="Arial"/>
                <a:sym typeface="Arial"/>
              </a:rPr>
              <a:t>Check out the BIDS Specification website and the manual for more guidance</a:t>
            </a:r>
            <a:endParaRPr>
              <a:latin typeface="Arial"/>
              <a:ea typeface="Arial"/>
              <a:cs typeface="Arial"/>
              <a:sym typeface="Arial"/>
            </a:endParaRPr>
          </a:p>
          <a:p>
            <a:pPr indent="-317500" lvl="1" marL="914400" rtl="0" algn="l">
              <a:spcBef>
                <a:spcPts val="0"/>
              </a:spcBef>
              <a:spcAft>
                <a:spcPts val="0"/>
              </a:spcAft>
              <a:buSzPts val="1400"/>
              <a:buFont typeface="Arial"/>
              <a:buChar char="●"/>
            </a:pPr>
            <a:r>
              <a:rPr lang="en">
                <a:latin typeface="Arial"/>
                <a:ea typeface="Arial"/>
                <a:cs typeface="Arial"/>
                <a:sym typeface="Arial"/>
              </a:rPr>
              <a:t>BIDS Manual – For a comprehensive review </a:t>
            </a:r>
            <a:endParaRPr/>
          </a:p>
          <a:p>
            <a:pPr indent="-342900" lvl="2" marL="1371600" rtl="0" algn="l">
              <a:spcBef>
                <a:spcPts val="0"/>
              </a:spcBef>
              <a:spcAft>
                <a:spcPts val="0"/>
              </a:spcAft>
              <a:buClr>
                <a:srgbClr val="93C47D"/>
              </a:buClr>
              <a:buSzPts val="1800"/>
              <a:buFont typeface="Arial"/>
              <a:buChar char="•"/>
            </a:pPr>
            <a:r>
              <a:rPr lang="en" u="sng">
                <a:solidFill>
                  <a:srgbClr val="93C47D"/>
                </a:solidFill>
                <a:latin typeface="Helvetica Neue"/>
                <a:ea typeface="Helvetica Neue"/>
                <a:cs typeface="Helvetica Neue"/>
                <a:sym typeface="Helvetica Neue"/>
                <a:hlinkClick r:id="rId3">
                  <a:extLst>
                    <a:ext uri="{A12FA001-AC4F-418D-AE19-62706E023703}">
                      <ahyp:hlinkClr val="tx"/>
                    </a:ext>
                  </a:extLst>
                </a:hlinkClick>
              </a:rPr>
              <a:t>https://zenodo.org/record/4710751#.YSPUrNNKj9B</a:t>
            </a:r>
            <a:endParaRPr>
              <a:solidFill>
                <a:srgbClr val="93C47D"/>
              </a:solidFill>
            </a:endParaRPr>
          </a:p>
          <a:p>
            <a:pPr indent="-342900" lvl="3" marL="1828800" rtl="0" algn="l">
              <a:spcBef>
                <a:spcPts val="0"/>
              </a:spcBef>
              <a:spcAft>
                <a:spcPts val="0"/>
              </a:spcAft>
              <a:buSzPts val="1800"/>
              <a:buFont typeface="Arial"/>
              <a:buChar char="•"/>
            </a:pPr>
            <a:r>
              <a:rPr lang="en">
                <a:solidFill>
                  <a:srgbClr val="74BE00"/>
                </a:solidFill>
                <a:latin typeface="Arial"/>
                <a:ea typeface="Arial"/>
                <a:cs typeface="Arial"/>
                <a:sym typeface="Arial"/>
              </a:rPr>
              <a:t> </a:t>
            </a:r>
            <a:r>
              <a:rPr lang="en">
                <a:solidFill>
                  <a:srgbClr val="93C47D"/>
                </a:solidFill>
                <a:latin typeface="Arial"/>
                <a:ea typeface="Arial"/>
                <a:cs typeface="Arial"/>
                <a:sym typeface="Arial"/>
              </a:rPr>
              <a:t>Please refer to pages 150 - 161 for common data types that are often utilized in BIDS. </a:t>
            </a:r>
            <a:endParaRPr>
              <a:latin typeface="Arial"/>
              <a:ea typeface="Arial"/>
              <a:cs typeface="Arial"/>
              <a:sym typeface="Arial"/>
            </a:endParaRPr>
          </a:p>
          <a:p>
            <a:pPr indent="-317500" lvl="1" marL="914400" rtl="0" algn="l">
              <a:spcBef>
                <a:spcPts val="0"/>
              </a:spcBef>
              <a:spcAft>
                <a:spcPts val="0"/>
              </a:spcAft>
              <a:buSzPts val="1400"/>
              <a:buFont typeface="Arial"/>
              <a:buChar char="●"/>
            </a:pPr>
            <a:r>
              <a:rPr lang="en">
                <a:latin typeface="Arial"/>
                <a:ea typeface="Arial"/>
                <a:cs typeface="Arial"/>
                <a:sym typeface="Arial"/>
              </a:rPr>
              <a:t>BIDS Data Reference Guide – For a quick start reference</a:t>
            </a:r>
            <a:endParaRPr/>
          </a:p>
          <a:p>
            <a:pPr indent="-342900" lvl="2" marL="1371600" rtl="0" algn="l">
              <a:spcBef>
                <a:spcPts val="0"/>
              </a:spcBef>
              <a:spcAft>
                <a:spcPts val="0"/>
              </a:spcAft>
              <a:buClr>
                <a:srgbClr val="93C47D"/>
              </a:buClr>
              <a:buSzPts val="1800"/>
              <a:buFont typeface="Arial"/>
              <a:buChar char="•"/>
            </a:pPr>
            <a:r>
              <a:rPr lang="en" u="sng">
                <a:solidFill>
                  <a:srgbClr val="93C47D"/>
                </a:solidFill>
                <a:latin typeface="Helvetica Neue"/>
                <a:ea typeface="Helvetica Neue"/>
                <a:cs typeface="Helvetica Neue"/>
                <a:sym typeface="Helvetica Neue"/>
                <a:hlinkClick r:id="rId4">
                  <a:extLst>
                    <a:ext uri="{A12FA001-AC4F-418D-AE19-62706E023703}">
                      <ahyp:hlinkClr val="tx"/>
                    </a:ext>
                  </a:extLst>
                </a:hlinkClick>
              </a:rPr>
              <a:t>https://bids-specification.readthedocs.io/en/stable/04-modality-specific-files/01-magnetic-resonance-imaging-data.html</a:t>
            </a:r>
            <a:endParaRPr u="sng">
              <a:solidFill>
                <a:srgbClr val="93C47D"/>
              </a:solidFill>
              <a:latin typeface="Helvetica Neue"/>
              <a:ea typeface="Helvetica Neue"/>
              <a:cs typeface="Helvetica Neue"/>
              <a:sym typeface="Helvetica Neue"/>
            </a:endParaRPr>
          </a:p>
          <a:p>
            <a:pPr indent="-317500" lvl="3" marL="1828800" rtl="0" algn="l">
              <a:spcBef>
                <a:spcPts val="0"/>
              </a:spcBef>
              <a:spcAft>
                <a:spcPts val="0"/>
              </a:spcAft>
              <a:buSzPts val="1400"/>
              <a:buFont typeface="Helvetica Neue"/>
              <a:buChar char="•"/>
            </a:pPr>
            <a:r>
              <a:rPr lang="en">
                <a:solidFill>
                  <a:srgbClr val="93C47D"/>
                </a:solidFill>
                <a:latin typeface="Helvetica Neue"/>
                <a:ea typeface="Helvetica Neue"/>
                <a:cs typeface="Helvetica Neue"/>
                <a:sym typeface="Helvetica Neue"/>
              </a:rPr>
              <a:t>Please refer to the </a:t>
            </a:r>
            <a:r>
              <a:rPr lang="en" u="sng">
                <a:solidFill>
                  <a:srgbClr val="93C47D"/>
                </a:solidFill>
                <a:latin typeface="Helvetica Neue"/>
                <a:ea typeface="Helvetica Neue"/>
                <a:cs typeface="Helvetica Neue"/>
                <a:sym typeface="Helvetica Neue"/>
                <a:hlinkClick r:id="rId5">
                  <a:extLst>
                    <a:ext uri="{A12FA001-AC4F-418D-AE19-62706E023703}">
                      <ahyp:hlinkClr val="tx"/>
                    </a:ext>
                  </a:extLst>
                </a:hlinkClick>
              </a:rPr>
              <a:t>extension proposals page</a:t>
            </a:r>
            <a:r>
              <a:rPr lang="en">
                <a:solidFill>
                  <a:srgbClr val="93C47D"/>
                </a:solidFill>
                <a:latin typeface="Helvetica Neue"/>
                <a:ea typeface="Helvetica Neue"/>
                <a:cs typeface="Helvetica Neue"/>
                <a:sym typeface="Helvetica Neue"/>
              </a:rPr>
              <a:t> for further inquiry on types of data that are currently not compatible with BIDS.</a:t>
            </a:r>
            <a:endParaRPr>
              <a:solidFill>
                <a:srgbClr val="93C47D"/>
              </a:solidFill>
              <a:latin typeface="Helvetica Neue"/>
              <a:ea typeface="Helvetica Neue"/>
              <a:cs typeface="Helvetica Neue"/>
              <a:sym typeface="Helvetica Neue"/>
            </a:endParaRPr>
          </a:p>
          <a:p>
            <a:pPr indent="-317500" lvl="1" marL="914400" rtl="0" algn="l">
              <a:spcBef>
                <a:spcPts val="0"/>
              </a:spcBef>
              <a:spcAft>
                <a:spcPts val="0"/>
              </a:spcAft>
              <a:buSzPts val="1400"/>
              <a:buFont typeface="Arial"/>
              <a:buChar char="●"/>
            </a:pPr>
            <a:r>
              <a:rPr lang="en">
                <a:latin typeface="Arial"/>
                <a:ea typeface="Arial"/>
                <a:cs typeface="Arial"/>
                <a:sym typeface="Arial"/>
              </a:rPr>
              <a:t>BNC BIDS Guide </a:t>
            </a:r>
            <a:endParaRPr>
              <a:latin typeface="Arial"/>
              <a:ea typeface="Arial"/>
              <a:cs typeface="Arial"/>
              <a:sym typeface="Arial"/>
            </a:endParaRPr>
          </a:p>
          <a:p>
            <a:pPr indent="-317500" lvl="2" marL="1371600" rtl="0" algn="l">
              <a:spcBef>
                <a:spcPts val="0"/>
              </a:spcBef>
              <a:spcAft>
                <a:spcPts val="0"/>
              </a:spcAft>
              <a:buClr>
                <a:srgbClr val="93C47D"/>
              </a:buClr>
              <a:buSzPts val="1400"/>
              <a:buFont typeface="Arial"/>
              <a:buChar char="•"/>
            </a:pPr>
            <a:r>
              <a:rPr lang="en" u="sng">
                <a:solidFill>
                  <a:srgbClr val="93C47D"/>
                </a:solidFill>
                <a:latin typeface="Arial"/>
                <a:ea typeface="Arial"/>
                <a:cs typeface="Arial"/>
                <a:sym typeface="Arial"/>
                <a:hlinkClick r:id="rId6">
                  <a:extLst>
                    <a:ext uri="{A12FA001-AC4F-418D-AE19-62706E023703}">
                      <ahyp:hlinkClr val="tx"/>
                    </a:ext>
                  </a:extLst>
                </a:hlinkClick>
              </a:rPr>
              <a:t>https://docs.ccv.brown.edu/bnc-user-manual/bids/introduction-to-bids</a:t>
            </a:r>
            <a:r>
              <a:rPr lang="en">
                <a:solidFill>
                  <a:srgbClr val="93C47D"/>
                </a:solidFill>
                <a:latin typeface="Arial"/>
                <a:ea typeface="Arial"/>
                <a:cs typeface="Arial"/>
                <a:sym typeface="Arial"/>
              </a:rPr>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solidFill>
                  <a:srgbClr val="93C47D"/>
                </a:solidFill>
              </a:rPr>
              <a:t>BIDS file naming conventions -- subject and session </a:t>
            </a:r>
            <a:endParaRPr>
              <a:solidFill>
                <a:srgbClr val="93C47D"/>
              </a:solidFill>
            </a:endParaRPr>
          </a:p>
        </p:txBody>
      </p:sp>
      <p:sp>
        <p:nvSpPr>
          <p:cNvPr id="68" name="Google Shape;68;p2"/>
          <p:cNvSpPr txBox="1"/>
          <p:nvPr>
            <p:ph idx="4294967295" type="body"/>
          </p:nvPr>
        </p:nvSpPr>
        <p:spPr>
          <a:xfrm>
            <a:off x="248950" y="1200950"/>
            <a:ext cx="3620400" cy="1761000"/>
          </a:xfrm>
          <a:prstGeom prst="rect">
            <a:avLst/>
          </a:prstGeom>
          <a:noFill/>
          <a:ln>
            <a:noFill/>
          </a:ln>
        </p:spPr>
        <p:txBody>
          <a:bodyPr anchorCtr="0" anchor="t" bIns="91425" lIns="91425" spcFirstLastPara="1" rIns="91425" wrap="square" tIns="91425">
            <a:normAutofit/>
          </a:bodyPr>
          <a:lstStyle/>
          <a:p>
            <a:pPr indent="-330200" lvl="0" marL="457200" rtl="0" algn="l">
              <a:lnSpc>
                <a:spcPct val="115000"/>
              </a:lnSpc>
              <a:spcBef>
                <a:spcPts val="0"/>
              </a:spcBef>
              <a:spcAft>
                <a:spcPts val="0"/>
              </a:spcAft>
              <a:buClr>
                <a:srgbClr val="D9D9D9"/>
              </a:buClr>
              <a:buSzPts val="1600"/>
              <a:buFont typeface="Helvetica Neue"/>
              <a:buChar char="●"/>
            </a:pPr>
            <a:r>
              <a:rPr b="1" lang="en" sz="1600">
                <a:solidFill>
                  <a:srgbClr val="EA9999"/>
                </a:solidFill>
                <a:latin typeface="Helvetica Neue"/>
                <a:ea typeface="Helvetica Neue"/>
                <a:cs typeface="Helvetica Neue"/>
                <a:sym typeface="Helvetica Neue"/>
              </a:rPr>
              <a:t>Subject field</a:t>
            </a:r>
            <a:r>
              <a:rPr lang="en" sz="1600">
                <a:solidFill>
                  <a:srgbClr val="D9D9D9"/>
                </a:solidFill>
                <a:latin typeface="Helvetica Neue"/>
                <a:ea typeface="Helvetica Neue"/>
                <a:cs typeface="Helvetica Neue"/>
                <a:sym typeface="Helvetica Neue"/>
              </a:rPr>
              <a:t>: a numeric subject identifier + the prefix “sub-”  Zero pad to two digits</a:t>
            </a:r>
            <a:endParaRPr/>
          </a:p>
          <a:p>
            <a:pPr indent="-342900" lvl="1" marL="914400" rtl="0" algn="l">
              <a:lnSpc>
                <a:spcPct val="115000"/>
              </a:lnSpc>
              <a:spcBef>
                <a:spcPts val="1000"/>
              </a:spcBef>
              <a:spcAft>
                <a:spcPts val="1000"/>
              </a:spcAft>
              <a:buClr>
                <a:srgbClr val="D9D9D9"/>
              </a:buClr>
              <a:buSzPts val="1800"/>
              <a:buFont typeface="Arial"/>
              <a:buChar char="●"/>
            </a:pPr>
            <a:r>
              <a:rPr b="1" lang="en">
                <a:solidFill>
                  <a:srgbClr val="93C47D"/>
                </a:solidFill>
                <a:latin typeface="Arial"/>
                <a:ea typeface="Arial"/>
                <a:cs typeface="Arial"/>
                <a:sym typeface="Arial"/>
              </a:rPr>
              <a:t>Ex., -&gt; sub-01</a:t>
            </a:r>
            <a:endParaRPr b="1" sz="1600">
              <a:solidFill>
                <a:srgbClr val="93C47D"/>
              </a:solidFill>
              <a:latin typeface="Arial"/>
              <a:ea typeface="Arial"/>
              <a:cs typeface="Arial"/>
              <a:sym typeface="Arial"/>
            </a:endParaRPr>
          </a:p>
        </p:txBody>
      </p:sp>
      <p:sp>
        <p:nvSpPr>
          <p:cNvPr id="69" name="Google Shape;69;p2"/>
          <p:cNvSpPr txBox="1"/>
          <p:nvPr/>
        </p:nvSpPr>
        <p:spPr>
          <a:xfrm>
            <a:off x="859500" y="4202625"/>
            <a:ext cx="79728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800"/>
              <a:buFont typeface="Arial"/>
              <a:buNone/>
            </a:pPr>
            <a:r>
              <a:rPr b="1" i="0" lang="en" sz="2800" u="none" cap="none" strike="noStrike">
                <a:solidFill>
                  <a:srgbClr val="EA9999"/>
                </a:solidFill>
                <a:latin typeface="Consolas"/>
                <a:ea typeface="Consolas"/>
                <a:cs typeface="Consolas"/>
                <a:sym typeface="Consolas"/>
              </a:rPr>
              <a:t>sub-</a:t>
            </a:r>
            <a:r>
              <a:rPr b="1" lang="en" sz="2800">
                <a:solidFill>
                  <a:srgbClr val="EA9999"/>
                </a:solidFill>
                <a:latin typeface="Consolas"/>
                <a:ea typeface="Consolas"/>
                <a:cs typeface="Consolas"/>
                <a:sym typeface="Consolas"/>
              </a:rPr>
              <a:t>01</a:t>
            </a:r>
            <a:r>
              <a:rPr b="1" i="0" lang="en" sz="2800" u="none" cap="none" strike="noStrike">
                <a:solidFill>
                  <a:srgbClr val="E69138"/>
                </a:solidFill>
                <a:latin typeface="Consolas"/>
                <a:ea typeface="Consolas"/>
                <a:cs typeface="Consolas"/>
                <a:sym typeface="Consolas"/>
              </a:rPr>
              <a:t>_ses-01</a:t>
            </a:r>
            <a:r>
              <a:rPr b="0" i="0" lang="en" sz="1800" u="none" cap="none" strike="noStrike">
                <a:solidFill>
                  <a:srgbClr val="BF9000"/>
                </a:solidFill>
                <a:latin typeface="Consolas"/>
                <a:ea typeface="Consolas"/>
                <a:cs typeface="Consolas"/>
                <a:sym typeface="Consolas"/>
              </a:rPr>
              <a:t>_task-nback</a:t>
            </a:r>
            <a:r>
              <a:rPr b="0" i="0" lang="en" sz="1800" u="none" cap="none" strike="noStrike">
                <a:solidFill>
                  <a:srgbClr val="93C47D"/>
                </a:solidFill>
                <a:latin typeface="Consolas"/>
                <a:ea typeface="Consolas"/>
                <a:cs typeface="Consolas"/>
                <a:sym typeface="Consolas"/>
              </a:rPr>
              <a:t>_run-1</a:t>
            </a:r>
            <a:r>
              <a:rPr b="0" i="0" lang="en" sz="1800" u="none" cap="none" strike="noStrike">
                <a:solidFill>
                  <a:srgbClr val="A2C4C9"/>
                </a:solidFill>
                <a:latin typeface="Consolas"/>
                <a:ea typeface="Consolas"/>
                <a:cs typeface="Consolas"/>
                <a:sym typeface="Consolas"/>
              </a:rPr>
              <a:t>_bold</a:t>
            </a:r>
            <a:r>
              <a:rPr b="0" i="0" lang="en" sz="1800" u="none" cap="none" strike="noStrike">
                <a:solidFill>
                  <a:srgbClr val="B4A7D6"/>
                </a:solidFill>
                <a:latin typeface="Consolas"/>
                <a:ea typeface="Consolas"/>
                <a:cs typeface="Consolas"/>
                <a:sym typeface="Consolas"/>
              </a:rPr>
              <a:t>.nii.gz</a:t>
            </a:r>
            <a:endParaRPr b="0" i="0" sz="1800" u="none" cap="none" strike="noStrike">
              <a:solidFill>
                <a:srgbClr val="B4A7D6"/>
              </a:solidFill>
              <a:latin typeface="Roboto"/>
              <a:ea typeface="Roboto"/>
              <a:cs typeface="Roboto"/>
              <a:sym typeface="Roboto"/>
            </a:endParaRPr>
          </a:p>
        </p:txBody>
      </p:sp>
      <p:sp>
        <p:nvSpPr>
          <p:cNvPr id="70" name="Google Shape;70;p2"/>
          <p:cNvSpPr/>
          <p:nvPr/>
        </p:nvSpPr>
        <p:spPr>
          <a:xfrm>
            <a:off x="1018000" y="3663400"/>
            <a:ext cx="1097400" cy="457200"/>
          </a:xfrm>
          <a:prstGeom prst="ellipse">
            <a:avLst/>
          </a:prstGeom>
          <a:solidFill>
            <a:srgbClr val="EA99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2"/>
          <p:cNvSpPr txBox="1"/>
          <p:nvPr/>
        </p:nvSpPr>
        <p:spPr>
          <a:xfrm>
            <a:off x="1130000" y="3663388"/>
            <a:ext cx="1320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Roboto"/>
                <a:ea typeface="Roboto"/>
                <a:cs typeface="Roboto"/>
                <a:sym typeface="Roboto"/>
              </a:rPr>
              <a:t>sub-&lt;##&gt;</a:t>
            </a:r>
            <a:endParaRPr b="0" i="0" sz="1400" u="none" cap="none" strike="noStrike">
              <a:solidFill>
                <a:srgbClr val="000000"/>
              </a:solidFill>
              <a:latin typeface="Roboto"/>
              <a:ea typeface="Roboto"/>
              <a:cs typeface="Roboto"/>
              <a:sym typeface="Roboto"/>
            </a:endParaRPr>
          </a:p>
        </p:txBody>
      </p:sp>
      <p:sp>
        <p:nvSpPr>
          <p:cNvPr id="72" name="Google Shape;72;p2"/>
          <p:cNvSpPr/>
          <p:nvPr/>
        </p:nvSpPr>
        <p:spPr>
          <a:xfrm>
            <a:off x="2286565" y="3663400"/>
            <a:ext cx="1097400" cy="457200"/>
          </a:xfrm>
          <a:prstGeom prst="ellipse">
            <a:avLst/>
          </a:prstGeom>
          <a:solidFill>
            <a:srgbClr val="F6B26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2"/>
          <p:cNvSpPr txBox="1"/>
          <p:nvPr/>
        </p:nvSpPr>
        <p:spPr>
          <a:xfrm>
            <a:off x="2312388" y="3676425"/>
            <a:ext cx="1320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Roboto"/>
                <a:ea typeface="Roboto"/>
                <a:cs typeface="Roboto"/>
                <a:sym typeface="Roboto"/>
              </a:rPr>
              <a:t>_ses-&lt;##&gt;</a:t>
            </a:r>
            <a:endParaRPr b="0" i="0" sz="1400" u="none" cap="none" strike="noStrike">
              <a:solidFill>
                <a:srgbClr val="000000"/>
              </a:solidFill>
              <a:latin typeface="Roboto"/>
              <a:ea typeface="Roboto"/>
              <a:cs typeface="Roboto"/>
              <a:sym typeface="Roboto"/>
            </a:endParaRPr>
          </a:p>
        </p:txBody>
      </p:sp>
      <p:sp>
        <p:nvSpPr>
          <p:cNvPr id="74" name="Google Shape;74;p2"/>
          <p:cNvSpPr txBox="1"/>
          <p:nvPr>
            <p:ph idx="4294967295" type="body"/>
          </p:nvPr>
        </p:nvSpPr>
        <p:spPr>
          <a:xfrm>
            <a:off x="4314875" y="1200950"/>
            <a:ext cx="4350300" cy="3191100"/>
          </a:xfrm>
          <a:prstGeom prst="rect">
            <a:avLst/>
          </a:prstGeom>
          <a:noFill/>
          <a:ln>
            <a:noFill/>
          </a:ln>
        </p:spPr>
        <p:txBody>
          <a:bodyPr anchorCtr="0" anchor="t" bIns="91425" lIns="91425" spcFirstLastPara="1" rIns="91425" wrap="square" tIns="91425">
            <a:normAutofit lnSpcReduction="10000"/>
          </a:bodyPr>
          <a:lstStyle/>
          <a:p>
            <a:pPr indent="-330225" lvl="0" marL="457200" rtl="0" algn="l">
              <a:lnSpc>
                <a:spcPct val="115000"/>
              </a:lnSpc>
              <a:spcBef>
                <a:spcPts val="0"/>
              </a:spcBef>
              <a:spcAft>
                <a:spcPts val="0"/>
              </a:spcAft>
              <a:buClr>
                <a:srgbClr val="D9D9D9"/>
              </a:buClr>
              <a:buSzPts val="1600"/>
              <a:buFont typeface="Helvetica Neue"/>
              <a:buChar char="●"/>
            </a:pPr>
            <a:r>
              <a:rPr b="1" lang="en" sz="1600">
                <a:solidFill>
                  <a:srgbClr val="F6B26B"/>
                </a:solidFill>
                <a:latin typeface="Helvetica Neue"/>
                <a:ea typeface="Helvetica Neue"/>
                <a:cs typeface="Helvetica Neue"/>
                <a:sym typeface="Helvetica Neue"/>
              </a:rPr>
              <a:t>Session field</a:t>
            </a:r>
            <a:r>
              <a:rPr lang="en" sz="1600">
                <a:solidFill>
                  <a:srgbClr val="D9D9D9"/>
                </a:solidFill>
                <a:latin typeface="Helvetica Neue"/>
                <a:ea typeface="Helvetica Neue"/>
                <a:cs typeface="Helvetica Neue"/>
                <a:sym typeface="Helvetica Neue"/>
              </a:rPr>
              <a:t>: scans collected together denoted by a two-digit identifier + the prefix “ses-”. Usually, but not always, defined by separate study visits. Zero pad to two digits</a:t>
            </a:r>
            <a:endParaRPr sz="1600">
              <a:solidFill>
                <a:srgbClr val="D9D9D9"/>
              </a:solidFill>
              <a:latin typeface="Helvetica Neue"/>
              <a:ea typeface="Helvetica Neue"/>
              <a:cs typeface="Helvetica Neue"/>
              <a:sym typeface="Helvetica Neue"/>
            </a:endParaRPr>
          </a:p>
          <a:p>
            <a:pPr indent="-317498" lvl="1" marL="914400" rtl="0" algn="l">
              <a:lnSpc>
                <a:spcPct val="115000"/>
              </a:lnSpc>
              <a:spcBef>
                <a:spcPts val="1000"/>
              </a:spcBef>
              <a:spcAft>
                <a:spcPts val="0"/>
              </a:spcAft>
              <a:buClr>
                <a:srgbClr val="D9D9D9"/>
              </a:buClr>
              <a:buSzPts val="1400"/>
              <a:buFont typeface="Helvetica Neue"/>
              <a:buChar char="○"/>
            </a:pPr>
            <a:r>
              <a:rPr lang="en">
                <a:solidFill>
                  <a:srgbClr val="D9D9D9"/>
                </a:solidFill>
                <a:latin typeface="Helvetica Neue"/>
                <a:ea typeface="Helvetica Neue"/>
                <a:cs typeface="Helvetica Neue"/>
                <a:sym typeface="Helvetica Neue"/>
              </a:rPr>
              <a:t>“ses-01” = pre-tx scans during Visit 1 before intervention.</a:t>
            </a:r>
            <a:endParaRPr>
              <a:solidFill>
                <a:srgbClr val="D9D9D9"/>
              </a:solidFill>
              <a:latin typeface="Helvetica Neue"/>
              <a:ea typeface="Helvetica Neue"/>
              <a:cs typeface="Helvetica Neue"/>
              <a:sym typeface="Helvetica Neue"/>
            </a:endParaRPr>
          </a:p>
          <a:p>
            <a:pPr indent="-317498" lvl="1" marL="914400" rtl="0" algn="l">
              <a:lnSpc>
                <a:spcPct val="115000"/>
              </a:lnSpc>
              <a:spcBef>
                <a:spcPts val="1000"/>
              </a:spcBef>
              <a:spcAft>
                <a:spcPts val="0"/>
              </a:spcAft>
              <a:buClr>
                <a:srgbClr val="D9D9D9"/>
              </a:buClr>
              <a:buSzPts val="1400"/>
              <a:buFont typeface="Helvetica Neue"/>
              <a:buChar char="○"/>
            </a:pPr>
            <a:r>
              <a:rPr lang="en">
                <a:solidFill>
                  <a:srgbClr val="D9D9D9"/>
                </a:solidFill>
                <a:latin typeface="Helvetica Neue"/>
                <a:ea typeface="Helvetica Neue"/>
                <a:cs typeface="Helvetica Neue"/>
                <a:sym typeface="Helvetica Neue"/>
              </a:rPr>
              <a:t>“ses-02”= Visit 1 scans immediately after intervention</a:t>
            </a:r>
            <a:endParaRPr>
              <a:solidFill>
                <a:srgbClr val="D9D9D9"/>
              </a:solidFill>
              <a:latin typeface="Helvetica Neue"/>
              <a:ea typeface="Helvetica Neue"/>
              <a:cs typeface="Helvetica Neue"/>
              <a:sym typeface="Helvetica Neue"/>
            </a:endParaRPr>
          </a:p>
          <a:p>
            <a:pPr indent="-317498" lvl="1" marL="914400" rtl="0" algn="l">
              <a:lnSpc>
                <a:spcPct val="115000"/>
              </a:lnSpc>
              <a:spcBef>
                <a:spcPts val="1000"/>
              </a:spcBef>
              <a:spcAft>
                <a:spcPts val="1000"/>
              </a:spcAft>
              <a:buClr>
                <a:srgbClr val="D9D9D9"/>
              </a:buClr>
              <a:buSzPts val="1400"/>
              <a:buFont typeface="Helvetica Neue"/>
              <a:buChar char="○"/>
            </a:pPr>
            <a:r>
              <a:rPr lang="en">
                <a:solidFill>
                  <a:srgbClr val="D9D9D9"/>
                </a:solidFill>
                <a:latin typeface="Helvetica Neue"/>
                <a:ea typeface="Helvetica Neue"/>
                <a:cs typeface="Helvetica Neue"/>
                <a:sym typeface="Helvetica Neue"/>
              </a:rPr>
              <a:t>“ses-03”= scans during Visit 2 following the end of treatment course. </a:t>
            </a:r>
            <a:endParaRPr sz="1400">
              <a:solidFill>
                <a:srgbClr val="D9D9D9"/>
              </a:solidFill>
              <a:latin typeface="Helvetica Neue"/>
              <a:ea typeface="Helvetica Neue"/>
              <a:cs typeface="Helvetica Neue"/>
              <a:sym typeface="Helvetica Neue"/>
            </a:endParaRPr>
          </a:p>
        </p:txBody>
      </p:sp>
      <p:cxnSp>
        <p:nvCxnSpPr>
          <p:cNvPr id="75" name="Google Shape;75;p2"/>
          <p:cNvCxnSpPr/>
          <p:nvPr/>
        </p:nvCxnSpPr>
        <p:spPr>
          <a:xfrm>
            <a:off x="1379349" y="2774197"/>
            <a:ext cx="0" cy="798162"/>
          </a:xfrm>
          <a:prstGeom prst="straightConnector1">
            <a:avLst/>
          </a:prstGeom>
          <a:noFill/>
          <a:ln cap="flat" cmpd="sng" w="47625">
            <a:solidFill>
              <a:srgbClr val="92D050"/>
            </a:solidFill>
            <a:prstDash val="solid"/>
            <a:round/>
            <a:headEnd len="sm" w="sm" type="none"/>
            <a:tailEnd len="med" w="med" type="triangle"/>
          </a:ln>
        </p:spPr>
      </p:cxnSp>
      <p:cxnSp>
        <p:nvCxnSpPr>
          <p:cNvPr id="76" name="Google Shape;76;p2"/>
          <p:cNvCxnSpPr/>
          <p:nvPr/>
        </p:nvCxnSpPr>
        <p:spPr>
          <a:xfrm flipH="1">
            <a:off x="3141093" y="1609344"/>
            <a:ext cx="1705227" cy="2067081"/>
          </a:xfrm>
          <a:prstGeom prst="straightConnector1">
            <a:avLst/>
          </a:prstGeom>
          <a:noFill/>
          <a:ln cap="flat" cmpd="sng" w="47625">
            <a:solidFill>
              <a:srgbClr val="92D050"/>
            </a:solidFill>
            <a:prstDash val="solid"/>
            <a:round/>
            <a:headEnd len="sm" w="sm" type="none"/>
            <a:tailEnd len="med" w="med" type="triangl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solidFill>
                  <a:srgbClr val="93C47D"/>
                </a:solidFill>
              </a:rPr>
              <a:t>BIDS file naming conventions -- task</a:t>
            </a:r>
            <a:endParaRPr>
              <a:solidFill>
                <a:srgbClr val="93C47D"/>
              </a:solidFill>
            </a:endParaRPr>
          </a:p>
        </p:txBody>
      </p:sp>
      <p:sp>
        <p:nvSpPr>
          <p:cNvPr id="82" name="Google Shape;82;p3"/>
          <p:cNvSpPr txBox="1"/>
          <p:nvPr>
            <p:ph idx="4294967295" type="body"/>
          </p:nvPr>
        </p:nvSpPr>
        <p:spPr>
          <a:xfrm>
            <a:off x="311700" y="1411825"/>
            <a:ext cx="3620400" cy="2296800"/>
          </a:xfrm>
          <a:prstGeom prst="rect">
            <a:avLst/>
          </a:prstGeom>
          <a:noFill/>
          <a:ln>
            <a:noFill/>
          </a:ln>
        </p:spPr>
        <p:txBody>
          <a:bodyPr anchorCtr="0" anchor="t" bIns="91425" lIns="91425" spcFirstLastPara="1" rIns="91425" wrap="square" tIns="91425">
            <a:normAutofit/>
          </a:bodyPr>
          <a:lstStyle/>
          <a:p>
            <a:pPr indent="-338437" lvl="0" marL="457200" rtl="0" algn="l">
              <a:lnSpc>
                <a:spcPct val="115000"/>
              </a:lnSpc>
              <a:spcBef>
                <a:spcPts val="0"/>
              </a:spcBef>
              <a:spcAft>
                <a:spcPts val="0"/>
              </a:spcAft>
              <a:buClr>
                <a:srgbClr val="D9D9D9"/>
              </a:buClr>
              <a:buSzPts val="1730"/>
              <a:buFont typeface="Helvetica Neue"/>
              <a:buChar char="●"/>
            </a:pPr>
            <a:r>
              <a:rPr b="1" lang="en" sz="1600">
                <a:solidFill>
                  <a:srgbClr val="FFD966"/>
                </a:solidFill>
                <a:latin typeface="Helvetica Neue"/>
                <a:ea typeface="Helvetica Neue"/>
                <a:cs typeface="Helvetica Neue"/>
                <a:sym typeface="Helvetica Neue"/>
              </a:rPr>
              <a:t>Task field</a:t>
            </a:r>
            <a:r>
              <a:rPr lang="en" sz="1600">
                <a:solidFill>
                  <a:srgbClr val="D9D9D9"/>
                </a:solidFill>
                <a:latin typeface="Helvetica Neue"/>
                <a:ea typeface="Helvetica Neue"/>
                <a:cs typeface="Helvetica Neue"/>
                <a:sym typeface="Helvetica Neue"/>
              </a:rPr>
              <a:t>: a task is a </a:t>
            </a:r>
            <a:r>
              <a:rPr lang="en" sz="1600">
                <a:solidFill>
                  <a:srgbClr val="FFD966"/>
                </a:solidFill>
                <a:latin typeface="Helvetica Neue"/>
                <a:ea typeface="Helvetica Neue"/>
                <a:cs typeface="Helvetica Neue"/>
                <a:sym typeface="Helvetica Neue"/>
              </a:rPr>
              <a:t>structured set of activities</a:t>
            </a:r>
            <a:r>
              <a:rPr lang="en" sz="1600">
                <a:solidFill>
                  <a:srgbClr val="D9D9D9"/>
                </a:solidFill>
                <a:latin typeface="Helvetica Neue"/>
                <a:ea typeface="Helvetica Neue"/>
                <a:cs typeface="Helvetica Neue"/>
                <a:sym typeface="Helvetica Neue"/>
              </a:rPr>
              <a:t> occurring during one data acquisition or run. The task name is appended with </a:t>
            </a:r>
            <a:r>
              <a:rPr lang="en" sz="1600">
                <a:solidFill>
                  <a:srgbClr val="FFD966"/>
                </a:solidFill>
                <a:latin typeface="Helvetica Neue"/>
                <a:ea typeface="Helvetica Neue"/>
                <a:cs typeface="Helvetica Neue"/>
                <a:sym typeface="Helvetica Neue"/>
              </a:rPr>
              <a:t>“task-”</a:t>
            </a:r>
            <a:endParaRPr sz="1600">
              <a:solidFill>
                <a:srgbClr val="D9D9D9"/>
              </a:solidFill>
              <a:latin typeface="Helvetica Neue"/>
              <a:ea typeface="Helvetica Neue"/>
              <a:cs typeface="Helvetica Neue"/>
              <a:sym typeface="Helvetica Neue"/>
            </a:endParaRPr>
          </a:p>
          <a:p>
            <a:pPr indent="-337407" lvl="0" marL="457200" rtl="0" algn="l">
              <a:lnSpc>
                <a:spcPct val="115000"/>
              </a:lnSpc>
              <a:spcBef>
                <a:spcPts val="1000"/>
              </a:spcBef>
              <a:spcAft>
                <a:spcPts val="1000"/>
              </a:spcAft>
              <a:buClr>
                <a:srgbClr val="D9D9D9"/>
              </a:buClr>
              <a:buSzPts val="1714"/>
              <a:buFont typeface="Helvetica Neue"/>
              <a:buChar char="●"/>
            </a:pPr>
            <a:r>
              <a:rPr lang="en" sz="1600">
                <a:solidFill>
                  <a:srgbClr val="D9D9D9"/>
                </a:solidFill>
                <a:latin typeface="Helvetica Neue"/>
                <a:ea typeface="Helvetica Neue"/>
                <a:cs typeface="Helvetica Neue"/>
                <a:sym typeface="Helvetica Neue"/>
              </a:rPr>
              <a:t>Applies to functional images </a:t>
            </a:r>
            <a:endParaRPr sz="1600">
              <a:solidFill>
                <a:srgbClr val="D9D9D9"/>
              </a:solidFill>
              <a:latin typeface="Helvetica Neue"/>
              <a:ea typeface="Helvetica Neue"/>
              <a:cs typeface="Helvetica Neue"/>
              <a:sym typeface="Helvetica Neue"/>
            </a:endParaRPr>
          </a:p>
        </p:txBody>
      </p:sp>
      <p:sp>
        <p:nvSpPr>
          <p:cNvPr id="83" name="Google Shape;83;p3"/>
          <p:cNvSpPr txBox="1"/>
          <p:nvPr/>
        </p:nvSpPr>
        <p:spPr>
          <a:xfrm>
            <a:off x="1201075" y="4118950"/>
            <a:ext cx="79728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0" i="0" lang="en" sz="1800" u="none" cap="none" strike="noStrike">
                <a:solidFill>
                  <a:srgbClr val="EA9999"/>
                </a:solidFill>
                <a:latin typeface="Consolas"/>
                <a:ea typeface="Consolas"/>
                <a:cs typeface="Consolas"/>
                <a:sym typeface="Consolas"/>
              </a:rPr>
              <a:t>sub-</a:t>
            </a:r>
            <a:r>
              <a:rPr lang="en" sz="1800">
                <a:solidFill>
                  <a:srgbClr val="EA9999"/>
                </a:solidFill>
                <a:latin typeface="Consolas"/>
                <a:ea typeface="Consolas"/>
                <a:cs typeface="Consolas"/>
                <a:sym typeface="Consolas"/>
              </a:rPr>
              <a:t>01</a:t>
            </a:r>
            <a:r>
              <a:rPr b="0" i="0" lang="en" sz="1800" u="none" cap="none" strike="noStrike">
                <a:solidFill>
                  <a:srgbClr val="E69138"/>
                </a:solidFill>
                <a:latin typeface="Consolas"/>
                <a:ea typeface="Consolas"/>
                <a:cs typeface="Consolas"/>
                <a:sym typeface="Consolas"/>
              </a:rPr>
              <a:t>_ses-01</a:t>
            </a:r>
            <a:r>
              <a:rPr b="0" i="0" lang="en" sz="1800" u="none" cap="none" strike="noStrike">
                <a:solidFill>
                  <a:srgbClr val="FFD966"/>
                </a:solidFill>
                <a:latin typeface="Consolas"/>
                <a:ea typeface="Consolas"/>
                <a:cs typeface="Consolas"/>
                <a:sym typeface="Consolas"/>
              </a:rPr>
              <a:t>_</a:t>
            </a:r>
            <a:r>
              <a:rPr b="1" i="0" lang="en" sz="2800" u="none" cap="none" strike="noStrike">
                <a:solidFill>
                  <a:srgbClr val="FFD966"/>
                </a:solidFill>
                <a:latin typeface="Consolas"/>
                <a:ea typeface="Consolas"/>
                <a:cs typeface="Consolas"/>
                <a:sym typeface="Consolas"/>
              </a:rPr>
              <a:t>task-nback</a:t>
            </a:r>
            <a:r>
              <a:rPr b="0" i="0" lang="en" sz="1800" u="none" cap="none" strike="noStrike">
                <a:solidFill>
                  <a:srgbClr val="93C47D"/>
                </a:solidFill>
                <a:latin typeface="Consolas"/>
                <a:ea typeface="Consolas"/>
                <a:cs typeface="Consolas"/>
                <a:sym typeface="Consolas"/>
              </a:rPr>
              <a:t>_run-1</a:t>
            </a:r>
            <a:r>
              <a:rPr b="0" i="0" lang="en" sz="1800" u="none" cap="none" strike="noStrike">
                <a:solidFill>
                  <a:srgbClr val="A2C4C9"/>
                </a:solidFill>
                <a:latin typeface="Consolas"/>
                <a:ea typeface="Consolas"/>
                <a:cs typeface="Consolas"/>
                <a:sym typeface="Consolas"/>
              </a:rPr>
              <a:t>_bold</a:t>
            </a:r>
            <a:r>
              <a:rPr b="0" i="0" lang="en" sz="1800" u="none" cap="none" strike="noStrike">
                <a:solidFill>
                  <a:srgbClr val="B4A7D6"/>
                </a:solidFill>
                <a:latin typeface="Consolas"/>
                <a:ea typeface="Consolas"/>
                <a:cs typeface="Consolas"/>
                <a:sym typeface="Consolas"/>
              </a:rPr>
              <a:t>.nii.gz</a:t>
            </a:r>
            <a:endParaRPr b="0" i="0" sz="1800" u="none" cap="none" strike="noStrike">
              <a:solidFill>
                <a:srgbClr val="B4A7D6"/>
              </a:solidFill>
              <a:latin typeface="Roboto"/>
              <a:ea typeface="Roboto"/>
              <a:cs typeface="Roboto"/>
              <a:sym typeface="Roboto"/>
            </a:endParaRPr>
          </a:p>
        </p:txBody>
      </p:sp>
      <p:sp>
        <p:nvSpPr>
          <p:cNvPr id="84" name="Google Shape;84;p3"/>
          <p:cNvSpPr/>
          <p:nvPr/>
        </p:nvSpPr>
        <p:spPr>
          <a:xfrm>
            <a:off x="3677905" y="3511000"/>
            <a:ext cx="1097400" cy="457200"/>
          </a:xfrm>
          <a:prstGeom prst="ellipse">
            <a:avLst/>
          </a:prstGeom>
          <a:solidFill>
            <a:srgbClr val="FFD9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3"/>
          <p:cNvSpPr txBox="1"/>
          <p:nvPr/>
        </p:nvSpPr>
        <p:spPr>
          <a:xfrm>
            <a:off x="3646275" y="3559475"/>
            <a:ext cx="1692600" cy="384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Roboto"/>
                <a:ea typeface="Roboto"/>
                <a:cs typeface="Roboto"/>
                <a:sym typeface="Roboto"/>
              </a:rPr>
              <a:t>_task-&lt;name&gt;</a:t>
            </a:r>
            <a:endParaRPr b="0" i="0" sz="1300" u="none" cap="none" strike="noStrike">
              <a:solidFill>
                <a:srgbClr val="000000"/>
              </a:solidFill>
              <a:latin typeface="Roboto"/>
              <a:ea typeface="Roboto"/>
              <a:cs typeface="Roboto"/>
              <a:sym typeface="Roboto"/>
            </a:endParaRPr>
          </a:p>
        </p:txBody>
      </p:sp>
      <p:sp>
        <p:nvSpPr>
          <p:cNvPr id="86" name="Google Shape;86;p3"/>
          <p:cNvSpPr txBox="1"/>
          <p:nvPr>
            <p:ph idx="4294967295" type="body"/>
          </p:nvPr>
        </p:nvSpPr>
        <p:spPr>
          <a:xfrm>
            <a:off x="4775300" y="1411825"/>
            <a:ext cx="3939600" cy="21327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rgbClr val="D9D9D9"/>
              </a:buClr>
              <a:buSzPts val="1800"/>
              <a:buFont typeface="Helvetica Neue"/>
              <a:buChar char="●"/>
            </a:pPr>
            <a:r>
              <a:rPr lang="en" sz="1600">
                <a:solidFill>
                  <a:srgbClr val="D9D9D9"/>
                </a:solidFill>
                <a:latin typeface="Helvetica Neue"/>
                <a:ea typeface="Helvetica Neue"/>
                <a:cs typeface="Helvetica Neue"/>
                <a:sym typeface="Helvetica Neue"/>
              </a:rPr>
              <a:t>Task names. Keep them </a:t>
            </a:r>
            <a:r>
              <a:rPr lang="en" sz="1600">
                <a:solidFill>
                  <a:srgbClr val="FFD966"/>
                </a:solidFill>
                <a:latin typeface="Helvetica Neue"/>
                <a:ea typeface="Helvetica Neue"/>
                <a:cs typeface="Helvetica Neue"/>
                <a:sym typeface="Helvetica Neue"/>
              </a:rPr>
              <a:t>short</a:t>
            </a:r>
            <a:r>
              <a:rPr lang="en" sz="1600">
                <a:solidFill>
                  <a:srgbClr val="D9D9D9"/>
                </a:solidFill>
                <a:latin typeface="Helvetica Neue"/>
                <a:ea typeface="Helvetica Neue"/>
                <a:cs typeface="Helvetica Neue"/>
                <a:sym typeface="Helvetica Neue"/>
              </a:rPr>
              <a:t>. BIDS considers resting-state a task. </a:t>
            </a:r>
            <a:endParaRPr sz="1600">
              <a:solidFill>
                <a:srgbClr val="D9D9D9"/>
              </a:solidFill>
              <a:latin typeface="Helvetica Neue"/>
              <a:ea typeface="Helvetica Neue"/>
              <a:cs typeface="Helvetica Neue"/>
              <a:sym typeface="Helvetica Neue"/>
            </a:endParaRPr>
          </a:p>
          <a:p>
            <a:pPr indent="-342900" lvl="1" marL="914400" rtl="0" algn="l">
              <a:lnSpc>
                <a:spcPct val="115000"/>
              </a:lnSpc>
              <a:spcBef>
                <a:spcPts val="1000"/>
              </a:spcBef>
              <a:spcAft>
                <a:spcPts val="0"/>
              </a:spcAft>
              <a:buClr>
                <a:srgbClr val="D9D9D9"/>
              </a:buClr>
              <a:buSzPts val="1800"/>
              <a:buFont typeface="Helvetica Neue"/>
              <a:buChar char="○"/>
            </a:pPr>
            <a:r>
              <a:rPr lang="en" sz="1600">
                <a:solidFill>
                  <a:srgbClr val="D9D9D9"/>
                </a:solidFill>
                <a:latin typeface="Helvetica Neue"/>
                <a:ea typeface="Helvetica Neue"/>
                <a:cs typeface="Helvetica Neue"/>
                <a:sym typeface="Helvetica Neue"/>
              </a:rPr>
              <a:t>Resting state,</a:t>
            </a:r>
            <a:r>
              <a:rPr lang="en" sz="1600">
                <a:solidFill>
                  <a:srgbClr val="FFD966"/>
                </a:solidFill>
                <a:latin typeface="Helvetica Neue"/>
                <a:ea typeface="Helvetica Neue"/>
                <a:cs typeface="Helvetica Neue"/>
                <a:sym typeface="Helvetica Neue"/>
              </a:rPr>
              <a:t> “task-rest”</a:t>
            </a:r>
            <a:endParaRPr sz="1600">
              <a:solidFill>
                <a:srgbClr val="FFD966"/>
              </a:solidFill>
              <a:latin typeface="Helvetica Neue"/>
              <a:ea typeface="Helvetica Neue"/>
              <a:cs typeface="Helvetica Neue"/>
              <a:sym typeface="Helvetica Neue"/>
            </a:endParaRPr>
          </a:p>
          <a:p>
            <a:pPr indent="-330200" lvl="1" marL="914400" rtl="0" algn="l">
              <a:lnSpc>
                <a:spcPct val="115000"/>
              </a:lnSpc>
              <a:spcBef>
                <a:spcPts val="0"/>
              </a:spcBef>
              <a:spcAft>
                <a:spcPts val="0"/>
              </a:spcAft>
              <a:buClr>
                <a:srgbClr val="D9D9D9"/>
              </a:buClr>
              <a:buSzPts val="1600"/>
              <a:buFont typeface="Helvetica Neue"/>
              <a:buChar char="○"/>
            </a:pPr>
            <a:r>
              <a:rPr lang="en" sz="1600">
                <a:solidFill>
                  <a:srgbClr val="D9D9D9"/>
                </a:solidFill>
                <a:latin typeface="Helvetica Neue"/>
                <a:ea typeface="Helvetica Neue"/>
                <a:cs typeface="Helvetica Neue"/>
                <a:sym typeface="Helvetica Neue"/>
              </a:rPr>
              <a:t>Stop signal reaction time, </a:t>
            </a:r>
            <a:r>
              <a:rPr lang="en" sz="1600">
                <a:solidFill>
                  <a:srgbClr val="FFD966"/>
                </a:solidFill>
                <a:latin typeface="Helvetica Neue"/>
                <a:ea typeface="Helvetica Neue"/>
                <a:cs typeface="Helvetica Neue"/>
                <a:sym typeface="Helvetica Neue"/>
              </a:rPr>
              <a:t>“task-ssrt”</a:t>
            </a:r>
            <a:endParaRPr sz="1600">
              <a:solidFill>
                <a:srgbClr val="FFD966"/>
              </a:solidFill>
              <a:latin typeface="Helvetica Neue"/>
              <a:ea typeface="Helvetica Neue"/>
              <a:cs typeface="Helvetica Neue"/>
              <a:sym typeface="Helvetica Neue"/>
            </a:endParaRPr>
          </a:p>
          <a:p>
            <a:pPr indent="0" lvl="0" marL="457200" rtl="0" algn="l">
              <a:lnSpc>
                <a:spcPct val="115000"/>
              </a:lnSpc>
              <a:spcBef>
                <a:spcPts val="0"/>
              </a:spcBef>
              <a:spcAft>
                <a:spcPts val="1000"/>
              </a:spcAft>
              <a:buSzPts val="1800"/>
              <a:buNone/>
            </a:pPr>
            <a:r>
              <a:t/>
            </a:r>
            <a:endParaRPr sz="1600">
              <a:solidFill>
                <a:srgbClr val="D9D9D9"/>
              </a:solidFill>
              <a:latin typeface="Helvetica Neue"/>
              <a:ea typeface="Helvetica Neue"/>
              <a:cs typeface="Helvetica Neue"/>
              <a:sym typeface="Helvetica Neue"/>
            </a:endParaRPr>
          </a:p>
        </p:txBody>
      </p:sp>
      <p:cxnSp>
        <p:nvCxnSpPr>
          <p:cNvPr id="87" name="Google Shape;87;p3"/>
          <p:cNvCxnSpPr/>
          <p:nvPr/>
        </p:nvCxnSpPr>
        <p:spPr>
          <a:xfrm>
            <a:off x="4387725" y="3968200"/>
            <a:ext cx="0" cy="403837"/>
          </a:xfrm>
          <a:prstGeom prst="straightConnector1">
            <a:avLst/>
          </a:prstGeom>
          <a:noFill/>
          <a:ln cap="flat" cmpd="sng" w="47625">
            <a:solidFill>
              <a:srgbClr val="FFC000"/>
            </a:solidFill>
            <a:prstDash val="solid"/>
            <a:round/>
            <a:headEnd len="sm" w="sm" type="none"/>
            <a:tailEnd len="med" w="med" type="triangl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4"/>
          <p:cNvSpPr txBox="1"/>
          <p:nvPr>
            <p:ph idx="4294967295" type="body"/>
          </p:nvPr>
        </p:nvSpPr>
        <p:spPr>
          <a:xfrm>
            <a:off x="4314875" y="1157100"/>
            <a:ext cx="4350300" cy="2710200"/>
          </a:xfrm>
          <a:prstGeom prst="rect">
            <a:avLst/>
          </a:prstGeom>
          <a:noFill/>
          <a:ln>
            <a:noFill/>
          </a:ln>
        </p:spPr>
        <p:txBody>
          <a:bodyPr anchorCtr="0" anchor="t" bIns="91425" lIns="91425" spcFirstLastPara="1" rIns="91425" wrap="square" tIns="91425">
            <a:normAutofit/>
          </a:bodyPr>
          <a:lstStyle/>
          <a:p>
            <a:pPr indent="-330200" lvl="0" marL="457200" rtl="0" algn="l">
              <a:lnSpc>
                <a:spcPct val="100000"/>
              </a:lnSpc>
              <a:spcBef>
                <a:spcPts val="0"/>
              </a:spcBef>
              <a:spcAft>
                <a:spcPts val="0"/>
              </a:spcAft>
              <a:buClr>
                <a:srgbClr val="D9D9D9"/>
              </a:buClr>
              <a:buSzPts val="1600"/>
              <a:buFont typeface="Helvetica Neue"/>
              <a:buChar char="●"/>
            </a:pPr>
            <a:r>
              <a:rPr b="1" lang="en" sz="1600">
                <a:solidFill>
                  <a:srgbClr val="76A5AF"/>
                </a:solidFill>
                <a:latin typeface="Helvetica Neue"/>
                <a:ea typeface="Helvetica Neue"/>
                <a:cs typeface="Helvetica Neue"/>
                <a:sym typeface="Helvetica Neue"/>
              </a:rPr>
              <a:t>Modality</a:t>
            </a:r>
            <a:r>
              <a:rPr lang="en" sz="1600">
                <a:solidFill>
                  <a:srgbClr val="D9D9D9"/>
                </a:solidFill>
                <a:latin typeface="Helvetica Neue"/>
                <a:ea typeface="Helvetica Neue"/>
                <a:cs typeface="Helvetica Neue"/>
                <a:sym typeface="Helvetica Neue"/>
              </a:rPr>
              <a:t>: the </a:t>
            </a:r>
            <a:r>
              <a:rPr lang="en" sz="1600">
                <a:solidFill>
                  <a:srgbClr val="76A5AF"/>
                </a:solidFill>
                <a:latin typeface="Helvetica Neue"/>
                <a:ea typeface="Helvetica Neue"/>
                <a:cs typeface="Helvetica Neue"/>
                <a:sym typeface="Helvetica Neue"/>
              </a:rPr>
              <a:t>category of brain data</a:t>
            </a:r>
            <a:r>
              <a:rPr lang="en" sz="1600">
                <a:solidFill>
                  <a:srgbClr val="D9D9D9"/>
                </a:solidFill>
                <a:latin typeface="Helvetica Neue"/>
                <a:ea typeface="Helvetica Neue"/>
                <a:cs typeface="Helvetica Neue"/>
                <a:sym typeface="Helvetica Neue"/>
              </a:rPr>
              <a:t> recorded in a file. Different MRI pulse </a:t>
            </a:r>
            <a:r>
              <a:rPr lang="en" sz="1600">
                <a:solidFill>
                  <a:srgbClr val="76A5AF"/>
                </a:solidFill>
                <a:latin typeface="Helvetica Neue"/>
                <a:ea typeface="Helvetica Neue"/>
                <a:cs typeface="Helvetica Neue"/>
                <a:sym typeface="Helvetica Neue"/>
              </a:rPr>
              <a:t>sequences are considered distinct</a:t>
            </a:r>
            <a:r>
              <a:rPr lang="en" sz="1600">
                <a:solidFill>
                  <a:srgbClr val="D9D9D9"/>
                </a:solidFill>
                <a:latin typeface="Helvetica Neue"/>
                <a:ea typeface="Helvetica Neue"/>
                <a:cs typeface="Helvetica Neue"/>
                <a:sym typeface="Helvetica Neue"/>
              </a:rPr>
              <a:t> modalities</a:t>
            </a:r>
            <a:endParaRPr sz="1600">
              <a:solidFill>
                <a:srgbClr val="D9D9D9"/>
              </a:solidFill>
              <a:latin typeface="Helvetica Neue"/>
              <a:ea typeface="Helvetica Neue"/>
              <a:cs typeface="Helvetica Neue"/>
              <a:sym typeface="Helvetica Neue"/>
            </a:endParaRPr>
          </a:p>
          <a:p>
            <a:pPr indent="-317500" lvl="1" marL="914400" rtl="0" algn="l">
              <a:lnSpc>
                <a:spcPct val="115000"/>
              </a:lnSpc>
              <a:spcBef>
                <a:spcPts val="1000"/>
              </a:spcBef>
              <a:spcAft>
                <a:spcPts val="0"/>
              </a:spcAft>
              <a:buClr>
                <a:srgbClr val="D9D9D9"/>
              </a:buClr>
              <a:buSzPts val="1400"/>
              <a:buFont typeface="Helvetica Neue"/>
              <a:buChar char="○"/>
            </a:pPr>
            <a:r>
              <a:rPr lang="en" sz="1400">
                <a:solidFill>
                  <a:srgbClr val="D9D9D9"/>
                </a:solidFill>
                <a:latin typeface="Helvetica Neue"/>
                <a:ea typeface="Helvetica Neue"/>
                <a:cs typeface="Helvetica Neue"/>
                <a:sym typeface="Helvetica Neue"/>
              </a:rPr>
              <a:t>MRI: T1w, bold, dwi</a:t>
            </a:r>
            <a:endParaRPr sz="1400">
              <a:solidFill>
                <a:srgbClr val="D9D9D9"/>
              </a:solidFill>
              <a:latin typeface="Helvetica Neue"/>
              <a:ea typeface="Helvetica Neue"/>
              <a:cs typeface="Helvetica Neue"/>
              <a:sym typeface="Helvetica Neue"/>
            </a:endParaRPr>
          </a:p>
          <a:p>
            <a:pPr indent="-317500" lvl="2" marL="1371600" rtl="0" algn="l">
              <a:lnSpc>
                <a:spcPct val="100000"/>
              </a:lnSpc>
              <a:spcBef>
                <a:spcPts val="1000"/>
              </a:spcBef>
              <a:spcAft>
                <a:spcPts val="0"/>
              </a:spcAft>
              <a:buClr>
                <a:srgbClr val="D9D9D9"/>
              </a:buClr>
              <a:buSzPts val="1400"/>
              <a:buFont typeface="Helvetica Neue"/>
              <a:buChar char="■"/>
            </a:pPr>
            <a:r>
              <a:rPr lang="en">
                <a:solidFill>
                  <a:srgbClr val="D9D9D9"/>
                </a:solidFill>
                <a:latin typeface="Helvetica Neue"/>
                <a:ea typeface="Helvetica Neue"/>
                <a:cs typeface="Helvetica Neue"/>
                <a:sym typeface="Helvetica Neue"/>
              </a:rPr>
              <a:t>T1w (anatomical), bold (functional), dwi (diffusion weighted)</a:t>
            </a:r>
            <a:endParaRPr>
              <a:solidFill>
                <a:srgbClr val="D9D9D9"/>
              </a:solidFill>
              <a:latin typeface="Helvetica Neue"/>
              <a:ea typeface="Helvetica Neue"/>
              <a:cs typeface="Helvetica Neue"/>
              <a:sym typeface="Helvetica Neue"/>
            </a:endParaRPr>
          </a:p>
          <a:p>
            <a:pPr indent="-317500" lvl="1" marL="914400" rtl="0" algn="l">
              <a:lnSpc>
                <a:spcPct val="115000"/>
              </a:lnSpc>
              <a:spcBef>
                <a:spcPts val="1000"/>
              </a:spcBef>
              <a:spcAft>
                <a:spcPts val="1000"/>
              </a:spcAft>
              <a:buClr>
                <a:srgbClr val="D9D9D9"/>
              </a:buClr>
              <a:buSzPts val="1400"/>
              <a:buFont typeface="Helvetica Neue"/>
              <a:buChar char="○"/>
            </a:pPr>
            <a:r>
              <a:rPr lang="en" sz="1400">
                <a:solidFill>
                  <a:srgbClr val="D9D9D9"/>
                </a:solidFill>
                <a:latin typeface="Helvetica Neue"/>
                <a:ea typeface="Helvetica Neue"/>
                <a:cs typeface="Helvetica Neue"/>
                <a:sym typeface="Helvetica Neue"/>
              </a:rPr>
              <a:t>Passive recordings: eeg, meg, ieeg</a:t>
            </a:r>
            <a:endParaRPr sz="1400">
              <a:solidFill>
                <a:srgbClr val="D9D9D9"/>
              </a:solidFill>
              <a:latin typeface="Helvetica Neue"/>
              <a:ea typeface="Helvetica Neue"/>
              <a:cs typeface="Helvetica Neue"/>
              <a:sym typeface="Helvetica Neue"/>
            </a:endParaRPr>
          </a:p>
        </p:txBody>
      </p:sp>
      <p:sp>
        <p:nvSpPr>
          <p:cNvPr id="93" name="Google Shape;93;p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solidFill>
                  <a:srgbClr val="93C47D"/>
                </a:solidFill>
              </a:rPr>
              <a:t>BIDS run and modality naming conventions</a:t>
            </a:r>
            <a:endParaRPr>
              <a:solidFill>
                <a:srgbClr val="93C47D"/>
              </a:solidFill>
            </a:endParaRPr>
          </a:p>
        </p:txBody>
      </p:sp>
      <p:sp>
        <p:nvSpPr>
          <p:cNvPr id="94" name="Google Shape;94;p4"/>
          <p:cNvSpPr txBox="1"/>
          <p:nvPr>
            <p:ph idx="4294967295" type="body"/>
          </p:nvPr>
        </p:nvSpPr>
        <p:spPr>
          <a:xfrm>
            <a:off x="226550" y="1157100"/>
            <a:ext cx="4020000" cy="2829300"/>
          </a:xfrm>
          <a:prstGeom prst="rect">
            <a:avLst/>
          </a:prstGeom>
          <a:noFill/>
          <a:ln>
            <a:noFill/>
          </a:ln>
        </p:spPr>
        <p:txBody>
          <a:bodyPr anchorCtr="0" anchor="t" bIns="91425" lIns="91425" spcFirstLastPara="1" rIns="91425" wrap="square" tIns="91425">
            <a:normAutofit lnSpcReduction="10000"/>
          </a:bodyPr>
          <a:lstStyle/>
          <a:p>
            <a:pPr indent="-340659" lvl="0" marL="457200" rtl="0" algn="l">
              <a:lnSpc>
                <a:spcPct val="100000"/>
              </a:lnSpc>
              <a:spcBef>
                <a:spcPts val="0"/>
              </a:spcBef>
              <a:spcAft>
                <a:spcPts val="0"/>
              </a:spcAft>
              <a:buClr>
                <a:srgbClr val="D9D9D9"/>
              </a:buClr>
              <a:buSzPts val="1765"/>
              <a:buFont typeface="Helvetica Neue"/>
              <a:buChar char="●"/>
            </a:pPr>
            <a:r>
              <a:rPr b="1" lang="en" sz="1600">
                <a:solidFill>
                  <a:srgbClr val="93C47D"/>
                </a:solidFill>
                <a:latin typeface="Helvetica Neue"/>
                <a:ea typeface="Helvetica Neue"/>
                <a:cs typeface="Helvetica Neue"/>
                <a:sym typeface="Helvetica Neue"/>
              </a:rPr>
              <a:t>Run</a:t>
            </a:r>
            <a:r>
              <a:rPr lang="en" sz="1600">
                <a:solidFill>
                  <a:srgbClr val="D9D9D9"/>
                </a:solidFill>
                <a:latin typeface="Helvetica Neue"/>
                <a:ea typeface="Helvetica Neue"/>
                <a:cs typeface="Helvetica Neue"/>
                <a:sym typeface="Helvetica Neue"/>
              </a:rPr>
              <a:t>: a </a:t>
            </a:r>
            <a:r>
              <a:rPr lang="en" sz="1600">
                <a:solidFill>
                  <a:srgbClr val="93C47D"/>
                </a:solidFill>
                <a:latin typeface="Helvetica Neue"/>
                <a:ea typeface="Helvetica Neue"/>
                <a:cs typeface="Helvetica Neue"/>
                <a:sym typeface="Helvetica Neue"/>
              </a:rPr>
              <a:t>repeated</a:t>
            </a:r>
            <a:r>
              <a:rPr lang="en" sz="1600">
                <a:solidFill>
                  <a:srgbClr val="D9D9D9"/>
                </a:solidFill>
                <a:latin typeface="Helvetica Neue"/>
                <a:ea typeface="Helvetica Neue"/>
                <a:cs typeface="Helvetica Neue"/>
                <a:sym typeface="Helvetica Neue"/>
              </a:rPr>
              <a:t> data </a:t>
            </a:r>
            <a:r>
              <a:rPr lang="en" sz="1600">
                <a:solidFill>
                  <a:srgbClr val="93C47D"/>
                </a:solidFill>
                <a:latin typeface="Helvetica Neue"/>
                <a:ea typeface="Helvetica Neue"/>
                <a:cs typeface="Helvetica Neue"/>
                <a:sym typeface="Helvetica Neue"/>
              </a:rPr>
              <a:t>acquisition</a:t>
            </a:r>
            <a:r>
              <a:rPr lang="en" sz="1600">
                <a:solidFill>
                  <a:srgbClr val="D9D9D9"/>
                </a:solidFill>
                <a:latin typeface="Helvetica Neue"/>
                <a:ea typeface="Helvetica Neue"/>
                <a:cs typeface="Helvetica Neue"/>
                <a:sym typeface="Helvetica Neue"/>
              </a:rPr>
              <a:t> that uses the same scanning parameters and task. Denoted by a two digit numeric identifier + the prefix “run-”</a:t>
            </a:r>
            <a:r>
              <a:rPr lang="en" sz="1500">
                <a:solidFill>
                  <a:srgbClr val="D9D9D9"/>
                </a:solidFill>
                <a:latin typeface="Helvetica Neue"/>
                <a:ea typeface="Helvetica Neue"/>
                <a:cs typeface="Helvetica Neue"/>
                <a:sym typeface="Helvetica Neue"/>
              </a:rPr>
              <a:t> </a:t>
            </a:r>
            <a:endParaRPr sz="1500">
              <a:solidFill>
                <a:srgbClr val="D9D9D9"/>
              </a:solidFill>
              <a:latin typeface="Helvetica Neue"/>
              <a:ea typeface="Helvetica Neue"/>
              <a:cs typeface="Helvetica Neue"/>
              <a:sym typeface="Helvetica Neue"/>
            </a:endParaRPr>
          </a:p>
          <a:p>
            <a:pPr indent="0" lvl="0" marL="457200" rtl="0" algn="l">
              <a:lnSpc>
                <a:spcPct val="100000"/>
              </a:lnSpc>
              <a:spcBef>
                <a:spcPts val="0"/>
              </a:spcBef>
              <a:spcAft>
                <a:spcPts val="0"/>
              </a:spcAft>
              <a:buSzPts val="1800"/>
              <a:buNone/>
            </a:pPr>
            <a:r>
              <a:t/>
            </a:r>
            <a:endParaRPr sz="1400">
              <a:solidFill>
                <a:srgbClr val="D9D9D9"/>
              </a:solidFill>
              <a:latin typeface="Helvetica Neue"/>
              <a:ea typeface="Helvetica Neue"/>
              <a:cs typeface="Helvetica Neue"/>
              <a:sym typeface="Helvetica Neue"/>
            </a:endParaRPr>
          </a:p>
          <a:p>
            <a:pPr indent="-333188" lvl="1" marL="914400" rtl="0" algn="l">
              <a:lnSpc>
                <a:spcPct val="100000"/>
              </a:lnSpc>
              <a:spcBef>
                <a:spcPts val="0"/>
              </a:spcBef>
              <a:spcAft>
                <a:spcPts val="0"/>
              </a:spcAft>
              <a:buClr>
                <a:srgbClr val="D9D9D9"/>
              </a:buClr>
              <a:buSzPts val="1647"/>
              <a:buFont typeface="Helvetica Neue"/>
              <a:buChar char="○"/>
            </a:pPr>
            <a:r>
              <a:rPr b="1" i="1" lang="en">
                <a:solidFill>
                  <a:srgbClr val="FFD966"/>
                </a:solidFill>
                <a:latin typeface="Helvetica Neue"/>
                <a:ea typeface="Helvetica Neue"/>
                <a:cs typeface="Helvetica Neue"/>
                <a:sym typeface="Helvetica Neue"/>
              </a:rPr>
              <a:t>Do not</a:t>
            </a:r>
            <a:r>
              <a:rPr lang="en">
                <a:solidFill>
                  <a:srgbClr val="D9D9D9"/>
                </a:solidFill>
                <a:latin typeface="Helvetica Neue"/>
                <a:ea typeface="Helvetica Neue"/>
                <a:cs typeface="Helvetica Neue"/>
                <a:sym typeface="Helvetica Neue"/>
              </a:rPr>
              <a:t> zero pad</a:t>
            </a:r>
            <a:endParaRPr>
              <a:solidFill>
                <a:srgbClr val="D9D9D9"/>
              </a:solidFill>
              <a:latin typeface="Helvetica Neue"/>
              <a:ea typeface="Helvetica Neue"/>
              <a:cs typeface="Helvetica Neue"/>
              <a:sym typeface="Helvetica Neue"/>
            </a:endParaRPr>
          </a:p>
          <a:p>
            <a:pPr indent="0" lvl="0" marL="914400" rtl="0" algn="l">
              <a:lnSpc>
                <a:spcPct val="100000"/>
              </a:lnSpc>
              <a:spcBef>
                <a:spcPts val="0"/>
              </a:spcBef>
              <a:spcAft>
                <a:spcPts val="0"/>
              </a:spcAft>
              <a:buSzPts val="1800"/>
              <a:buNone/>
            </a:pPr>
            <a:r>
              <a:t/>
            </a:r>
            <a:endParaRPr sz="1400">
              <a:solidFill>
                <a:srgbClr val="D9D9D9"/>
              </a:solidFill>
              <a:latin typeface="Helvetica Neue"/>
              <a:ea typeface="Helvetica Neue"/>
              <a:cs typeface="Helvetica Neue"/>
              <a:sym typeface="Helvetica Neue"/>
            </a:endParaRPr>
          </a:p>
          <a:p>
            <a:pPr indent="-333188" lvl="1" marL="914400" rtl="0" algn="l">
              <a:lnSpc>
                <a:spcPct val="100000"/>
              </a:lnSpc>
              <a:spcBef>
                <a:spcPts val="0"/>
              </a:spcBef>
              <a:spcAft>
                <a:spcPts val="0"/>
              </a:spcAft>
              <a:buClr>
                <a:srgbClr val="D9D9D9"/>
              </a:buClr>
              <a:buSzPts val="1647"/>
              <a:buFont typeface="Helvetica Neue"/>
              <a:buChar char="○"/>
            </a:pPr>
            <a:r>
              <a:rPr lang="en">
                <a:solidFill>
                  <a:srgbClr val="D9D9D9"/>
                </a:solidFill>
                <a:latin typeface="Helvetica Neue"/>
                <a:ea typeface="Helvetica Neue"/>
                <a:cs typeface="Helvetica Neue"/>
                <a:sym typeface="Helvetica Neue"/>
              </a:rPr>
              <a:t>Optional if acquisitions are not repeated</a:t>
            </a:r>
            <a:r>
              <a:rPr lang="en" sz="1400">
                <a:solidFill>
                  <a:srgbClr val="D9D9D9"/>
                </a:solidFill>
                <a:latin typeface="Helvetica Neue"/>
                <a:ea typeface="Helvetica Neue"/>
                <a:cs typeface="Helvetica Neue"/>
                <a:sym typeface="Helvetica Neue"/>
              </a:rPr>
              <a:t> </a:t>
            </a:r>
            <a:endParaRPr sz="1400">
              <a:solidFill>
                <a:srgbClr val="D9D9D9"/>
              </a:solidFill>
              <a:latin typeface="Helvetica Neue"/>
              <a:ea typeface="Helvetica Neue"/>
              <a:cs typeface="Helvetica Neue"/>
              <a:sym typeface="Helvetica Neue"/>
            </a:endParaRPr>
          </a:p>
          <a:p>
            <a:pPr indent="0" lvl="0" marL="914400" rtl="0" algn="l">
              <a:lnSpc>
                <a:spcPct val="100000"/>
              </a:lnSpc>
              <a:spcBef>
                <a:spcPts val="0"/>
              </a:spcBef>
              <a:spcAft>
                <a:spcPts val="0"/>
              </a:spcAft>
              <a:buSzPts val="1800"/>
              <a:buNone/>
            </a:pPr>
            <a:r>
              <a:t/>
            </a:r>
            <a:endParaRPr sz="1400">
              <a:solidFill>
                <a:srgbClr val="D9D9D9"/>
              </a:solidFill>
              <a:latin typeface="Helvetica Neue"/>
              <a:ea typeface="Helvetica Neue"/>
              <a:cs typeface="Helvetica Neue"/>
              <a:sym typeface="Helvetica Neue"/>
            </a:endParaRPr>
          </a:p>
          <a:p>
            <a:pPr indent="-333188" lvl="1" marL="914400" rtl="0" algn="l">
              <a:lnSpc>
                <a:spcPct val="100000"/>
              </a:lnSpc>
              <a:spcBef>
                <a:spcPts val="0"/>
              </a:spcBef>
              <a:spcAft>
                <a:spcPts val="0"/>
              </a:spcAft>
              <a:buClr>
                <a:srgbClr val="D9D9D9"/>
              </a:buClr>
              <a:buSzPts val="1647"/>
              <a:buFont typeface="Helvetica Neue"/>
              <a:buChar char="○"/>
            </a:pPr>
            <a:r>
              <a:rPr lang="en">
                <a:solidFill>
                  <a:srgbClr val="D9D9D9"/>
                </a:solidFill>
                <a:latin typeface="Helvetica Neue"/>
                <a:ea typeface="Helvetica Neue"/>
                <a:cs typeface="Helvetica Neue"/>
                <a:sym typeface="Helvetica Neue"/>
              </a:rPr>
              <a:t>Example -&gt; run-1</a:t>
            </a:r>
            <a:endParaRPr/>
          </a:p>
          <a:p>
            <a:pPr indent="-228600" lvl="1" marL="914400" rtl="0" algn="l">
              <a:lnSpc>
                <a:spcPct val="100000"/>
              </a:lnSpc>
              <a:spcBef>
                <a:spcPts val="0"/>
              </a:spcBef>
              <a:spcAft>
                <a:spcPts val="0"/>
              </a:spcAft>
              <a:buClr>
                <a:srgbClr val="D9D9D9"/>
              </a:buClr>
              <a:buSzPts val="1647"/>
              <a:buFont typeface="Helvetica Neue"/>
              <a:buNone/>
            </a:pPr>
            <a:r>
              <a:t/>
            </a:r>
            <a:endParaRPr sz="1400">
              <a:solidFill>
                <a:srgbClr val="D9D9D9"/>
              </a:solidFill>
              <a:latin typeface="Helvetica Neue"/>
              <a:ea typeface="Helvetica Neue"/>
              <a:cs typeface="Helvetica Neue"/>
              <a:sym typeface="Helvetica Neue"/>
            </a:endParaRPr>
          </a:p>
        </p:txBody>
      </p:sp>
      <p:sp>
        <p:nvSpPr>
          <p:cNvPr id="95" name="Google Shape;95;p4"/>
          <p:cNvSpPr txBox="1"/>
          <p:nvPr/>
        </p:nvSpPr>
        <p:spPr>
          <a:xfrm>
            <a:off x="1295399" y="4326250"/>
            <a:ext cx="65532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0" i="0" lang="en" sz="1800" u="none" cap="none" strike="noStrike">
                <a:solidFill>
                  <a:srgbClr val="EA9999"/>
                </a:solidFill>
                <a:latin typeface="Consolas"/>
                <a:ea typeface="Consolas"/>
                <a:cs typeface="Consolas"/>
                <a:sym typeface="Consolas"/>
              </a:rPr>
              <a:t>sub-</a:t>
            </a:r>
            <a:r>
              <a:rPr lang="en" sz="1800">
                <a:solidFill>
                  <a:srgbClr val="EA9999"/>
                </a:solidFill>
                <a:latin typeface="Consolas"/>
                <a:ea typeface="Consolas"/>
                <a:cs typeface="Consolas"/>
                <a:sym typeface="Consolas"/>
              </a:rPr>
              <a:t>01</a:t>
            </a:r>
            <a:r>
              <a:rPr b="0" i="0" lang="en" sz="1800" u="none" cap="none" strike="noStrike">
                <a:solidFill>
                  <a:srgbClr val="E69138"/>
                </a:solidFill>
                <a:latin typeface="Consolas"/>
                <a:ea typeface="Consolas"/>
                <a:cs typeface="Consolas"/>
                <a:sym typeface="Consolas"/>
              </a:rPr>
              <a:t>_ses-01</a:t>
            </a:r>
            <a:r>
              <a:rPr b="0" i="0" lang="en" sz="1800" u="none" cap="none" strike="noStrike">
                <a:solidFill>
                  <a:srgbClr val="BF9000"/>
                </a:solidFill>
                <a:latin typeface="Consolas"/>
                <a:ea typeface="Consolas"/>
                <a:cs typeface="Consolas"/>
                <a:sym typeface="Consolas"/>
              </a:rPr>
              <a:t>_task-nback</a:t>
            </a:r>
            <a:r>
              <a:rPr b="1" i="0" lang="en" sz="2800" u="none" cap="none" strike="noStrike">
                <a:solidFill>
                  <a:srgbClr val="93C47D"/>
                </a:solidFill>
                <a:latin typeface="Consolas"/>
                <a:ea typeface="Consolas"/>
                <a:cs typeface="Consolas"/>
                <a:sym typeface="Consolas"/>
              </a:rPr>
              <a:t>_run-1</a:t>
            </a:r>
            <a:r>
              <a:rPr b="1" i="0" lang="en" sz="2800" u="none" cap="none" strike="noStrike">
                <a:solidFill>
                  <a:srgbClr val="A2C4C9"/>
                </a:solidFill>
                <a:latin typeface="Consolas"/>
                <a:ea typeface="Consolas"/>
                <a:cs typeface="Consolas"/>
                <a:sym typeface="Consolas"/>
              </a:rPr>
              <a:t>_bold</a:t>
            </a:r>
            <a:r>
              <a:rPr b="0" i="0" lang="en" sz="1800" u="none" cap="none" strike="noStrike">
                <a:solidFill>
                  <a:srgbClr val="B4A7D6"/>
                </a:solidFill>
                <a:latin typeface="Consolas"/>
                <a:ea typeface="Consolas"/>
                <a:cs typeface="Consolas"/>
                <a:sym typeface="Consolas"/>
              </a:rPr>
              <a:t>.nii.gz</a:t>
            </a:r>
            <a:endParaRPr b="0" i="0" sz="1800" u="none" cap="none" strike="noStrike">
              <a:solidFill>
                <a:srgbClr val="B4A7D6"/>
              </a:solidFill>
              <a:latin typeface="Roboto"/>
              <a:ea typeface="Roboto"/>
              <a:cs typeface="Roboto"/>
              <a:sym typeface="Roboto"/>
            </a:endParaRPr>
          </a:p>
        </p:txBody>
      </p:sp>
      <p:sp>
        <p:nvSpPr>
          <p:cNvPr id="96" name="Google Shape;96;p4"/>
          <p:cNvSpPr/>
          <p:nvPr/>
        </p:nvSpPr>
        <p:spPr>
          <a:xfrm>
            <a:off x="4785595" y="3755400"/>
            <a:ext cx="1097400" cy="457200"/>
          </a:xfrm>
          <a:prstGeom prst="ellipse">
            <a:avLst/>
          </a:prstGeom>
          <a:solidFill>
            <a:srgbClr val="B6D7A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4"/>
          <p:cNvSpPr/>
          <p:nvPr/>
        </p:nvSpPr>
        <p:spPr>
          <a:xfrm>
            <a:off x="5873360" y="3663400"/>
            <a:ext cx="1097400" cy="457200"/>
          </a:xfrm>
          <a:prstGeom prst="ellipse">
            <a:avLst/>
          </a:prstGeom>
          <a:solidFill>
            <a:srgbClr val="76A5A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4"/>
          <p:cNvSpPr txBox="1"/>
          <p:nvPr/>
        </p:nvSpPr>
        <p:spPr>
          <a:xfrm>
            <a:off x="4874700" y="3783900"/>
            <a:ext cx="919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Roboto"/>
                <a:ea typeface="Roboto"/>
                <a:cs typeface="Roboto"/>
                <a:sym typeface="Roboto"/>
              </a:rPr>
              <a:t>_run-&lt;#&gt;</a:t>
            </a:r>
            <a:endParaRPr b="0" i="0" sz="1400" u="none" cap="none" strike="noStrike">
              <a:solidFill>
                <a:srgbClr val="000000"/>
              </a:solidFill>
              <a:latin typeface="Roboto"/>
              <a:ea typeface="Roboto"/>
              <a:cs typeface="Roboto"/>
              <a:sym typeface="Roboto"/>
            </a:endParaRPr>
          </a:p>
        </p:txBody>
      </p:sp>
      <p:sp>
        <p:nvSpPr>
          <p:cNvPr id="99" name="Google Shape;99;p4"/>
          <p:cNvSpPr txBox="1"/>
          <p:nvPr/>
        </p:nvSpPr>
        <p:spPr>
          <a:xfrm>
            <a:off x="5824451" y="3691900"/>
            <a:ext cx="1195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Roboto"/>
                <a:ea typeface="Roboto"/>
                <a:cs typeface="Roboto"/>
                <a:sym typeface="Roboto"/>
              </a:rPr>
              <a:t>_&lt;modality&gt;</a:t>
            </a:r>
            <a:endParaRPr b="0" i="0" sz="1400" u="none" cap="none" strike="noStrike">
              <a:solidFill>
                <a:srgbClr val="000000"/>
              </a:solidFill>
              <a:latin typeface="Roboto"/>
              <a:ea typeface="Roboto"/>
              <a:cs typeface="Roboto"/>
              <a:sym typeface="Roboto"/>
            </a:endParaRPr>
          </a:p>
        </p:txBody>
      </p:sp>
      <p:cxnSp>
        <p:nvCxnSpPr>
          <p:cNvPr id="100" name="Google Shape;100;p4"/>
          <p:cNvCxnSpPr/>
          <p:nvPr/>
        </p:nvCxnSpPr>
        <p:spPr>
          <a:xfrm>
            <a:off x="5373641" y="4212588"/>
            <a:ext cx="0" cy="308100"/>
          </a:xfrm>
          <a:prstGeom prst="straightConnector1">
            <a:avLst/>
          </a:prstGeom>
          <a:noFill/>
          <a:ln cap="flat" cmpd="sng" w="47625">
            <a:solidFill>
              <a:srgbClr val="92D050"/>
            </a:solidFill>
            <a:prstDash val="solid"/>
            <a:round/>
            <a:headEnd len="sm" w="sm" type="none"/>
            <a:tailEnd len="med" w="med" type="triangle"/>
          </a:ln>
        </p:spPr>
      </p:cxnSp>
      <p:cxnSp>
        <p:nvCxnSpPr>
          <p:cNvPr id="101" name="Google Shape;101;p4"/>
          <p:cNvCxnSpPr/>
          <p:nvPr/>
        </p:nvCxnSpPr>
        <p:spPr>
          <a:xfrm>
            <a:off x="6422054" y="4120606"/>
            <a:ext cx="0" cy="317100"/>
          </a:xfrm>
          <a:prstGeom prst="straightConnector1">
            <a:avLst/>
          </a:prstGeom>
          <a:noFill/>
          <a:ln cap="flat" cmpd="sng" w="47625">
            <a:solidFill>
              <a:srgbClr val="0070C0"/>
            </a:solidFill>
            <a:prstDash val="solid"/>
            <a:round/>
            <a:headEnd len="sm" w="sm" type="none"/>
            <a:tailEnd len="med" w="med" type="triangl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solidFill>
                  <a:srgbClr val="93C47D"/>
                </a:solidFill>
              </a:rPr>
              <a:t>BIDS exceptions and references</a:t>
            </a:r>
            <a:endParaRPr>
              <a:solidFill>
                <a:srgbClr val="93C47D"/>
              </a:solidFill>
            </a:endParaRPr>
          </a:p>
        </p:txBody>
      </p:sp>
      <p:sp>
        <p:nvSpPr>
          <p:cNvPr id="107" name="Google Shape;107;p5"/>
          <p:cNvSpPr/>
          <p:nvPr/>
        </p:nvSpPr>
        <p:spPr>
          <a:xfrm>
            <a:off x="3910028" y="2698650"/>
            <a:ext cx="641700" cy="523200"/>
          </a:xfrm>
          <a:prstGeom prst="ellipse">
            <a:avLst/>
          </a:prstGeom>
          <a:solidFill>
            <a:srgbClr val="B6D7A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7030A0"/>
                </a:solidFill>
                <a:latin typeface="Arial"/>
                <a:ea typeface="Arial"/>
                <a:cs typeface="Arial"/>
                <a:sym typeface="Arial"/>
              </a:rPr>
              <a:t>nii</a:t>
            </a:r>
            <a:endParaRPr b="0" i="0" sz="1400" u="none" cap="none" strike="noStrike">
              <a:solidFill>
                <a:srgbClr val="7030A0"/>
              </a:solidFill>
              <a:latin typeface="Arial"/>
              <a:ea typeface="Arial"/>
              <a:cs typeface="Arial"/>
              <a:sym typeface="Arial"/>
            </a:endParaRPr>
          </a:p>
        </p:txBody>
      </p:sp>
      <p:cxnSp>
        <p:nvCxnSpPr>
          <p:cNvPr id="108" name="Google Shape;108;p5"/>
          <p:cNvCxnSpPr/>
          <p:nvPr/>
        </p:nvCxnSpPr>
        <p:spPr>
          <a:xfrm>
            <a:off x="4230878" y="3221838"/>
            <a:ext cx="0" cy="405900"/>
          </a:xfrm>
          <a:prstGeom prst="straightConnector1">
            <a:avLst/>
          </a:prstGeom>
          <a:noFill/>
          <a:ln cap="flat" cmpd="sng" w="47625">
            <a:solidFill>
              <a:srgbClr val="92D050"/>
            </a:solidFill>
            <a:prstDash val="solid"/>
            <a:round/>
            <a:headEnd len="sm" w="sm" type="none"/>
            <a:tailEnd len="med" w="med" type="triangle"/>
          </a:ln>
        </p:spPr>
      </p:cxnSp>
      <p:sp>
        <p:nvSpPr>
          <p:cNvPr id="109" name="Google Shape;109;p5"/>
          <p:cNvSpPr txBox="1"/>
          <p:nvPr/>
        </p:nvSpPr>
        <p:spPr>
          <a:xfrm>
            <a:off x="311696" y="3662825"/>
            <a:ext cx="45852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 u="none" cap="none" strike="noStrike">
                <a:solidFill>
                  <a:srgbClr val="EA9999"/>
                </a:solidFill>
                <a:latin typeface="Consolas"/>
                <a:ea typeface="Consolas"/>
                <a:cs typeface="Consolas"/>
                <a:sym typeface="Consolas"/>
              </a:rPr>
              <a:t>sub-01</a:t>
            </a:r>
            <a:r>
              <a:rPr b="0" i="0" lang="en" u="none" cap="none" strike="noStrike">
                <a:solidFill>
                  <a:srgbClr val="E69138"/>
                </a:solidFill>
                <a:latin typeface="Consolas"/>
                <a:ea typeface="Consolas"/>
                <a:cs typeface="Consolas"/>
                <a:sym typeface="Consolas"/>
              </a:rPr>
              <a:t>_ses-01</a:t>
            </a:r>
            <a:r>
              <a:rPr b="0" i="0" lang="en" u="none" cap="none" strike="noStrike">
                <a:solidFill>
                  <a:srgbClr val="BF9000"/>
                </a:solidFill>
                <a:latin typeface="Consolas"/>
                <a:ea typeface="Consolas"/>
                <a:cs typeface="Consolas"/>
                <a:sym typeface="Consolas"/>
              </a:rPr>
              <a:t>_task-nback</a:t>
            </a:r>
            <a:r>
              <a:rPr b="0" i="0" lang="en" u="none" cap="none" strike="noStrike">
                <a:solidFill>
                  <a:srgbClr val="93C47D"/>
                </a:solidFill>
                <a:latin typeface="Consolas"/>
                <a:ea typeface="Consolas"/>
                <a:cs typeface="Consolas"/>
                <a:sym typeface="Consolas"/>
              </a:rPr>
              <a:t>_run-1</a:t>
            </a:r>
            <a:r>
              <a:rPr b="0" i="0" lang="en" u="none" cap="none" strike="noStrike">
                <a:solidFill>
                  <a:srgbClr val="A2C4C9"/>
                </a:solidFill>
                <a:latin typeface="Consolas"/>
                <a:ea typeface="Consolas"/>
                <a:cs typeface="Consolas"/>
                <a:sym typeface="Consolas"/>
              </a:rPr>
              <a:t>_bold</a:t>
            </a:r>
            <a:r>
              <a:rPr b="0" i="0" lang="en" u="none" cap="none" strike="noStrike">
                <a:solidFill>
                  <a:srgbClr val="B4A7D6"/>
                </a:solidFill>
                <a:latin typeface="Consolas"/>
                <a:ea typeface="Consolas"/>
                <a:cs typeface="Consolas"/>
                <a:sym typeface="Consolas"/>
              </a:rPr>
              <a:t>.</a:t>
            </a:r>
            <a:r>
              <a:rPr b="1" i="0" lang="en" u="none" cap="none" strike="noStrike">
                <a:solidFill>
                  <a:srgbClr val="B4A7D6"/>
                </a:solidFill>
                <a:latin typeface="Consolas"/>
                <a:ea typeface="Consolas"/>
                <a:cs typeface="Consolas"/>
                <a:sym typeface="Consolas"/>
              </a:rPr>
              <a:t>nii</a:t>
            </a:r>
            <a:r>
              <a:rPr b="0" i="0" lang="en" u="none" cap="none" strike="noStrike">
                <a:solidFill>
                  <a:srgbClr val="B4A7D6"/>
                </a:solidFill>
                <a:latin typeface="Consolas"/>
                <a:ea typeface="Consolas"/>
                <a:cs typeface="Consolas"/>
                <a:sym typeface="Consolas"/>
              </a:rPr>
              <a:t>.gz</a:t>
            </a:r>
            <a:endParaRPr b="0" i="0" u="none" cap="none" strike="noStrike">
              <a:solidFill>
                <a:srgbClr val="B4A7D6"/>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5"/>
          <p:cNvSpPr/>
          <p:nvPr/>
        </p:nvSpPr>
        <p:spPr>
          <a:xfrm>
            <a:off x="3945425" y="4221099"/>
            <a:ext cx="570900" cy="405900"/>
          </a:xfrm>
          <a:prstGeom prst="ellipse">
            <a:avLst/>
          </a:prstGeom>
          <a:solidFill>
            <a:srgbClr val="76A5A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7030A0"/>
                </a:solidFill>
                <a:latin typeface="Arial"/>
                <a:ea typeface="Arial"/>
                <a:cs typeface="Arial"/>
                <a:sym typeface="Arial"/>
              </a:rPr>
              <a:t>gz</a:t>
            </a:r>
            <a:endParaRPr b="0" i="0" sz="1400" u="none" cap="none" strike="noStrike">
              <a:solidFill>
                <a:srgbClr val="7030A0"/>
              </a:solidFill>
              <a:latin typeface="Arial"/>
              <a:ea typeface="Arial"/>
              <a:cs typeface="Arial"/>
              <a:sym typeface="Arial"/>
            </a:endParaRPr>
          </a:p>
        </p:txBody>
      </p:sp>
      <p:cxnSp>
        <p:nvCxnSpPr>
          <p:cNvPr id="111" name="Google Shape;111;p5"/>
          <p:cNvCxnSpPr/>
          <p:nvPr/>
        </p:nvCxnSpPr>
        <p:spPr>
          <a:xfrm flipH="1" rot="10800000">
            <a:off x="4411206" y="3920031"/>
            <a:ext cx="160800" cy="357300"/>
          </a:xfrm>
          <a:prstGeom prst="straightConnector1">
            <a:avLst/>
          </a:prstGeom>
          <a:noFill/>
          <a:ln cap="flat" cmpd="sng" w="47625">
            <a:solidFill>
              <a:srgbClr val="0070C0"/>
            </a:solidFill>
            <a:prstDash val="solid"/>
            <a:round/>
            <a:headEnd len="sm" w="sm" type="none"/>
            <a:tailEnd len="med" w="med" type="triangle"/>
          </a:ln>
        </p:spPr>
      </p:cxnSp>
      <p:sp>
        <p:nvSpPr>
          <p:cNvPr id="112" name="Google Shape;112;p5"/>
          <p:cNvSpPr txBox="1"/>
          <p:nvPr>
            <p:ph idx="2" type="body"/>
          </p:nvPr>
        </p:nvSpPr>
        <p:spPr>
          <a:xfrm>
            <a:off x="4777900" y="1152475"/>
            <a:ext cx="40542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800">
                <a:solidFill>
                  <a:srgbClr val="93C47D"/>
                </a:solidFill>
                <a:latin typeface="Arial"/>
                <a:ea typeface="Arial"/>
                <a:cs typeface="Arial"/>
                <a:sym typeface="Arial"/>
              </a:rPr>
              <a:t>File extension</a:t>
            </a:r>
            <a:endParaRPr sz="1800">
              <a:solidFill>
                <a:srgbClr val="93C47D"/>
              </a:solidFill>
              <a:latin typeface="Arial"/>
              <a:ea typeface="Arial"/>
              <a:cs typeface="Arial"/>
              <a:sym typeface="Arial"/>
            </a:endParaRPr>
          </a:p>
          <a:p>
            <a:pPr indent="-330200" lvl="0" marL="457200" rtl="0" algn="l">
              <a:spcBef>
                <a:spcPts val="0"/>
              </a:spcBef>
              <a:spcAft>
                <a:spcPts val="0"/>
              </a:spcAft>
              <a:buClr>
                <a:schemeClr val="lt2"/>
              </a:buClr>
              <a:buSzPts val="1600"/>
              <a:buFont typeface="Arial"/>
              <a:buChar char="●"/>
            </a:pPr>
            <a:r>
              <a:rPr lang="en" sz="1600">
                <a:solidFill>
                  <a:schemeClr val="lt2"/>
                </a:solidFill>
                <a:latin typeface="Arial"/>
                <a:ea typeface="Arial"/>
                <a:cs typeface="Arial"/>
                <a:sym typeface="Arial"/>
              </a:rPr>
              <a:t>This compressed your file into a smaller size to decrease the amount of memory for storage</a:t>
            </a:r>
            <a:endParaRPr sz="1600">
              <a:solidFill>
                <a:schemeClr val="lt2"/>
              </a:solidFill>
              <a:latin typeface="Arial"/>
              <a:ea typeface="Arial"/>
              <a:cs typeface="Arial"/>
              <a:sym typeface="Arial"/>
            </a:endParaRPr>
          </a:p>
          <a:p>
            <a:pPr indent="-330200" lvl="0" marL="457200" rtl="0" algn="l">
              <a:spcBef>
                <a:spcPts val="0"/>
              </a:spcBef>
              <a:spcAft>
                <a:spcPts val="0"/>
              </a:spcAft>
              <a:buClr>
                <a:schemeClr val="lt2"/>
              </a:buClr>
              <a:buSzPts val="1600"/>
              <a:buFont typeface="Arial"/>
              <a:buChar char="●"/>
            </a:pPr>
            <a:r>
              <a:rPr lang="en" sz="1600">
                <a:solidFill>
                  <a:schemeClr val="lt2"/>
                </a:solidFill>
                <a:latin typeface="Arial"/>
                <a:ea typeface="Arial"/>
                <a:cs typeface="Arial"/>
                <a:sym typeface="Arial"/>
              </a:rPr>
              <a:t>Some programs require unzipped files</a:t>
            </a:r>
            <a:endParaRPr sz="1600">
              <a:solidFill>
                <a:schemeClr val="lt2"/>
              </a:solidFill>
              <a:latin typeface="Arial"/>
              <a:ea typeface="Arial"/>
              <a:cs typeface="Arial"/>
              <a:sym typeface="Arial"/>
            </a:endParaRPr>
          </a:p>
          <a:p>
            <a:pPr indent="-330200" lvl="0" marL="457200" rtl="0" algn="l">
              <a:spcBef>
                <a:spcPts val="0"/>
              </a:spcBef>
              <a:spcAft>
                <a:spcPts val="0"/>
              </a:spcAft>
              <a:buClr>
                <a:schemeClr val="lt2"/>
              </a:buClr>
              <a:buSzPts val="1600"/>
              <a:buFont typeface="Arial"/>
              <a:buChar char="●"/>
            </a:pPr>
            <a:r>
              <a:rPr lang="en" sz="1600">
                <a:solidFill>
                  <a:schemeClr val="lt2"/>
                </a:solidFill>
                <a:latin typeface="Arial"/>
                <a:ea typeface="Arial"/>
                <a:cs typeface="Arial"/>
                <a:sym typeface="Arial"/>
              </a:rPr>
              <a:t>To unzip type the following into your command line</a:t>
            </a:r>
            <a:endParaRPr sz="1600">
              <a:solidFill>
                <a:schemeClr val="lt2"/>
              </a:solidFill>
              <a:latin typeface="Arial"/>
              <a:ea typeface="Arial"/>
              <a:cs typeface="Arial"/>
              <a:sym typeface="Arial"/>
            </a:endParaRPr>
          </a:p>
          <a:p>
            <a:pPr indent="-330200" lvl="1" marL="914400" rtl="0" algn="l">
              <a:spcBef>
                <a:spcPts val="0"/>
              </a:spcBef>
              <a:spcAft>
                <a:spcPts val="0"/>
              </a:spcAft>
              <a:buClr>
                <a:schemeClr val="lt2"/>
              </a:buClr>
              <a:buSzPts val="1600"/>
              <a:buFont typeface="Arial"/>
              <a:buChar char="○"/>
            </a:pPr>
            <a:r>
              <a:rPr lang="en" sz="1600">
                <a:solidFill>
                  <a:schemeClr val="lt2"/>
                </a:solidFill>
                <a:latin typeface="Arial"/>
                <a:ea typeface="Arial"/>
                <a:cs typeface="Arial"/>
                <a:sym typeface="Arial"/>
              </a:rPr>
              <a:t>gzip</a:t>
            </a:r>
            <a:r>
              <a:rPr lang="en" sz="1600">
                <a:solidFill>
                  <a:schemeClr val="lt2"/>
                </a:solidFill>
                <a:latin typeface="Arial"/>
                <a:ea typeface="Arial"/>
                <a:cs typeface="Arial"/>
                <a:sym typeface="Arial"/>
              </a:rPr>
              <a:t> -d &lt;name of file&gt;</a:t>
            </a:r>
            <a:endParaRPr sz="1600">
              <a:solidFill>
                <a:schemeClr val="lt2"/>
              </a:solidFill>
              <a:latin typeface="Arial"/>
              <a:ea typeface="Arial"/>
              <a:cs typeface="Arial"/>
              <a:sym typeface="Arial"/>
            </a:endParaRPr>
          </a:p>
          <a:p>
            <a:pPr indent="-330200" lvl="0" marL="457200" rtl="0" algn="l">
              <a:spcBef>
                <a:spcPts val="0"/>
              </a:spcBef>
              <a:spcAft>
                <a:spcPts val="0"/>
              </a:spcAft>
              <a:buClr>
                <a:schemeClr val="lt2"/>
              </a:buClr>
              <a:buSzPts val="1600"/>
              <a:buFont typeface="Arial"/>
              <a:buChar char="●"/>
            </a:pPr>
            <a:r>
              <a:rPr lang="en" sz="1600">
                <a:solidFill>
                  <a:schemeClr val="lt2"/>
                </a:solidFill>
                <a:latin typeface="Arial"/>
                <a:ea typeface="Arial"/>
                <a:cs typeface="Arial"/>
                <a:sym typeface="Arial"/>
              </a:rPr>
              <a:t>To rezip type</a:t>
            </a:r>
            <a:endParaRPr sz="1600">
              <a:solidFill>
                <a:schemeClr val="lt2"/>
              </a:solidFill>
              <a:latin typeface="Arial"/>
              <a:ea typeface="Arial"/>
              <a:cs typeface="Arial"/>
              <a:sym typeface="Arial"/>
            </a:endParaRPr>
          </a:p>
          <a:p>
            <a:pPr indent="-330200" lvl="1" marL="914400" rtl="0" algn="l">
              <a:spcBef>
                <a:spcPts val="0"/>
              </a:spcBef>
              <a:spcAft>
                <a:spcPts val="0"/>
              </a:spcAft>
              <a:buClr>
                <a:schemeClr val="lt2"/>
              </a:buClr>
              <a:buSzPts val="1600"/>
              <a:buFont typeface="Arial"/>
              <a:buChar char="○"/>
            </a:pPr>
            <a:r>
              <a:rPr lang="en" sz="1600">
                <a:solidFill>
                  <a:schemeClr val="lt2"/>
                </a:solidFill>
                <a:latin typeface="Arial"/>
                <a:ea typeface="Arial"/>
                <a:cs typeface="Arial"/>
                <a:sym typeface="Arial"/>
              </a:rPr>
              <a:t>gzip &lt;name of file&gt;</a:t>
            </a:r>
            <a:endParaRPr sz="1600">
              <a:solidFill>
                <a:schemeClr val="lt2"/>
              </a:solidFill>
              <a:latin typeface="Arial"/>
              <a:ea typeface="Arial"/>
              <a:cs typeface="Arial"/>
              <a:sym typeface="Arial"/>
            </a:endParaRPr>
          </a:p>
        </p:txBody>
      </p:sp>
      <p:sp>
        <p:nvSpPr>
          <p:cNvPr id="113" name="Google Shape;113;p5"/>
          <p:cNvSpPr txBox="1"/>
          <p:nvPr>
            <p:ph idx="1" type="body"/>
          </p:nvPr>
        </p:nvSpPr>
        <p:spPr>
          <a:xfrm>
            <a:off x="311700" y="1152475"/>
            <a:ext cx="3999900" cy="1781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800">
                <a:solidFill>
                  <a:srgbClr val="93C47D"/>
                </a:solidFill>
                <a:latin typeface="Arial"/>
                <a:ea typeface="Arial"/>
                <a:cs typeface="Arial"/>
                <a:sym typeface="Arial"/>
              </a:rPr>
              <a:t>Suffix</a:t>
            </a:r>
            <a:endParaRPr sz="1800">
              <a:solidFill>
                <a:srgbClr val="93C47D"/>
              </a:solidFill>
              <a:latin typeface="Arial"/>
              <a:ea typeface="Arial"/>
              <a:cs typeface="Arial"/>
              <a:sym typeface="Arial"/>
            </a:endParaRPr>
          </a:p>
          <a:p>
            <a:pPr indent="-330200" lvl="0" marL="457200" rtl="0" algn="l">
              <a:spcBef>
                <a:spcPts val="0"/>
              </a:spcBef>
              <a:spcAft>
                <a:spcPts val="0"/>
              </a:spcAft>
              <a:buClr>
                <a:schemeClr val="lt2"/>
              </a:buClr>
              <a:buSzPts val="1600"/>
              <a:buFont typeface="Arial"/>
              <a:buChar char="●"/>
            </a:pPr>
            <a:r>
              <a:rPr lang="en" sz="1600">
                <a:solidFill>
                  <a:schemeClr val="lt2"/>
                </a:solidFill>
                <a:latin typeface="Arial"/>
                <a:ea typeface="Arial"/>
                <a:cs typeface="Arial"/>
                <a:sym typeface="Arial"/>
              </a:rPr>
              <a:t>Describes that the file is a nifti file</a:t>
            </a:r>
            <a:endParaRPr sz="1600">
              <a:solidFill>
                <a:schemeClr val="lt2"/>
              </a:solidFill>
              <a:latin typeface="Arial"/>
              <a:ea typeface="Arial"/>
              <a:cs typeface="Arial"/>
              <a:sym typeface="Arial"/>
            </a:endParaRPr>
          </a:p>
          <a:p>
            <a:pPr indent="-330200" lvl="0" marL="457200" rtl="0" algn="l">
              <a:spcBef>
                <a:spcPts val="0"/>
              </a:spcBef>
              <a:spcAft>
                <a:spcPts val="0"/>
              </a:spcAft>
              <a:buClr>
                <a:schemeClr val="lt2"/>
              </a:buClr>
              <a:buSzPts val="1600"/>
              <a:buFont typeface="Arial"/>
              <a:buChar char="●"/>
            </a:pPr>
            <a:r>
              <a:rPr lang="en" sz="1600">
                <a:solidFill>
                  <a:schemeClr val="lt2"/>
                </a:solidFill>
                <a:latin typeface="Arial"/>
                <a:ea typeface="Arial"/>
                <a:cs typeface="Arial"/>
                <a:sym typeface="Arial"/>
              </a:rPr>
              <a:t>A behavioral data might be .tsv, .csv or .txt</a:t>
            </a:r>
            <a:endParaRPr sz="1600">
              <a:solidFill>
                <a:schemeClr val="lt2"/>
              </a:solidFill>
              <a:latin typeface="Arial"/>
              <a:ea typeface="Arial"/>
              <a:cs typeface="Arial"/>
              <a:sym typeface="Arial"/>
            </a:endParaRPr>
          </a:p>
          <a:p>
            <a:pPr indent="-330200" lvl="0" marL="457200" rtl="0" algn="l">
              <a:spcBef>
                <a:spcPts val="0"/>
              </a:spcBef>
              <a:spcAft>
                <a:spcPts val="0"/>
              </a:spcAft>
              <a:buClr>
                <a:schemeClr val="lt2"/>
              </a:buClr>
              <a:buSzPts val="1600"/>
              <a:buFont typeface="Arial"/>
              <a:buChar char="●"/>
            </a:pPr>
            <a:r>
              <a:rPr lang="en" sz="1600">
                <a:solidFill>
                  <a:schemeClr val="lt2"/>
                </a:solidFill>
                <a:latin typeface="Arial"/>
                <a:ea typeface="Arial"/>
                <a:cs typeface="Arial"/>
                <a:sym typeface="Arial"/>
              </a:rPr>
              <a:t>EEG data would be .edf or .set</a:t>
            </a:r>
            <a:endParaRPr sz="1600">
              <a:solidFill>
                <a:schemeClr val="lt2"/>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g1a10f48a989_0_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a:solidFill>
                  <a:srgbClr val="93C47D"/>
                </a:solidFill>
              </a:rPr>
              <a:t>Other BIDS Examples</a:t>
            </a:r>
            <a:endParaRPr>
              <a:solidFill>
                <a:srgbClr val="93C47D"/>
              </a:solidFill>
            </a:endParaRPr>
          </a:p>
        </p:txBody>
      </p:sp>
      <p:sp>
        <p:nvSpPr>
          <p:cNvPr id="119" name="Google Shape;119;g1a10f48a989_0_0"/>
          <p:cNvSpPr txBox="1"/>
          <p:nvPr>
            <p:ph idx="1" type="body"/>
          </p:nvPr>
        </p:nvSpPr>
        <p:spPr>
          <a:xfrm>
            <a:off x="311700" y="1152475"/>
            <a:ext cx="8520600" cy="374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900">
                <a:latin typeface="Arial"/>
                <a:ea typeface="Arial"/>
                <a:cs typeface="Arial"/>
                <a:sym typeface="Arial"/>
              </a:rPr>
              <a:t>MRI</a:t>
            </a:r>
            <a:endParaRPr sz="1900">
              <a:latin typeface="Arial"/>
              <a:ea typeface="Arial"/>
              <a:cs typeface="Arial"/>
              <a:sym typeface="Arial"/>
            </a:endParaRPr>
          </a:p>
          <a:p>
            <a:pPr indent="0" lvl="0" marL="0" rtl="0" algn="l">
              <a:spcBef>
                <a:spcPts val="0"/>
              </a:spcBef>
              <a:spcAft>
                <a:spcPts val="0"/>
              </a:spcAft>
              <a:buNone/>
            </a:pPr>
            <a:r>
              <a:rPr lang="en">
                <a:latin typeface="Arial"/>
                <a:ea typeface="Arial"/>
                <a:cs typeface="Arial"/>
                <a:sym typeface="Arial"/>
              </a:rPr>
              <a:t>	</a:t>
            </a:r>
            <a:r>
              <a:rPr lang="en">
                <a:solidFill>
                  <a:srgbClr val="DD7E6B"/>
                </a:solidFill>
                <a:latin typeface="Arial"/>
                <a:ea typeface="Arial"/>
                <a:cs typeface="Arial"/>
                <a:sym typeface="Arial"/>
              </a:rPr>
              <a:t>sub-01_</a:t>
            </a:r>
            <a:r>
              <a:rPr lang="en">
                <a:solidFill>
                  <a:srgbClr val="F9CB9C"/>
                </a:solidFill>
                <a:latin typeface="Arial"/>
                <a:ea typeface="Arial"/>
                <a:cs typeface="Arial"/>
                <a:sym typeface="Arial"/>
              </a:rPr>
              <a:t>ses-01_</a:t>
            </a:r>
            <a:r>
              <a:rPr lang="en">
                <a:solidFill>
                  <a:srgbClr val="FFE599"/>
                </a:solidFill>
                <a:latin typeface="Arial"/>
                <a:ea typeface="Arial"/>
                <a:cs typeface="Arial"/>
                <a:sym typeface="Arial"/>
              </a:rPr>
              <a:t>task-ssrt_</a:t>
            </a:r>
            <a:r>
              <a:rPr lang="en">
                <a:solidFill>
                  <a:srgbClr val="93C47D"/>
                </a:solidFill>
                <a:latin typeface="Arial"/>
                <a:ea typeface="Arial"/>
                <a:cs typeface="Arial"/>
                <a:sym typeface="Arial"/>
              </a:rPr>
              <a:t>run-1_</a:t>
            </a:r>
            <a:r>
              <a:rPr lang="en">
                <a:solidFill>
                  <a:srgbClr val="A2C4C9"/>
                </a:solidFill>
                <a:latin typeface="Arial"/>
                <a:ea typeface="Arial"/>
                <a:cs typeface="Arial"/>
                <a:sym typeface="Arial"/>
              </a:rPr>
              <a:t>bold</a:t>
            </a:r>
            <a:r>
              <a:rPr lang="en">
                <a:solidFill>
                  <a:srgbClr val="B4A7D6"/>
                </a:solidFill>
                <a:latin typeface="Arial"/>
                <a:ea typeface="Arial"/>
                <a:cs typeface="Arial"/>
                <a:sym typeface="Arial"/>
              </a:rPr>
              <a:t>.nii.gz</a:t>
            </a:r>
            <a:endParaRPr>
              <a:solidFill>
                <a:srgbClr val="B4A7D6"/>
              </a:solidFill>
              <a:latin typeface="Arial"/>
              <a:ea typeface="Arial"/>
              <a:cs typeface="Arial"/>
              <a:sym typeface="Arial"/>
            </a:endParaRPr>
          </a:p>
          <a:p>
            <a:pPr indent="0" lvl="0" marL="0" rtl="0" algn="l">
              <a:spcBef>
                <a:spcPts val="0"/>
              </a:spcBef>
              <a:spcAft>
                <a:spcPts val="0"/>
              </a:spcAft>
              <a:buNone/>
            </a:pPr>
            <a:r>
              <a:rPr lang="en">
                <a:latin typeface="Arial"/>
                <a:ea typeface="Arial"/>
                <a:cs typeface="Arial"/>
                <a:sym typeface="Arial"/>
              </a:rPr>
              <a:t>	</a:t>
            </a:r>
            <a:r>
              <a:rPr lang="en">
                <a:solidFill>
                  <a:srgbClr val="DD7E6B"/>
                </a:solidFill>
                <a:latin typeface="Arial"/>
                <a:ea typeface="Arial"/>
                <a:cs typeface="Arial"/>
                <a:sym typeface="Arial"/>
              </a:rPr>
              <a:t>sub-01_</a:t>
            </a:r>
            <a:r>
              <a:rPr lang="en">
                <a:solidFill>
                  <a:srgbClr val="F9CB9C"/>
                </a:solidFill>
                <a:latin typeface="Arial"/>
                <a:ea typeface="Arial"/>
                <a:cs typeface="Arial"/>
                <a:sym typeface="Arial"/>
              </a:rPr>
              <a:t>ses-01_</a:t>
            </a:r>
            <a:r>
              <a:rPr lang="en">
                <a:solidFill>
                  <a:srgbClr val="A2C4C9"/>
                </a:solidFill>
                <a:latin typeface="Arial"/>
                <a:ea typeface="Arial"/>
                <a:cs typeface="Arial"/>
                <a:sym typeface="Arial"/>
              </a:rPr>
              <a:t>T1w</a:t>
            </a:r>
            <a:r>
              <a:rPr lang="en">
                <a:solidFill>
                  <a:srgbClr val="B4A7D6"/>
                </a:solidFill>
                <a:latin typeface="Arial"/>
                <a:ea typeface="Arial"/>
                <a:cs typeface="Arial"/>
                <a:sym typeface="Arial"/>
              </a:rPr>
              <a:t>.nii.gz</a:t>
            </a:r>
            <a:endParaRPr>
              <a:solidFill>
                <a:srgbClr val="B4A7D6"/>
              </a:solidFill>
              <a:latin typeface="Arial"/>
              <a:ea typeface="Arial"/>
              <a:cs typeface="Arial"/>
              <a:sym typeface="Arial"/>
            </a:endParaRPr>
          </a:p>
          <a:p>
            <a:pPr indent="0" lvl="0" marL="0" rtl="0" algn="l">
              <a:spcBef>
                <a:spcPts val="0"/>
              </a:spcBef>
              <a:spcAft>
                <a:spcPts val="0"/>
              </a:spcAft>
              <a:buNone/>
            </a:pPr>
            <a:r>
              <a:t/>
            </a:r>
            <a:endParaRPr>
              <a:latin typeface="Arial"/>
              <a:ea typeface="Arial"/>
              <a:cs typeface="Arial"/>
              <a:sym typeface="Arial"/>
            </a:endParaRPr>
          </a:p>
          <a:p>
            <a:pPr indent="0" lvl="0" marL="0" rtl="0" algn="l">
              <a:spcBef>
                <a:spcPts val="0"/>
              </a:spcBef>
              <a:spcAft>
                <a:spcPts val="0"/>
              </a:spcAft>
              <a:buNone/>
            </a:pPr>
            <a:r>
              <a:rPr lang="en" sz="1900">
                <a:latin typeface="Arial"/>
                <a:ea typeface="Arial"/>
                <a:cs typeface="Arial"/>
                <a:sym typeface="Arial"/>
              </a:rPr>
              <a:t>EEG</a:t>
            </a:r>
            <a:endParaRPr sz="1900">
              <a:latin typeface="Arial"/>
              <a:ea typeface="Arial"/>
              <a:cs typeface="Arial"/>
              <a:sym typeface="Arial"/>
            </a:endParaRPr>
          </a:p>
          <a:p>
            <a:pPr indent="0" lvl="0" marL="0" rtl="0" algn="l">
              <a:spcBef>
                <a:spcPts val="0"/>
              </a:spcBef>
              <a:spcAft>
                <a:spcPts val="0"/>
              </a:spcAft>
              <a:buNone/>
            </a:pPr>
            <a:r>
              <a:rPr lang="en">
                <a:latin typeface="Arial"/>
                <a:ea typeface="Arial"/>
                <a:cs typeface="Arial"/>
                <a:sym typeface="Arial"/>
              </a:rPr>
              <a:t>	</a:t>
            </a:r>
            <a:r>
              <a:rPr lang="en">
                <a:solidFill>
                  <a:srgbClr val="DD7E6B"/>
                </a:solidFill>
                <a:latin typeface="Arial"/>
                <a:ea typeface="Arial"/>
                <a:cs typeface="Arial"/>
                <a:sym typeface="Arial"/>
              </a:rPr>
              <a:t>sub-01_</a:t>
            </a:r>
            <a:r>
              <a:rPr lang="en">
                <a:solidFill>
                  <a:srgbClr val="F9CB9C"/>
                </a:solidFill>
                <a:latin typeface="Arial"/>
                <a:ea typeface="Arial"/>
                <a:cs typeface="Arial"/>
                <a:sym typeface="Arial"/>
              </a:rPr>
              <a:t>ses-01_</a:t>
            </a:r>
            <a:r>
              <a:rPr lang="en">
                <a:solidFill>
                  <a:srgbClr val="FFE599"/>
                </a:solidFill>
                <a:latin typeface="Arial"/>
                <a:ea typeface="Arial"/>
                <a:cs typeface="Arial"/>
                <a:sym typeface="Arial"/>
              </a:rPr>
              <a:t>task-provac_</a:t>
            </a:r>
            <a:r>
              <a:rPr lang="en">
                <a:solidFill>
                  <a:srgbClr val="93C47D"/>
                </a:solidFill>
                <a:latin typeface="Arial"/>
                <a:ea typeface="Arial"/>
                <a:cs typeface="Arial"/>
                <a:sym typeface="Arial"/>
              </a:rPr>
              <a:t>run-2_</a:t>
            </a:r>
            <a:r>
              <a:rPr lang="en">
                <a:solidFill>
                  <a:srgbClr val="A2C4C9"/>
                </a:solidFill>
                <a:latin typeface="Arial"/>
                <a:ea typeface="Arial"/>
                <a:cs typeface="Arial"/>
                <a:sym typeface="Arial"/>
              </a:rPr>
              <a:t>eeg</a:t>
            </a:r>
            <a:r>
              <a:rPr lang="en">
                <a:solidFill>
                  <a:srgbClr val="B4A7D6"/>
                </a:solidFill>
                <a:latin typeface="Arial"/>
                <a:ea typeface="Arial"/>
                <a:cs typeface="Arial"/>
                <a:sym typeface="Arial"/>
              </a:rPr>
              <a:t>.edf</a:t>
            </a:r>
            <a:endParaRPr>
              <a:solidFill>
                <a:srgbClr val="B4A7D6"/>
              </a:solidFill>
              <a:latin typeface="Arial"/>
              <a:ea typeface="Arial"/>
              <a:cs typeface="Arial"/>
              <a:sym typeface="Arial"/>
            </a:endParaRPr>
          </a:p>
          <a:p>
            <a:pPr indent="0" lvl="0" marL="0" rtl="0" algn="l">
              <a:spcBef>
                <a:spcPts val="0"/>
              </a:spcBef>
              <a:spcAft>
                <a:spcPts val="0"/>
              </a:spcAft>
              <a:buNone/>
            </a:pPr>
            <a:r>
              <a:t/>
            </a:r>
            <a:endParaRPr>
              <a:latin typeface="Arial"/>
              <a:ea typeface="Arial"/>
              <a:cs typeface="Arial"/>
              <a:sym typeface="Arial"/>
            </a:endParaRPr>
          </a:p>
          <a:p>
            <a:pPr indent="0" lvl="0" marL="0" rtl="0" algn="l">
              <a:spcBef>
                <a:spcPts val="0"/>
              </a:spcBef>
              <a:spcAft>
                <a:spcPts val="0"/>
              </a:spcAft>
              <a:buNone/>
            </a:pPr>
            <a:r>
              <a:rPr lang="en" sz="1900">
                <a:latin typeface="Arial"/>
                <a:ea typeface="Arial"/>
                <a:cs typeface="Arial"/>
                <a:sym typeface="Arial"/>
              </a:rPr>
              <a:t>Behavioral</a:t>
            </a:r>
            <a:endParaRPr sz="1900">
              <a:latin typeface="Arial"/>
              <a:ea typeface="Arial"/>
              <a:cs typeface="Arial"/>
              <a:sym typeface="Arial"/>
            </a:endParaRPr>
          </a:p>
          <a:p>
            <a:pPr indent="0" lvl="0" marL="0" rtl="0" algn="l">
              <a:spcBef>
                <a:spcPts val="0"/>
              </a:spcBef>
              <a:spcAft>
                <a:spcPts val="0"/>
              </a:spcAft>
              <a:buNone/>
            </a:pPr>
            <a:r>
              <a:rPr lang="en">
                <a:latin typeface="Arial"/>
                <a:ea typeface="Arial"/>
                <a:cs typeface="Arial"/>
                <a:sym typeface="Arial"/>
              </a:rPr>
              <a:t>	</a:t>
            </a:r>
            <a:r>
              <a:rPr lang="en">
                <a:solidFill>
                  <a:srgbClr val="DD7E6B"/>
                </a:solidFill>
                <a:latin typeface="Arial"/>
                <a:ea typeface="Arial"/>
                <a:cs typeface="Arial"/>
                <a:sym typeface="Arial"/>
              </a:rPr>
              <a:t>sub-01_</a:t>
            </a:r>
            <a:r>
              <a:rPr lang="en">
                <a:solidFill>
                  <a:srgbClr val="F9CB9C"/>
                </a:solidFill>
                <a:latin typeface="Arial"/>
                <a:ea typeface="Arial"/>
                <a:cs typeface="Arial"/>
                <a:sym typeface="Arial"/>
              </a:rPr>
              <a:t>ses-02_</a:t>
            </a:r>
            <a:r>
              <a:rPr lang="en">
                <a:solidFill>
                  <a:srgbClr val="FFE599"/>
                </a:solidFill>
                <a:latin typeface="Arial"/>
                <a:ea typeface="Arial"/>
                <a:cs typeface="Arial"/>
                <a:sym typeface="Arial"/>
              </a:rPr>
              <a:t>task-ssrt_</a:t>
            </a:r>
            <a:r>
              <a:rPr lang="en">
                <a:solidFill>
                  <a:srgbClr val="93C47D"/>
                </a:solidFill>
                <a:latin typeface="Arial"/>
                <a:ea typeface="Arial"/>
                <a:cs typeface="Arial"/>
                <a:sym typeface="Arial"/>
              </a:rPr>
              <a:t>run-2_</a:t>
            </a:r>
            <a:r>
              <a:rPr lang="en">
                <a:solidFill>
                  <a:srgbClr val="A2C4C9"/>
                </a:solidFill>
                <a:latin typeface="Arial"/>
                <a:ea typeface="Arial"/>
                <a:cs typeface="Arial"/>
                <a:sym typeface="Arial"/>
              </a:rPr>
              <a:t>beh</a:t>
            </a:r>
            <a:r>
              <a:rPr lang="en">
                <a:solidFill>
                  <a:srgbClr val="B4A7D6"/>
                </a:solidFill>
                <a:latin typeface="Arial"/>
                <a:ea typeface="Arial"/>
                <a:cs typeface="Arial"/>
                <a:sym typeface="Arial"/>
              </a:rPr>
              <a:t>.csv</a:t>
            </a:r>
            <a:r>
              <a:rPr lang="en">
                <a:solidFill>
                  <a:srgbClr val="B4A7D6"/>
                </a:solidFill>
                <a:latin typeface="Arial"/>
                <a:ea typeface="Arial"/>
                <a:cs typeface="Arial"/>
                <a:sym typeface="Arial"/>
              </a:rPr>
              <a:t> </a:t>
            </a:r>
            <a:endParaRPr>
              <a:solidFill>
                <a:srgbClr val="B4A7D6"/>
              </a:solidFill>
              <a:latin typeface="Arial"/>
              <a:ea typeface="Arial"/>
              <a:cs typeface="Arial"/>
              <a:sym typeface="Arial"/>
            </a:endParaRPr>
          </a:p>
          <a:p>
            <a:pPr indent="0" lvl="0" marL="0" rtl="0" algn="l">
              <a:spcBef>
                <a:spcPts val="0"/>
              </a:spcBef>
              <a:spcAft>
                <a:spcPts val="0"/>
              </a:spcAft>
              <a:buNone/>
            </a:pPr>
            <a:r>
              <a:t/>
            </a:r>
            <a:endParaRPr>
              <a:solidFill>
                <a:srgbClr val="B4A7D6"/>
              </a:solidFill>
              <a:latin typeface="Arial"/>
              <a:ea typeface="Arial"/>
              <a:cs typeface="Arial"/>
              <a:sym typeface="Arial"/>
            </a:endParaRPr>
          </a:p>
          <a:p>
            <a:pPr indent="0" lvl="0" marL="0" rtl="0" algn="ctr">
              <a:spcBef>
                <a:spcPts val="0"/>
              </a:spcBef>
              <a:spcAft>
                <a:spcPts val="0"/>
              </a:spcAft>
              <a:buNone/>
            </a:pPr>
            <a:r>
              <a:rPr lang="en">
                <a:solidFill>
                  <a:srgbClr val="DD7E6B"/>
                </a:solidFill>
                <a:latin typeface="Arial"/>
                <a:ea typeface="Arial"/>
                <a:cs typeface="Arial"/>
                <a:sym typeface="Arial"/>
              </a:rPr>
              <a:t>subject_</a:t>
            </a:r>
            <a:r>
              <a:rPr lang="en">
                <a:solidFill>
                  <a:srgbClr val="F9CB9C"/>
                </a:solidFill>
                <a:latin typeface="Arial"/>
                <a:ea typeface="Arial"/>
                <a:cs typeface="Arial"/>
                <a:sym typeface="Arial"/>
              </a:rPr>
              <a:t>session_</a:t>
            </a:r>
            <a:r>
              <a:rPr lang="en">
                <a:solidFill>
                  <a:srgbClr val="FFE599"/>
                </a:solidFill>
                <a:latin typeface="Arial"/>
                <a:ea typeface="Arial"/>
                <a:cs typeface="Arial"/>
                <a:sym typeface="Arial"/>
              </a:rPr>
              <a:t>task_</a:t>
            </a:r>
            <a:r>
              <a:rPr lang="en">
                <a:solidFill>
                  <a:srgbClr val="B6D7A8"/>
                </a:solidFill>
                <a:latin typeface="Arial"/>
                <a:ea typeface="Arial"/>
                <a:cs typeface="Arial"/>
                <a:sym typeface="Arial"/>
              </a:rPr>
              <a:t>run_</a:t>
            </a:r>
            <a:r>
              <a:rPr lang="en">
                <a:solidFill>
                  <a:srgbClr val="A2C4C9"/>
                </a:solidFill>
                <a:latin typeface="Arial"/>
                <a:ea typeface="Arial"/>
                <a:cs typeface="Arial"/>
                <a:sym typeface="Arial"/>
              </a:rPr>
              <a:t>modality</a:t>
            </a:r>
            <a:r>
              <a:rPr lang="en">
                <a:solidFill>
                  <a:srgbClr val="B4A7D6"/>
                </a:solidFill>
                <a:latin typeface="Arial"/>
                <a:ea typeface="Arial"/>
                <a:cs typeface="Arial"/>
                <a:sym typeface="Arial"/>
              </a:rPr>
              <a:t>.suffix</a:t>
            </a:r>
            <a:endParaRPr>
              <a:solidFill>
                <a:srgbClr val="B4A7D6"/>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solidFill>
                  <a:srgbClr val="93C47D"/>
                </a:solidFill>
              </a:rPr>
              <a:t>BIDS exceptions and references</a:t>
            </a:r>
            <a:endParaRPr>
              <a:solidFill>
                <a:srgbClr val="93C47D"/>
              </a:solidFill>
            </a:endParaRPr>
          </a:p>
        </p:txBody>
      </p:sp>
      <p:sp>
        <p:nvSpPr>
          <p:cNvPr id="125" name="Google Shape;125;p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Font typeface="Arial"/>
              <a:buChar char="●"/>
            </a:pPr>
            <a:r>
              <a:rPr lang="en">
                <a:latin typeface="Arial"/>
                <a:ea typeface="Arial"/>
                <a:cs typeface="Arial"/>
                <a:sym typeface="Arial"/>
              </a:rPr>
              <a:t>BIDS is evolving, standards aren’t set for some data types</a:t>
            </a:r>
            <a:endParaRPr/>
          </a:p>
          <a:p>
            <a:pPr indent="-342900" lvl="1" marL="914400" rtl="0" algn="l">
              <a:spcBef>
                <a:spcPts val="0"/>
              </a:spcBef>
              <a:spcAft>
                <a:spcPts val="0"/>
              </a:spcAft>
              <a:buSzPts val="1800"/>
              <a:buFont typeface="Courier New"/>
              <a:buChar char="o"/>
            </a:pPr>
            <a:r>
              <a:rPr lang="en">
                <a:latin typeface="Arial"/>
                <a:ea typeface="Arial"/>
                <a:cs typeface="Arial"/>
                <a:sym typeface="Arial"/>
              </a:rPr>
              <a:t>Positron Emission Tomography (PET)</a:t>
            </a:r>
            <a:endParaRPr/>
          </a:p>
          <a:p>
            <a:pPr indent="-342900" lvl="1" marL="914400" rtl="0" algn="l">
              <a:spcBef>
                <a:spcPts val="0"/>
              </a:spcBef>
              <a:spcAft>
                <a:spcPts val="0"/>
              </a:spcAft>
              <a:buSzPts val="1800"/>
              <a:buFont typeface="Courier New"/>
              <a:buChar char="o"/>
            </a:pPr>
            <a:r>
              <a:rPr lang="en">
                <a:latin typeface="Arial"/>
                <a:ea typeface="Arial"/>
                <a:cs typeface="Arial"/>
                <a:sym typeface="Arial"/>
              </a:rPr>
              <a:t>Computed Tomography (CT)</a:t>
            </a:r>
            <a:endParaRPr/>
          </a:p>
          <a:p>
            <a:pPr indent="-342900" lvl="1" marL="914400" rtl="0" algn="l">
              <a:spcBef>
                <a:spcPts val="0"/>
              </a:spcBef>
              <a:spcAft>
                <a:spcPts val="0"/>
              </a:spcAft>
              <a:buSzPts val="1800"/>
              <a:buFont typeface="Courier New"/>
              <a:buChar char="o"/>
            </a:pPr>
            <a:r>
              <a:rPr lang="en">
                <a:latin typeface="Arial"/>
                <a:ea typeface="Arial"/>
                <a:cs typeface="Arial"/>
                <a:sym typeface="Arial"/>
              </a:rPr>
              <a:t>Spectroscopy</a:t>
            </a:r>
            <a:endParaRPr/>
          </a:p>
          <a:p>
            <a:pPr indent="-342900" lvl="1" marL="914400" rtl="0" algn="l">
              <a:spcBef>
                <a:spcPts val="0"/>
              </a:spcBef>
              <a:spcAft>
                <a:spcPts val="0"/>
              </a:spcAft>
              <a:buSzPts val="1800"/>
              <a:buFont typeface="Courier New"/>
              <a:buChar char="o"/>
            </a:pPr>
            <a:r>
              <a:rPr lang="en">
                <a:latin typeface="Arial"/>
                <a:ea typeface="Arial"/>
                <a:cs typeface="Arial"/>
                <a:sym typeface="Arial"/>
              </a:rPr>
              <a:t>Eye Tracking Data</a:t>
            </a:r>
            <a:endParaRPr>
              <a:latin typeface="Arial"/>
              <a:ea typeface="Arial"/>
              <a:cs typeface="Arial"/>
              <a:sym typeface="Arial"/>
            </a:endParaRPr>
          </a:p>
          <a:p>
            <a:pPr indent="-342900" lvl="0" marL="457200" rtl="0" algn="l">
              <a:spcBef>
                <a:spcPts val="0"/>
              </a:spcBef>
              <a:spcAft>
                <a:spcPts val="0"/>
              </a:spcAft>
              <a:buSzPts val="1800"/>
              <a:buFont typeface="Arial"/>
              <a:buChar char="●"/>
            </a:pPr>
            <a:r>
              <a:rPr lang="en">
                <a:latin typeface="Arial"/>
                <a:ea typeface="Arial"/>
                <a:cs typeface="Arial"/>
                <a:sym typeface="Arial"/>
              </a:rPr>
              <a:t>Non-compliant files can cause problems for analysis platforms that automatically perform BIDS validation</a:t>
            </a:r>
            <a:endParaRPr>
              <a:latin typeface="Arial"/>
              <a:ea typeface="Arial"/>
              <a:cs typeface="Arial"/>
              <a:sym typeface="Arial"/>
            </a:endParaRPr>
          </a:p>
          <a:p>
            <a:pPr indent="-317500" lvl="1" marL="914400" rtl="0" algn="l">
              <a:spcBef>
                <a:spcPts val="0"/>
              </a:spcBef>
              <a:spcAft>
                <a:spcPts val="0"/>
              </a:spcAft>
              <a:buSzPts val="1400"/>
              <a:buFont typeface="Arial"/>
              <a:buChar char="○"/>
            </a:pPr>
            <a:r>
              <a:rPr lang="en">
                <a:latin typeface="Arial"/>
                <a:ea typeface="Arial"/>
                <a:cs typeface="Arial"/>
                <a:sym typeface="Arial"/>
              </a:rPr>
              <a:t>Datasets with non-compliant files are tagged as invalid and generate errors, especially with data pipelines</a:t>
            </a:r>
            <a:endParaRPr>
              <a:latin typeface="Arial"/>
              <a:ea typeface="Arial"/>
              <a:cs typeface="Arial"/>
              <a:sym typeface="Arial"/>
            </a:endParaRPr>
          </a:p>
          <a:p>
            <a:pPr indent="-317500" lvl="1" marL="914400" rtl="0" algn="l">
              <a:spcBef>
                <a:spcPts val="0"/>
              </a:spcBef>
              <a:spcAft>
                <a:spcPts val="0"/>
              </a:spcAft>
              <a:buSzPts val="1400"/>
              <a:buFont typeface="Arial"/>
              <a:buChar char="○"/>
            </a:pPr>
            <a:r>
              <a:rPr lang="en">
                <a:latin typeface="Arial"/>
                <a:ea typeface="Arial"/>
                <a:cs typeface="Arial"/>
                <a:sym typeface="Arial"/>
              </a:rPr>
              <a:t>Including a ‘BIDS ignore’ text file in your directory can help</a:t>
            </a:r>
            <a:endParaRPr>
              <a:latin typeface="Arial"/>
              <a:ea typeface="Arial"/>
              <a:cs typeface="Arial"/>
              <a:sym typeface="Arial"/>
            </a:endParaRPr>
          </a:p>
          <a:p>
            <a:pPr indent="-317500" lvl="2" marL="1371600" rtl="0" algn="l">
              <a:spcBef>
                <a:spcPts val="0"/>
              </a:spcBef>
              <a:spcAft>
                <a:spcPts val="0"/>
              </a:spcAft>
              <a:buSzPts val="1400"/>
              <a:buFont typeface="Arial"/>
              <a:buChar char="■"/>
            </a:pPr>
            <a:r>
              <a:rPr lang="en">
                <a:latin typeface="Arial"/>
                <a:ea typeface="Arial"/>
                <a:cs typeface="Arial"/>
                <a:sym typeface="Arial"/>
              </a:rPr>
              <a:t>See next slide for details</a:t>
            </a:r>
            <a:endParaRPr>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g1d5bfdbb854_0_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011">
                <a:solidFill>
                  <a:srgbClr val="93C47D"/>
                </a:solidFill>
              </a:rPr>
              <a:t>How to make a .bidsignore file</a:t>
            </a:r>
            <a:endParaRPr sz="3011">
              <a:solidFill>
                <a:srgbClr val="93C47D"/>
              </a:solidFill>
            </a:endParaRPr>
          </a:p>
        </p:txBody>
      </p:sp>
      <p:sp>
        <p:nvSpPr>
          <p:cNvPr id="131" name="Google Shape;131;g1d5bfdbb854_0_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lnSpcReduction="10000"/>
          </a:bodyPr>
          <a:lstStyle/>
          <a:p>
            <a:pPr indent="-323850" lvl="0" marL="457200" rtl="0" algn="l">
              <a:lnSpc>
                <a:spcPct val="150000"/>
              </a:lnSpc>
              <a:spcBef>
                <a:spcPts val="0"/>
              </a:spcBef>
              <a:spcAft>
                <a:spcPts val="0"/>
              </a:spcAft>
              <a:buSzPts val="1500"/>
              <a:buFont typeface="Arial"/>
              <a:buChar char="●"/>
            </a:pPr>
            <a:r>
              <a:rPr lang="en" sz="1500">
                <a:latin typeface="Arial"/>
                <a:ea typeface="Arial"/>
                <a:cs typeface="Arial"/>
                <a:sym typeface="Arial"/>
              </a:rPr>
              <a:t>Name the file </a:t>
            </a:r>
            <a:r>
              <a:rPr lang="en" sz="1500">
                <a:solidFill>
                  <a:srgbClr val="93C47D"/>
                </a:solidFill>
                <a:latin typeface="Arial"/>
                <a:ea typeface="Arial"/>
                <a:cs typeface="Arial"/>
                <a:sym typeface="Arial"/>
              </a:rPr>
              <a:t>.bidsignore</a:t>
            </a:r>
            <a:endParaRPr sz="1500">
              <a:solidFill>
                <a:srgbClr val="93C47D"/>
              </a:solidFill>
              <a:latin typeface="Arial"/>
              <a:ea typeface="Arial"/>
              <a:cs typeface="Arial"/>
              <a:sym typeface="Arial"/>
            </a:endParaRPr>
          </a:p>
          <a:p>
            <a:pPr indent="-323850" lvl="0" marL="457200" rtl="0" algn="l">
              <a:lnSpc>
                <a:spcPct val="150000"/>
              </a:lnSpc>
              <a:spcBef>
                <a:spcPts val="0"/>
              </a:spcBef>
              <a:spcAft>
                <a:spcPts val="0"/>
              </a:spcAft>
              <a:buSzPts val="1500"/>
              <a:buFont typeface="Arial"/>
              <a:buChar char="●"/>
            </a:pPr>
            <a:r>
              <a:rPr lang="en" sz="1500">
                <a:latin typeface="Arial"/>
                <a:ea typeface="Arial"/>
                <a:cs typeface="Arial"/>
                <a:sym typeface="Arial"/>
              </a:rPr>
              <a:t>Save it in the </a:t>
            </a:r>
            <a:r>
              <a:rPr lang="en" sz="1500">
                <a:solidFill>
                  <a:srgbClr val="93C47D"/>
                </a:solidFill>
                <a:latin typeface="Arial"/>
                <a:ea typeface="Arial"/>
                <a:cs typeface="Arial"/>
                <a:sym typeface="Arial"/>
              </a:rPr>
              <a:t>rawdata</a:t>
            </a:r>
            <a:r>
              <a:rPr lang="en" sz="1500">
                <a:latin typeface="Arial"/>
                <a:ea typeface="Arial"/>
                <a:cs typeface="Arial"/>
                <a:sym typeface="Arial"/>
              </a:rPr>
              <a:t> folder</a:t>
            </a:r>
            <a:endParaRPr sz="1500">
              <a:latin typeface="Arial"/>
              <a:ea typeface="Arial"/>
              <a:cs typeface="Arial"/>
              <a:sym typeface="Arial"/>
            </a:endParaRPr>
          </a:p>
          <a:p>
            <a:pPr indent="-323850" lvl="0" marL="457200" rtl="0" algn="l">
              <a:lnSpc>
                <a:spcPct val="150000"/>
              </a:lnSpc>
              <a:spcBef>
                <a:spcPts val="0"/>
              </a:spcBef>
              <a:spcAft>
                <a:spcPts val="0"/>
              </a:spcAft>
              <a:buSzPts val="1500"/>
              <a:buFont typeface="Arial"/>
              <a:buChar char="●"/>
            </a:pPr>
            <a:r>
              <a:rPr lang="en" sz="1500">
                <a:latin typeface="Arial"/>
                <a:ea typeface="Arial"/>
                <a:cs typeface="Arial"/>
                <a:sym typeface="Arial"/>
              </a:rPr>
              <a:t>This file tells the BIDS validator or other programs that use bids to certain files that do not follow BIDS structure</a:t>
            </a:r>
            <a:endParaRPr sz="1500">
              <a:latin typeface="Arial"/>
              <a:ea typeface="Arial"/>
              <a:cs typeface="Arial"/>
              <a:sym typeface="Arial"/>
            </a:endParaRPr>
          </a:p>
          <a:p>
            <a:pPr indent="-323850" lvl="0" marL="457200" rtl="0" algn="l">
              <a:lnSpc>
                <a:spcPct val="150000"/>
              </a:lnSpc>
              <a:spcBef>
                <a:spcPts val="0"/>
              </a:spcBef>
              <a:spcAft>
                <a:spcPts val="0"/>
              </a:spcAft>
              <a:buSzPts val="1500"/>
              <a:buFont typeface="Arial"/>
              <a:buChar char="●"/>
            </a:pPr>
            <a:r>
              <a:rPr lang="en" sz="1500">
                <a:solidFill>
                  <a:srgbClr val="93C47D"/>
                </a:solidFill>
                <a:latin typeface="Arial"/>
                <a:ea typeface="Arial"/>
                <a:cs typeface="Arial"/>
                <a:sym typeface="Arial"/>
              </a:rPr>
              <a:t>**/*errors*</a:t>
            </a:r>
            <a:r>
              <a:rPr lang="en" sz="1500">
                <a:latin typeface="Arial"/>
                <a:ea typeface="Arial"/>
                <a:cs typeface="Arial"/>
                <a:sym typeface="Arial"/>
              </a:rPr>
              <a:t> tells programs to ignore any file </a:t>
            </a:r>
            <a:r>
              <a:rPr lang="en" sz="1500">
                <a:latin typeface="Arial"/>
                <a:ea typeface="Arial"/>
                <a:cs typeface="Arial"/>
                <a:sym typeface="Arial"/>
              </a:rPr>
              <a:t>containing</a:t>
            </a:r>
            <a:r>
              <a:rPr lang="en" sz="1500">
                <a:latin typeface="Arial"/>
                <a:ea typeface="Arial"/>
                <a:cs typeface="Arial"/>
                <a:sym typeface="Arial"/>
              </a:rPr>
              <a:t> the word errors in its name</a:t>
            </a:r>
            <a:endParaRPr sz="1500">
              <a:latin typeface="Arial"/>
              <a:ea typeface="Arial"/>
              <a:cs typeface="Arial"/>
              <a:sym typeface="Arial"/>
            </a:endParaRPr>
          </a:p>
          <a:p>
            <a:pPr indent="-323850" lvl="0" marL="457200" rtl="0" algn="l">
              <a:lnSpc>
                <a:spcPct val="150000"/>
              </a:lnSpc>
              <a:spcBef>
                <a:spcPts val="0"/>
              </a:spcBef>
              <a:spcAft>
                <a:spcPts val="0"/>
              </a:spcAft>
              <a:buSzPts val="1500"/>
              <a:buFont typeface="Arial"/>
              <a:buChar char="●"/>
            </a:pPr>
            <a:r>
              <a:rPr lang="en" sz="1500">
                <a:latin typeface="Arial"/>
                <a:ea typeface="Arial"/>
                <a:cs typeface="Arial"/>
                <a:sym typeface="Arial"/>
              </a:rPr>
              <a:t>Uses </a:t>
            </a:r>
            <a:r>
              <a:rPr lang="en" sz="1500">
                <a:latin typeface="Arial"/>
                <a:ea typeface="Arial"/>
                <a:cs typeface="Arial"/>
                <a:sym typeface="Arial"/>
              </a:rPr>
              <a:t>wildcards</a:t>
            </a:r>
            <a:r>
              <a:rPr lang="en" sz="1500">
                <a:latin typeface="Arial"/>
                <a:ea typeface="Arial"/>
                <a:cs typeface="Arial"/>
                <a:sym typeface="Arial"/>
              </a:rPr>
              <a:t> </a:t>
            </a:r>
            <a:r>
              <a:rPr lang="en" sz="1500">
                <a:solidFill>
                  <a:srgbClr val="93C47D"/>
                </a:solidFill>
                <a:latin typeface="Arial"/>
                <a:ea typeface="Arial"/>
                <a:cs typeface="Arial"/>
                <a:sym typeface="Arial"/>
              </a:rPr>
              <a:t>*</a:t>
            </a:r>
            <a:r>
              <a:rPr lang="en" sz="1500">
                <a:latin typeface="Arial"/>
                <a:ea typeface="Arial"/>
                <a:cs typeface="Arial"/>
                <a:sym typeface="Arial"/>
              </a:rPr>
              <a:t> to allow for generalizability</a:t>
            </a:r>
            <a:endParaRPr sz="1500">
              <a:latin typeface="Arial"/>
              <a:ea typeface="Arial"/>
              <a:cs typeface="Arial"/>
              <a:sym typeface="Arial"/>
            </a:endParaRPr>
          </a:p>
        </p:txBody>
      </p:sp>
      <p:pic>
        <p:nvPicPr>
          <p:cNvPr id="132" name="Google Shape;132;g1d5bfdbb854_0_5"/>
          <p:cNvPicPr preferRelativeResize="0"/>
          <p:nvPr/>
        </p:nvPicPr>
        <p:blipFill>
          <a:blip r:embed="rId3">
            <a:alphaModFix/>
          </a:blip>
          <a:stretch>
            <a:fillRect/>
          </a:stretch>
        </p:blipFill>
        <p:spPr>
          <a:xfrm>
            <a:off x="4407350" y="1152475"/>
            <a:ext cx="4527600" cy="367256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solidFill>
                  <a:srgbClr val="93C47D"/>
                </a:solidFill>
              </a:rPr>
              <a:t>Exercises - Part 1</a:t>
            </a:r>
            <a:endParaRPr>
              <a:solidFill>
                <a:srgbClr val="93C47D"/>
              </a:solidFill>
            </a:endParaRPr>
          </a:p>
        </p:txBody>
      </p:sp>
      <p:sp>
        <p:nvSpPr>
          <p:cNvPr id="138" name="Google Shape;138;p7"/>
          <p:cNvSpPr txBox="1"/>
          <p:nvPr>
            <p:ph idx="1" type="body"/>
          </p:nvPr>
        </p:nvSpPr>
        <p:spPr>
          <a:xfrm>
            <a:off x="311700" y="1152475"/>
            <a:ext cx="8520600" cy="3753000"/>
          </a:xfrm>
          <a:prstGeom prst="rect">
            <a:avLst/>
          </a:prstGeom>
          <a:noFill/>
          <a:ln>
            <a:noFill/>
          </a:ln>
        </p:spPr>
        <p:txBody>
          <a:bodyPr anchorCtr="0" anchor="t" bIns="91425" lIns="91425" spcFirstLastPara="1" rIns="91425" wrap="square" tIns="91425">
            <a:normAutofit fontScale="92500" lnSpcReduction="20000"/>
          </a:bodyPr>
          <a:lstStyle/>
          <a:p>
            <a:pPr indent="-330200" lvl="0" marL="457200" rtl="0" algn="l">
              <a:lnSpc>
                <a:spcPct val="115000"/>
              </a:lnSpc>
              <a:spcBef>
                <a:spcPts val="0"/>
              </a:spcBef>
              <a:spcAft>
                <a:spcPts val="0"/>
              </a:spcAft>
              <a:buSzPct val="123552"/>
              <a:buFont typeface="Arial"/>
              <a:buChar char="●"/>
            </a:pPr>
            <a:r>
              <a:rPr lang="en" sz="1400">
                <a:latin typeface="Arial"/>
                <a:ea typeface="Arial"/>
                <a:cs typeface="Arial"/>
                <a:sym typeface="Arial"/>
              </a:rPr>
              <a:t>Create a name for a stop signal reaction time task for a subject (3221).</a:t>
            </a:r>
            <a:endParaRPr/>
          </a:p>
          <a:p>
            <a:pPr indent="-330200" lvl="1" marL="914400" rtl="0" algn="l">
              <a:lnSpc>
                <a:spcPct val="115000"/>
              </a:lnSpc>
              <a:spcBef>
                <a:spcPts val="0"/>
              </a:spcBef>
              <a:spcAft>
                <a:spcPts val="0"/>
              </a:spcAft>
              <a:buSzPct val="144144"/>
              <a:buFont typeface="Arial"/>
              <a:buChar char="●"/>
            </a:pPr>
            <a:r>
              <a:rPr lang="en" sz="1200">
                <a:latin typeface="Arial"/>
                <a:ea typeface="Arial"/>
                <a:cs typeface="Arial"/>
                <a:sym typeface="Arial"/>
              </a:rPr>
              <a:t>When doing so, add the following components for the BIDS file name</a:t>
            </a:r>
            <a:endParaRPr/>
          </a:p>
          <a:p>
            <a:pPr indent="-330200" lvl="2" marL="1371600" rtl="0" algn="l">
              <a:lnSpc>
                <a:spcPct val="115000"/>
              </a:lnSpc>
              <a:spcBef>
                <a:spcPts val="0"/>
              </a:spcBef>
              <a:spcAft>
                <a:spcPts val="0"/>
              </a:spcAft>
              <a:buSzPct val="144144"/>
              <a:buFont typeface="Arial"/>
              <a:buChar char="●"/>
            </a:pPr>
            <a:r>
              <a:rPr lang="en" sz="1200">
                <a:latin typeface="Arial"/>
                <a:ea typeface="Arial"/>
                <a:cs typeface="Arial"/>
                <a:sym typeface="Arial"/>
              </a:rPr>
              <a:t>Session number two</a:t>
            </a:r>
            <a:endParaRPr/>
          </a:p>
          <a:p>
            <a:pPr indent="-330200" lvl="2" marL="1371600" rtl="0" algn="l">
              <a:lnSpc>
                <a:spcPct val="115000"/>
              </a:lnSpc>
              <a:spcBef>
                <a:spcPts val="0"/>
              </a:spcBef>
              <a:spcAft>
                <a:spcPts val="0"/>
              </a:spcAft>
              <a:buSzPct val="144144"/>
              <a:buFont typeface="Arial"/>
              <a:buChar char="●"/>
            </a:pPr>
            <a:r>
              <a:rPr lang="en" sz="1200">
                <a:latin typeface="Arial"/>
                <a:ea typeface="Arial"/>
                <a:cs typeface="Arial"/>
                <a:sym typeface="Arial"/>
              </a:rPr>
              <a:t>The task will be a stop signal reaction time task</a:t>
            </a:r>
            <a:endParaRPr/>
          </a:p>
          <a:p>
            <a:pPr indent="-330200" lvl="2" marL="1371600" rtl="0" algn="l">
              <a:lnSpc>
                <a:spcPct val="115000"/>
              </a:lnSpc>
              <a:spcBef>
                <a:spcPts val="0"/>
              </a:spcBef>
              <a:spcAft>
                <a:spcPts val="0"/>
              </a:spcAft>
              <a:buSzPct val="144144"/>
              <a:buFont typeface="Arial"/>
              <a:buChar char="●"/>
            </a:pPr>
            <a:r>
              <a:rPr lang="en" sz="1200">
                <a:latin typeface="Arial"/>
                <a:ea typeface="Arial"/>
                <a:cs typeface="Arial"/>
                <a:sym typeface="Arial"/>
              </a:rPr>
              <a:t>This will be the second run</a:t>
            </a:r>
            <a:endParaRPr/>
          </a:p>
          <a:p>
            <a:pPr indent="-330200" lvl="2" marL="1371600" rtl="0" algn="l">
              <a:lnSpc>
                <a:spcPct val="115000"/>
              </a:lnSpc>
              <a:spcBef>
                <a:spcPts val="0"/>
              </a:spcBef>
              <a:spcAft>
                <a:spcPts val="0"/>
              </a:spcAft>
              <a:buSzPct val="144144"/>
              <a:buFont typeface="Arial"/>
              <a:buChar char="●"/>
            </a:pPr>
            <a:r>
              <a:rPr lang="en" sz="1200">
                <a:latin typeface="Arial"/>
                <a:ea typeface="Arial"/>
                <a:cs typeface="Arial"/>
                <a:sym typeface="Arial"/>
              </a:rPr>
              <a:t>The modality involves a bold recording</a:t>
            </a:r>
            <a:endParaRPr/>
          </a:p>
          <a:p>
            <a:pPr indent="-330200" lvl="2" marL="1371600" rtl="0" algn="l">
              <a:lnSpc>
                <a:spcPct val="115000"/>
              </a:lnSpc>
              <a:spcBef>
                <a:spcPts val="0"/>
              </a:spcBef>
              <a:spcAft>
                <a:spcPts val="0"/>
              </a:spcAft>
              <a:buSzPct val="144144"/>
              <a:buFont typeface="Arial"/>
              <a:buChar char="●"/>
            </a:pPr>
            <a:r>
              <a:rPr lang="en" sz="1200">
                <a:latin typeface="Arial"/>
                <a:ea typeface="Arial"/>
                <a:cs typeface="Arial"/>
                <a:sym typeface="Arial"/>
              </a:rPr>
              <a:t>Use the required suffix and file extension</a:t>
            </a:r>
            <a:endParaRPr/>
          </a:p>
          <a:p>
            <a:pPr indent="0" lvl="1" marL="0" rtl="0" algn="l">
              <a:lnSpc>
                <a:spcPct val="115000"/>
              </a:lnSpc>
              <a:spcBef>
                <a:spcPts val="0"/>
              </a:spcBef>
              <a:spcAft>
                <a:spcPts val="0"/>
              </a:spcAft>
              <a:buSzPct val="172971"/>
              <a:buNone/>
            </a:pPr>
            <a:r>
              <a:t/>
            </a:r>
            <a:endParaRPr sz="1000">
              <a:latin typeface="Arial"/>
              <a:ea typeface="Arial"/>
              <a:cs typeface="Arial"/>
              <a:sym typeface="Arial"/>
            </a:endParaRPr>
          </a:p>
          <a:p>
            <a:pPr indent="-330200" lvl="0" marL="457200" rtl="0" algn="l">
              <a:lnSpc>
                <a:spcPct val="115000"/>
              </a:lnSpc>
              <a:spcBef>
                <a:spcPts val="0"/>
              </a:spcBef>
              <a:spcAft>
                <a:spcPts val="0"/>
              </a:spcAft>
              <a:buSzPct val="123552"/>
              <a:buFont typeface="Arial"/>
              <a:buChar char="●"/>
            </a:pPr>
            <a:r>
              <a:rPr lang="en" sz="1400">
                <a:latin typeface="Arial"/>
                <a:ea typeface="Arial"/>
                <a:cs typeface="Arial"/>
                <a:sym typeface="Arial"/>
              </a:rPr>
              <a:t>Create a name for a Stroop task for a subject (2716).</a:t>
            </a:r>
            <a:endParaRPr/>
          </a:p>
          <a:p>
            <a:pPr indent="-330200" lvl="1" marL="914400" rtl="0" algn="l">
              <a:lnSpc>
                <a:spcPct val="115000"/>
              </a:lnSpc>
              <a:spcBef>
                <a:spcPts val="0"/>
              </a:spcBef>
              <a:spcAft>
                <a:spcPts val="0"/>
              </a:spcAft>
              <a:buSzPct val="144144"/>
              <a:buFont typeface="Arial"/>
              <a:buChar char="●"/>
            </a:pPr>
            <a:r>
              <a:rPr lang="en" sz="1200">
                <a:latin typeface="Arial"/>
                <a:ea typeface="Arial"/>
                <a:cs typeface="Arial"/>
                <a:sym typeface="Arial"/>
              </a:rPr>
              <a:t>When doing so, add the following components for the BIDS file name</a:t>
            </a:r>
            <a:endParaRPr/>
          </a:p>
          <a:p>
            <a:pPr indent="-330200" lvl="2" marL="1371600" rtl="0" algn="l">
              <a:lnSpc>
                <a:spcPct val="115000"/>
              </a:lnSpc>
              <a:spcBef>
                <a:spcPts val="0"/>
              </a:spcBef>
              <a:spcAft>
                <a:spcPts val="0"/>
              </a:spcAft>
              <a:buSzPct val="144144"/>
              <a:buFont typeface="Arial"/>
              <a:buChar char="●"/>
            </a:pPr>
            <a:r>
              <a:rPr lang="en" sz="1200">
                <a:latin typeface="Arial"/>
                <a:ea typeface="Arial"/>
                <a:cs typeface="Arial"/>
                <a:sym typeface="Arial"/>
              </a:rPr>
              <a:t>Session number one</a:t>
            </a:r>
            <a:endParaRPr/>
          </a:p>
          <a:p>
            <a:pPr indent="-330200" lvl="2" marL="1371600" rtl="0" algn="l">
              <a:lnSpc>
                <a:spcPct val="115000"/>
              </a:lnSpc>
              <a:spcBef>
                <a:spcPts val="0"/>
              </a:spcBef>
              <a:spcAft>
                <a:spcPts val="0"/>
              </a:spcAft>
              <a:buSzPct val="144144"/>
              <a:buFont typeface="Arial"/>
              <a:buChar char="●"/>
            </a:pPr>
            <a:r>
              <a:rPr lang="en" sz="1200">
                <a:latin typeface="Arial"/>
                <a:ea typeface="Arial"/>
                <a:cs typeface="Arial"/>
                <a:sym typeface="Arial"/>
              </a:rPr>
              <a:t>The task will be a Stroop task</a:t>
            </a:r>
            <a:endParaRPr/>
          </a:p>
          <a:p>
            <a:pPr indent="-330200" lvl="2" marL="1371600" rtl="0" algn="l">
              <a:lnSpc>
                <a:spcPct val="115000"/>
              </a:lnSpc>
              <a:spcBef>
                <a:spcPts val="0"/>
              </a:spcBef>
              <a:spcAft>
                <a:spcPts val="0"/>
              </a:spcAft>
              <a:buSzPct val="144144"/>
              <a:buFont typeface="Arial"/>
              <a:buChar char="●"/>
            </a:pPr>
            <a:r>
              <a:rPr lang="en" sz="1200">
                <a:latin typeface="Arial"/>
                <a:ea typeface="Arial"/>
                <a:cs typeface="Arial"/>
                <a:sym typeface="Arial"/>
              </a:rPr>
              <a:t>This will be the first run</a:t>
            </a:r>
            <a:endParaRPr/>
          </a:p>
          <a:p>
            <a:pPr indent="-330200" lvl="2" marL="1371600" rtl="0" algn="l">
              <a:lnSpc>
                <a:spcPct val="115000"/>
              </a:lnSpc>
              <a:spcBef>
                <a:spcPts val="0"/>
              </a:spcBef>
              <a:spcAft>
                <a:spcPts val="0"/>
              </a:spcAft>
              <a:buSzPct val="144144"/>
              <a:buFont typeface="Arial"/>
              <a:buChar char="●"/>
            </a:pPr>
            <a:r>
              <a:rPr lang="en" sz="1200">
                <a:latin typeface="Arial"/>
                <a:ea typeface="Arial"/>
                <a:cs typeface="Arial"/>
                <a:sym typeface="Arial"/>
              </a:rPr>
              <a:t>The modality involves a T1w recording</a:t>
            </a:r>
            <a:endParaRPr/>
          </a:p>
          <a:p>
            <a:pPr indent="-330200" lvl="2" marL="1371600" rtl="0" algn="l">
              <a:lnSpc>
                <a:spcPct val="115000"/>
              </a:lnSpc>
              <a:spcBef>
                <a:spcPts val="0"/>
              </a:spcBef>
              <a:spcAft>
                <a:spcPts val="0"/>
              </a:spcAft>
              <a:buSzPct val="144144"/>
              <a:buFont typeface="Arial"/>
              <a:buChar char="●"/>
            </a:pPr>
            <a:r>
              <a:rPr lang="en" sz="1200">
                <a:latin typeface="Arial"/>
                <a:ea typeface="Arial"/>
                <a:cs typeface="Arial"/>
                <a:sym typeface="Arial"/>
              </a:rPr>
              <a:t>Use the required suffix and file extension</a:t>
            </a:r>
            <a:endParaRPr sz="1000">
              <a:latin typeface="Arial"/>
              <a:ea typeface="Arial"/>
              <a:cs typeface="Arial"/>
              <a:sym typeface="Arial"/>
            </a:endParaRPr>
          </a:p>
        </p:txBody>
      </p:sp>
      <p:sp>
        <p:nvSpPr>
          <p:cNvPr id="139" name="Google Shape;139;p7"/>
          <p:cNvSpPr txBox="1"/>
          <p:nvPr/>
        </p:nvSpPr>
        <p:spPr>
          <a:xfrm>
            <a:off x="4784425" y="2458450"/>
            <a:ext cx="39459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800"/>
              <a:buFont typeface="Arial"/>
              <a:buNone/>
            </a:pPr>
            <a:r>
              <a:rPr b="0" i="0" lang="en" sz="1200" u="none" cap="none" strike="noStrike">
                <a:solidFill>
                  <a:srgbClr val="EA9999"/>
                </a:solidFill>
                <a:latin typeface="Consolas"/>
                <a:ea typeface="Consolas"/>
                <a:cs typeface="Consolas"/>
                <a:sym typeface="Consolas"/>
              </a:rPr>
              <a:t>sub-</a:t>
            </a:r>
            <a:r>
              <a:rPr lang="en" sz="1200">
                <a:solidFill>
                  <a:srgbClr val="EA9999"/>
                </a:solidFill>
                <a:latin typeface="Consolas"/>
                <a:ea typeface="Consolas"/>
                <a:cs typeface="Consolas"/>
                <a:sym typeface="Consolas"/>
              </a:rPr>
              <a:t>001</a:t>
            </a:r>
            <a:r>
              <a:rPr b="0" i="0" lang="en" sz="1200" u="none" cap="none" strike="noStrike">
                <a:solidFill>
                  <a:srgbClr val="E69138"/>
                </a:solidFill>
                <a:latin typeface="Consolas"/>
                <a:ea typeface="Consolas"/>
                <a:cs typeface="Consolas"/>
                <a:sym typeface="Consolas"/>
              </a:rPr>
              <a:t>_ses-01</a:t>
            </a:r>
            <a:r>
              <a:rPr b="0" i="0" lang="en" sz="1200" u="none" cap="none" strike="noStrike">
                <a:solidFill>
                  <a:srgbClr val="BF9000"/>
                </a:solidFill>
                <a:latin typeface="Consolas"/>
                <a:ea typeface="Consolas"/>
                <a:cs typeface="Consolas"/>
                <a:sym typeface="Consolas"/>
              </a:rPr>
              <a:t>_task-nback</a:t>
            </a:r>
            <a:r>
              <a:rPr b="0" i="0" lang="en" sz="1200" u="none" cap="none" strike="noStrike">
                <a:solidFill>
                  <a:srgbClr val="93C47D"/>
                </a:solidFill>
                <a:latin typeface="Consolas"/>
                <a:ea typeface="Consolas"/>
                <a:cs typeface="Consolas"/>
                <a:sym typeface="Consolas"/>
              </a:rPr>
              <a:t>_run-1</a:t>
            </a:r>
            <a:r>
              <a:rPr b="0" i="0" lang="en" sz="1200" u="none" cap="none" strike="noStrike">
                <a:solidFill>
                  <a:srgbClr val="A2C4C9"/>
                </a:solidFill>
                <a:latin typeface="Consolas"/>
                <a:ea typeface="Consolas"/>
                <a:cs typeface="Consolas"/>
                <a:sym typeface="Consolas"/>
              </a:rPr>
              <a:t>_bold</a:t>
            </a:r>
            <a:r>
              <a:rPr b="0" i="0" lang="en" sz="1200" u="none" cap="none" strike="noStrike">
                <a:solidFill>
                  <a:srgbClr val="B4A7D6"/>
                </a:solidFill>
                <a:latin typeface="Consolas"/>
                <a:ea typeface="Consolas"/>
                <a:cs typeface="Consolas"/>
                <a:sym typeface="Consolas"/>
              </a:rPr>
              <a:t>.nii.gz</a:t>
            </a:r>
            <a:endParaRPr b="0" i="0" sz="1200" u="none" cap="none" strike="noStrike">
              <a:solidFill>
                <a:srgbClr val="B4A7D6"/>
              </a:solidFill>
              <a:latin typeface="Roboto"/>
              <a:ea typeface="Roboto"/>
              <a:cs typeface="Roboto"/>
              <a:sym typeface="Roboto"/>
            </a:endParaRPr>
          </a:p>
        </p:txBody>
      </p:sp>
      <p:sp>
        <p:nvSpPr>
          <p:cNvPr id="140" name="Google Shape;140;p7"/>
          <p:cNvSpPr txBox="1"/>
          <p:nvPr/>
        </p:nvSpPr>
        <p:spPr>
          <a:xfrm>
            <a:off x="6064650" y="2263957"/>
            <a:ext cx="11448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Arial"/>
                <a:ea typeface="Arial"/>
                <a:cs typeface="Arial"/>
                <a:sym typeface="Arial"/>
              </a:rPr>
              <a:t>Example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