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Oswald Medium"/>
      <p:regular r:id="rId25"/>
      <p:bold r:id="rId26"/>
    </p:embeddedFont>
    <p:embeddedFont>
      <p:font typeface="Lato"/>
      <p:regular r:id="rId27"/>
      <p:bold r:id="rId28"/>
      <p:italic r:id="rId29"/>
      <p:boldItalic r:id="rId30"/>
    </p:embeddedFont>
    <p:embeddedFont>
      <p:font typeface="Average"/>
      <p:regular r:id="rId31"/>
    </p:embeddedFont>
    <p:embeddedFont>
      <p:font typeface="Oswald SemiBold"/>
      <p:regular r:id="rId32"/>
      <p:bold r:id="rId33"/>
    </p:embeddedFont>
    <p:embeddedFont>
      <p:font typeface="Oswal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6" roundtripDataSignature="AMtx7mjUn+ZHZPD04nl3CCC2Uk15e3Qw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276962D-AAAA-4084-85B2-D7417410A27D}">
  <a:tblStyle styleId="{2276962D-AAAA-4084-85B2-D7417410A27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swaldMedium-bold.fntdata"/><Relationship Id="rId25" Type="http://schemas.openxmlformats.org/officeDocument/2006/relationships/font" Target="fonts/OswaldMedium-regular.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verage-regular.fntdata"/><Relationship Id="rId30" Type="http://schemas.openxmlformats.org/officeDocument/2006/relationships/font" Target="fonts/Lato-boldItalic.fntdata"/><Relationship Id="rId11" Type="http://schemas.openxmlformats.org/officeDocument/2006/relationships/slide" Target="slides/slide5.xml"/><Relationship Id="rId33" Type="http://schemas.openxmlformats.org/officeDocument/2006/relationships/font" Target="fonts/OswaldSemiBold-bold.fntdata"/><Relationship Id="rId10" Type="http://schemas.openxmlformats.org/officeDocument/2006/relationships/slide" Target="slides/slide4.xml"/><Relationship Id="rId32" Type="http://schemas.openxmlformats.org/officeDocument/2006/relationships/font" Target="fonts/OswaldSemiBold-regular.fntdata"/><Relationship Id="rId13" Type="http://schemas.openxmlformats.org/officeDocument/2006/relationships/slide" Target="slides/slide7.xml"/><Relationship Id="rId35" Type="http://schemas.openxmlformats.org/officeDocument/2006/relationships/font" Target="fonts/Oswald-bold.fntdata"/><Relationship Id="rId12" Type="http://schemas.openxmlformats.org/officeDocument/2006/relationships/slide" Target="slides/slide6.xml"/><Relationship Id="rId34" Type="http://schemas.openxmlformats.org/officeDocument/2006/relationships/font" Target="fonts/Oswald-regular.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fec386f8e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1fec386f8eb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fec386f8e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1fec386f8eb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f73a4aaf9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1f73a4aaf99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Indirect measure of function</a:t>
            </a:r>
            <a:endParaRPr/>
          </a:p>
          <a:p>
            <a:pPr indent="0" lvl="0" marL="0" rtl="0" algn="l">
              <a:lnSpc>
                <a:spcPct val="100000"/>
              </a:lnSpc>
              <a:spcBef>
                <a:spcPts val="0"/>
              </a:spcBef>
              <a:spcAft>
                <a:spcPts val="0"/>
              </a:spcAft>
              <a:buSzPts val="1100"/>
              <a:buNone/>
            </a:pPr>
            <a:r>
              <a:rPr lang="en"/>
              <a:t>Ratio </a:t>
            </a:r>
            <a:r>
              <a:rPr lang="en"/>
              <a:t>between</a:t>
            </a:r>
            <a:r>
              <a:rPr lang="en"/>
              <a:t> oxy to deoxy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The two leftmost columns are standard abbreviations that you will see used to indicate these scan types.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Answers: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T1w scans (ANAT, T1W)</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Localizer scans (ANAT, SCOUT)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Resting state scans (BOLD, REST)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Behavioral task scans (BOLD, TASK)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f73a4aaf99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f73a4aaf9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t>Identification</a:t>
            </a:r>
            <a:r>
              <a:rPr lang="en"/>
              <a:t> data in conversion</a:t>
            </a:r>
            <a:endParaRPr/>
          </a:p>
          <a:p>
            <a:pPr indent="0" lvl="0" marL="0" rtl="0" algn="l">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en"/>
              <a:t>NIFTI files are the chosen imaging format</a:t>
            </a:r>
            <a:endParaRPr/>
          </a:p>
          <a:p>
            <a:pPr indent="0" lvl="0" marL="0" rtl="0" algn="l">
              <a:spcBef>
                <a:spcPts val="0"/>
              </a:spcBef>
              <a:spcAft>
                <a:spcPts val="0"/>
              </a:spcAft>
              <a:buClr>
                <a:schemeClr val="dk1"/>
              </a:buClr>
              <a:buSzPts val="1100"/>
              <a:buFont typeface="Arial"/>
              <a:buNone/>
            </a:pPr>
            <a:r>
              <a:rPr lang="en"/>
              <a:t>Key data is accompanied by json file providing parameters and descriptions</a:t>
            </a:r>
            <a:endParaRPr/>
          </a:p>
          <a:p>
            <a:pPr indent="0" lvl="0" marL="0" rtl="0" algn="l">
              <a:spcBef>
                <a:spcPts val="0"/>
              </a:spcBef>
              <a:spcAft>
                <a:spcPts val="0"/>
              </a:spcAft>
              <a:buClr>
                <a:schemeClr val="dk1"/>
              </a:buClr>
              <a:buSzPts val="1100"/>
              <a:buFont typeface="Arial"/>
              <a:buNone/>
            </a:pPr>
            <a:r>
              <a:rPr lang="en"/>
              <a:t>Folder structure and files are named in a </a:t>
            </a:r>
            <a:r>
              <a:rPr lang="en"/>
              <a:t>consistent</a:t>
            </a:r>
            <a:r>
              <a:rPr lang="en"/>
              <a:t> manner as prescribed by the specification</a:t>
            </a:r>
            <a:endParaRPr/>
          </a:p>
          <a:p>
            <a:pPr indent="0" lvl="0" marL="0" rtl="0" algn="l">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cca8fcb41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1cca8fcb419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t>Combined images = full pic of bird and then combined 3d images → nifti – look into this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cfa099ca0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1cfa099ca0d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f73a4aaf9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f73a4aaf9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cca8fcb41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1cca8fcb419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Mention all 3 planes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f73a4aaf9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1f73a4aaf99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Multiband imaging</a:t>
            </a:r>
            <a:endParaRPr/>
          </a:p>
          <a:p>
            <a:pPr indent="0" lvl="0" marL="0" rtl="0" algn="l">
              <a:lnSpc>
                <a:spcPct val="100000"/>
              </a:lnSpc>
              <a:spcBef>
                <a:spcPts val="0"/>
              </a:spcBef>
              <a:spcAft>
                <a:spcPts val="0"/>
              </a:spcAft>
              <a:buSzPts val="1100"/>
              <a:buNone/>
            </a:pPr>
            <a:r>
              <a:rPr lang="en"/>
              <a:t>Slice of bread and loaf</a:t>
            </a:r>
            <a:endParaRPr/>
          </a:p>
          <a:p>
            <a:pPr indent="0" lvl="0" marL="0" rtl="0" algn="l">
              <a:spcBef>
                <a:spcPts val="0"/>
              </a:spcBef>
              <a:spcAft>
                <a:spcPts val="0"/>
              </a:spcAft>
              <a:buClr>
                <a:schemeClr val="dk1"/>
              </a:buClr>
              <a:buSzPts val="1100"/>
              <a:buFont typeface="Arial"/>
              <a:buNone/>
            </a:pPr>
            <a:r>
              <a:rPr lang="en">
                <a:solidFill>
                  <a:schemeClr val="dk1"/>
                </a:solidFill>
              </a:rPr>
              <a:t>Mention all 3 planes</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fec386f8e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1fec386f8eb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Mention all 3 planes</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cca8fcb41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1cca8fcb419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d758a99c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d758a99c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d758a99cf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1d758a99cfd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a:t>https://docs.ccv.brown.edu/bnc-user-manual/demo-dataset/protocol-information#details-on-scans-and-series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fec386f8e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1fec386f8eb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8"/>
          <p:cNvGrpSpPr/>
          <p:nvPr/>
        </p:nvGrpSpPr>
        <p:grpSpPr>
          <a:xfrm>
            <a:off x="4350279" y="2855377"/>
            <a:ext cx="443589" cy="105632"/>
            <a:chOff x="4137525" y="2915950"/>
            <a:chExt cx="869100" cy="207000"/>
          </a:xfrm>
        </p:grpSpPr>
        <p:sp>
          <p:nvSpPr>
            <p:cNvPr id="11" name="Google Shape;11;p8"/>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8"/>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8"/>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8"/>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5" name="Google Shape;15;p8"/>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7"/>
          <p:cNvSpPr txBox="1"/>
          <p:nvPr>
            <p:ph hasCustomPrompt="1" type="title"/>
          </p:nvPr>
        </p:nvSpPr>
        <p:spPr>
          <a:xfrm>
            <a:off x="311700" y="1255275"/>
            <a:ext cx="8520600" cy="1890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17"/>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1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 name="Google Shape;19;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0" name="Google Shape;20;p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10"/>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3" name="Google Shape;23;p1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6" name="Google Shape;26;p1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1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1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1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13"/>
          <p:cNvSpPr txBox="1"/>
          <p:nvPr>
            <p:ph type="title"/>
          </p:nvPr>
        </p:nvSpPr>
        <p:spPr>
          <a:xfrm>
            <a:off x="311700" y="555600"/>
            <a:ext cx="46914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1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1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14"/>
          <p:cNvSpPr txBox="1"/>
          <p:nvPr>
            <p:ph type="title"/>
          </p:nvPr>
        </p:nvSpPr>
        <p:spPr>
          <a:xfrm>
            <a:off x="490250" y="526350"/>
            <a:ext cx="62271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8" name="Google Shape;38;p1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15"/>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 name="Google Shape;41;p1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15"/>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3" name="Google Shape;43;p15"/>
          <p:cNvSpPr txBox="1"/>
          <p:nvPr>
            <p:ph idx="1" type="subTitle"/>
          </p:nvPr>
        </p:nvSpPr>
        <p:spPr>
          <a:xfrm>
            <a:off x="265500" y="28452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1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5" name="Google Shape;45;p1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93C47D"/>
              </a:buClr>
              <a:buSzPts val="3000"/>
              <a:buFont typeface="Oswald"/>
              <a:buNone/>
              <a:defRPr b="0" i="0" sz="3000" u="none" cap="none" strike="noStrike">
                <a:solidFill>
                  <a:srgbClr val="93C47D"/>
                </a:solidFill>
                <a:latin typeface="Oswald"/>
                <a:ea typeface="Oswald"/>
                <a:cs typeface="Oswald"/>
                <a:sym typeface="Oswald"/>
              </a:defRPr>
            </a:lvl1pPr>
            <a:lvl2pPr lvl="1"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2pPr>
            <a:lvl3pPr lvl="2"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3pPr>
            <a:lvl4pPr lvl="3"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4pPr>
            <a:lvl5pPr lvl="4"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5pPr>
            <a:lvl6pPr lvl="5"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6pPr>
            <a:lvl7pPr lvl="6"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7pPr>
            <a:lvl8pPr lvl="7"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8pPr>
            <a:lvl9pPr lvl="8"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accent3"/>
              </a:buClr>
              <a:buSzPts val="1800"/>
              <a:buFont typeface="Arial"/>
              <a:buChar char="●"/>
              <a:defRPr b="0" i="0" sz="1800" u="none" cap="none" strike="noStrike">
                <a:solidFill>
                  <a:schemeClr val="accent3"/>
                </a:solidFill>
                <a:latin typeface="Arial"/>
                <a:ea typeface="Arial"/>
                <a:cs typeface="Arial"/>
                <a:sym typeface="Arial"/>
              </a:defRPr>
            </a:lvl1pPr>
            <a:lvl2pPr indent="-317500" lvl="1" marL="914400" marR="0" rtl="0" algn="l">
              <a:lnSpc>
                <a:spcPct val="115000"/>
              </a:lnSpc>
              <a:spcBef>
                <a:spcPts val="0"/>
              </a:spcBef>
              <a:spcAft>
                <a:spcPts val="0"/>
              </a:spcAft>
              <a:buClr>
                <a:schemeClr val="accent3"/>
              </a:buClr>
              <a:buSzPts val="1400"/>
              <a:buFont typeface="Arial"/>
              <a:buChar char="○"/>
              <a:defRPr b="0" i="0" sz="1400" u="none" cap="none" strike="noStrike">
                <a:solidFill>
                  <a:schemeClr val="accent3"/>
                </a:solidFill>
                <a:latin typeface="Arial"/>
                <a:ea typeface="Arial"/>
                <a:cs typeface="Arial"/>
                <a:sym typeface="Arial"/>
              </a:defRPr>
            </a:lvl2pPr>
            <a:lvl3pPr indent="-317500" lvl="2" marL="1371600" marR="0" rtl="0" algn="l">
              <a:lnSpc>
                <a:spcPct val="115000"/>
              </a:lnSpc>
              <a:spcBef>
                <a:spcPts val="0"/>
              </a:spcBef>
              <a:spcAft>
                <a:spcPts val="0"/>
              </a:spcAft>
              <a:buClr>
                <a:schemeClr val="accent3"/>
              </a:buClr>
              <a:buSzPts val="1400"/>
              <a:buFont typeface="Arial"/>
              <a:buChar char="■"/>
              <a:defRPr b="0" i="0" sz="1400" u="none" cap="none" strike="noStrike">
                <a:solidFill>
                  <a:schemeClr val="accent3"/>
                </a:solidFill>
                <a:latin typeface="Arial"/>
                <a:ea typeface="Arial"/>
                <a:cs typeface="Arial"/>
                <a:sym typeface="Arial"/>
              </a:defRPr>
            </a:lvl3pPr>
            <a:lvl4pPr indent="-317500" lvl="3" marL="1828800" marR="0" rtl="0" algn="l">
              <a:lnSpc>
                <a:spcPct val="115000"/>
              </a:lnSpc>
              <a:spcBef>
                <a:spcPts val="0"/>
              </a:spcBef>
              <a:spcAft>
                <a:spcPts val="0"/>
              </a:spcAft>
              <a:buClr>
                <a:schemeClr val="accent3"/>
              </a:buClr>
              <a:buSzPts val="1400"/>
              <a:buFont typeface="Arial"/>
              <a:buChar char="●"/>
              <a:defRPr b="0" i="0" sz="1400" u="none" cap="none" strike="noStrike">
                <a:solidFill>
                  <a:schemeClr val="accent3"/>
                </a:solidFill>
                <a:latin typeface="Arial"/>
                <a:ea typeface="Arial"/>
                <a:cs typeface="Arial"/>
                <a:sym typeface="Arial"/>
              </a:defRPr>
            </a:lvl4pPr>
            <a:lvl5pPr indent="-317500" lvl="4" marL="2286000" marR="0" rtl="0" algn="l">
              <a:lnSpc>
                <a:spcPct val="115000"/>
              </a:lnSpc>
              <a:spcBef>
                <a:spcPts val="0"/>
              </a:spcBef>
              <a:spcAft>
                <a:spcPts val="0"/>
              </a:spcAft>
              <a:buClr>
                <a:schemeClr val="accent3"/>
              </a:buClr>
              <a:buSzPts val="1400"/>
              <a:buFont typeface="Arial"/>
              <a:buChar char="○"/>
              <a:defRPr b="0" i="0" sz="1400" u="none" cap="none" strike="noStrike">
                <a:solidFill>
                  <a:schemeClr val="accent3"/>
                </a:solidFill>
                <a:latin typeface="Arial"/>
                <a:ea typeface="Arial"/>
                <a:cs typeface="Arial"/>
                <a:sym typeface="Arial"/>
              </a:defRPr>
            </a:lvl5pPr>
            <a:lvl6pPr indent="-317500" lvl="5" marL="2743200" marR="0" rtl="0" algn="l">
              <a:lnSpc>
                <a:spcPct val="115000"/>
              </a:lnSpc>
              <a:spcBef>
                <a:spcPts val="0"/>
              </a:spcBef>
              <a:spcAft>
                <a:spcPts val="0"/>
              </a:spcAft>
              <a:buClr>
                <a:schemeClr val="accent3"/>
              </a:buClr>
              <a:buSzPts val="1400"/>
              <a:buFont typeface="Arial"/>
              <a:buChar char="■"/>
              <a:defRPr b="0" i="0" sz="1400" u="none" cap="none" strike="noStrike">
                <a:solidFill>
                  <a:schemeClr val="accent3"/>
                </a:solidFill>
                <a:latin typeface="Arial"/>
                <a:ea typeface="Arial"/>
                <a:cs typeface="Arial"/>
                <a:sym typeface="Arial"/>
              </a:defRPr>
            </a:lvl6pPr>
            <a:lvl7pPr indent="-317500" lvl="6" marL="3200400" marR="0" rtl="0" algn="l">
              <a:lnSpc>
                <a:spcPct val="115000"/>
              </a:lnSpc>
              <a:spcBef>
                <a:spcPts val="0"/>
              </a:spcBef>
              <a:spcAft>
                <a:spcPts val="0"/>
              </a:spcAft>
              <a:buClr>
                <a:schemeClr val="accent3"/>
              </a:buClr>
              <a:buSzPts val="1400"/>
              <a:buFont typeface="Arial"/>
              <a:buChar char="●"/>
              <a:defRPr b="0" i="0" sz="1400" u="none" cap="none" strike="noStrike">
                <a:solidFill>
                  <a:schemeClr val="accent3"/>
                </a:solidFill>
                <a:latin typeface="Arial"/>
                <a:ea typeface="Arial"/>
                <a:cs typeface="Arial"/>
                <a:sym typeface="Arial"/>
              </a:defRPr>
            </a:lvl7pPr>
            <a:lvl8pPr indent="-317500" lvl="7" marL="3657600" marR="0" rtl="0" algn="l">
              <a:lnSpc>
                <a:spcPct val="115000"/>
              </a:lnSpc>
              <a:spcBef>
                <a:spcPts val="0"/>
              </a:spcBef>
              <a:spcAft>
                <a:spcPts val="0"/>
              </a:spcAft>
              <a:buClr>
                <a:schemeClr val="accent3"/>
              </a:buClr>
              <a:buSzPts val="1400"/>
              <a:buFont typeface="Arial"/>
              <a:buChar char="○"/>
              <a:defRPr b="0" i="0" sz="1400" u="none" cap="none" strike="noStrike">
                <a:solidFill>
                  <a:schemeClr val="accent3"/>
                </a:solidFill>
                <a:latin typeface="Arial"/>
                <a:ea typeface="Arial"/>
                <a:cs typeface="Arial"/>
                <a:sym typeface="Arial"/>
              </a:defRPr>
            </a:lvl8pPr>
            <a:lvl9pPr indent="-317500" lvl="8" marL="4114800" marR="0" rtl="0" algn="l">
              <a:lnSpc>
                <a:spcPct val="115000"/>
              </a:lnSpc>
              <a:spcBef>
                <a:spcPts val="0"/>
              </a:spcBef>
              <a:spcAft>
                <a:spcPts val="0"/>
              </a:spcAft>
              <a:buClr>
                <a:schemeClr val="accent3"/>
              </a:buClr>
              <a:buSzPts val="1400"/>
              <a:buFont typeface="Arial"/>
              <a:buChar char="■"/>
              <a:defRPr b="0" i="0" sz="1400" u="none" cap="none" strike="noStrike">
                <a:solidFill>
                  <a:schemeClr val="accent3"/>
                </a:solidFill>
                <a:latin typeface="Arial"/>
                <a:ea typeface="Arial"/>
                <a:cs typeface="Arial"/>
                <a:sym typeface="Arial"/>
              </a:defRPr>
            </a:lvl9pPr>
          </a:lstStyle>
          <a:p/>
        </p:txBody>
      </p:sp>
      <p:sp>
        <p:nvSpPr>
          <p:cNvPr id="8" name="Google Shape;8;p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mriquestions.com/bold-contrast.html"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mriquestions.com/" TargetMode="External"/><Relationship Id="rId4" Type="http://schemas.openxmlformats.org/officeDocument/2006/relationships/hyperlink" Target="http://trtf.eu/textbook.htm" TargetMode="External"/><Relationship Id="rId5" Type="http://schemas.openxmlformats.org/officeDocument/2006/relationships/hyperlink" Target="https://www.magnetic-resonance.org/ch/02-01.html" TargetMode="External"/><Relationship Id="rId6" Type="http://schemas.openxmlformats.org/officeDocument/2006/relationships/hyperlink" Target="https://www.nibib.nih.gov/science-education/science-topics/magnetic-resonance-imaging-mri" TargetMode="External"/><Relationship Id="rId7" Type="http://schemas.openxmlformats.org/officeDocument/2006/relationships/hyperlink" Target="https://www.learner.org/series/neuroscience-in-the-classroom/different-brains/tools-of-neuroscience-mri-fmri/" TargetMode="External"/><Relationship Id="rId8" Type="http://schemas.openxmlformats.org/officeDocument/2006/relationships/hyperlink" Target="https://cfmi.georgetown.edu/downloads/training/2/MRI-basic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cfmi.georgetown.edu/downloads/training/2/MRI-basics.pdf"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trtf.eu/pubs/Textbook_Relaxivity.pdf"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800"/>
              <a:buNone/>
            </a:pPr>
            <a:r>
              <a:rPr lang="en">
                <a:solidFill>
                  <a:schemeClr val="dk1"/>
                </a:solidFill>
              </a:rPr>
              <a:t>MRI Fundamentals</a:t>
            </a:r>
            <a:endParaRPr>
              <a:solidFill>
                <a:schemeClr val="dk1"/>
              </a:solidFill>
            </a:endParaRPr>
          </a:p>
        </p:txBody>
      </p:sp>
      <p:sp>
        <p:nvSpPr>
          <p:cNvPr id="60" name="Google Shape;60;p1"/>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100"/>
              <a:buNone/>
            </a:pPr>
            <a:r>
              <a:rPr lang="en">
                <a:solidFill>
                  <a:srgbClr val="93C47D"/>
                </a:solidFill>
              </a:rPr>
              <a:t>Introduction to Magnetic Resonance Imaging</a:t>
            </a:r>
            <a:endParaRPr>
              <a:solidFill>
                <a:srgbClr val="93C47D"/>
              </a:solidFill>
            </a:endParaRPr>
          </a:p>
        </p:txBody>
      </p:sp>
      <p:sp>
        <p:nvSpPr>
          <p:cNvPr id="61" name="Google Shape;61;p1"/>
          <p:cNvSpPr txBox="1"/>
          <p:nvPr/>
        </p:nvSpPr>
        <p:spPr>
          <a:xfrm>
            <a:off x="69575" y="4675900"/>
            <a:ext cx="15819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Lato"/>
                <a:ea typeface="Lato"/>
                <a:cs typeface="Lato"/>
                <a:sym typeface="Lato"/>
              </a:rPr>
              <a:t>Brown University Clinical Neuroimaging Research Core</a:t>
            </a:r>
            <a:endParaRPr b="0" i="0" sz="800" u="none" cap="none" strike="noStrike">
              <a:solidFill>
                <a:srgbClr val="9E9E9E"/>
              </a:solidFill>
              <a:latin typeface="Lato"/>
              <a:ea typeface="Lato"/>
              <a:cs typeface="Lato"/>
              <a:sym typeface="Lato"/>
            </a:endParaRPr>
          </a:p>
        </p:txBody>
      </p:sp>
      <p:sp>
        <p:nvSpPr>
          <p:cNvPr id="62" name="Google Shape;62;p1"/>
          <p:cNvSpPr txBox="1"/>
          <p:nvPr/>
        </p:nvSpPr>
        <p:spPr>
          <a:xfrm>
            <a:off x="7507900" y="4783075"/>
            <a:ext cx="1581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Lato"/>
                <a:ea typeface="Lato"/>
                <a:cs typeface="Lato"/>
                <a:sym typeface="Lato"/>
              </a:rPr>
              <a:t>Version Date 1/</a:t>
            </a:r>
            <a:r>
              <a:rPr lang="en" sz="800">
                <a:solidFill>
                  <a:srgbClr val="9E9E9E"/>
                </a:solidFill>
                <a:latin typeface="Lato"/>
                <a:ea typeface="Lato"/>
                <a:cs typeface="Lato"/>
                <a:sym typeface="Lato"/>
              </a:rPr>
              <a:t>19</a:t>
            </a:r>
            <a:r>
              <a:rPr b="0" i="0" lang="en" sz="800" u="none" cap="none" strike="noStrike">
                <a:solidFill>
                  <a:srgbClr val="9E9E9E"/>
                </a:solidFill>
                <a:latin typeface="Lato"/>
                <a:ea typeface="Lato"/>
                <a:cs typeface="Lato"/>
                <a:sym typeface="Lato"/>
              </a:rPr>
              <a:t>/202</a:t>
            </a:r>
            <a:r>
              <a:rPr lang="en" sz="800">
                <a:solidFill>
                  <a:srgbClr val="9E9E9E"/>
                </a:solidFill>
                <a:latin typeface="Lato"/>
                <a:ea typeface="Lato"/>
                <a:cs typeface="Lato"/>
                <a:sym typeface="Lato"/>
              </a:rPr>
              <a:t>3</a:t>
            </a:r>
            <a:endParaRPr b="0" i="0" sz="800" u="none" cap="none" strike="noStrike">
              <a:solidFill>
                <a:srgbClr val="9E9E9E"/>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1fec386f8eb_0_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Anatomical Scan Types (3/4)</a:t>
            </a:r>
            <a:endParaRPr/>
          </a:p>
        </p:txBody>
      </p:sp>
      <p:sp>
        <p:nvSpPr>
          <p:cNvPr id="127" name="Google Shape;127;g1fec386f8eb_0_34"/>
          <p:cNvSpPr txBox="1"/>
          <p:nvPr>
            <p:ph idx="1" type="body"/>
          </p:nvPr>
        </p:nvSpPr>
        <p:spPr>
          <a:xfrm>
            <a:off x="311700" y="1152475"/>
            <a:ext cx="5455800" cy="366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018"/>
              <a:buNone/>
            </a:pPr>
            <a:r>
              <a:rPr b="1" lang="en" sz="1800"/>
              <a:t>Diffusion-weighted </a:t>
            </a:r>
            <a:r>
              <a:rPr lang="en" sz="1800"/>
              <a:t>(DWI)</a:t>
            </a:r>
            <a:r>
              <a:rPr b="1" lang="en" sz="1800"/>
              <a:t>: </a:t>
            </a:r>
            <a:r>
              <a:rPr lang="en" sz="1800"/>
              <a:t>Contrast is generated by the diffusion of water molecules; these images are used to make inferences about white matter bundles; provides different contrasts than conventional T1w and T2w</a:t>
            </a:r>
            <a:endParaRPr sz="1800"/>
          </a:p>
          <a:p>
            <a:pPr indent="0" lvl="0" marL="0" rtl="0" algn="l">
              <a:lnSpc>
                <a:spcPct val="115000"/>
              </a:lnSpc>
              <a:spcBef>
                <a:spcPts val="1000"/>
              </a:spcBef>
              <a:spcAft>
                <a:spcPts val="0"/>
              </a:spcAft>
              <a:buSzPts val="1018"/>
              <a:buNone/>
            </a:pPr>
            <a:r>
              <a:t/>
            </a:r>
            <a:endParaRPr sz="1800"/>
          </a:p>
          <a:p>
            <a:pPr indent="0" lvl="0" marL="0" rtl="0" algn="l">
              <a:lnSpc>
                <a:spcPct val="115000"/>
              </a:lnSpc>
              <a:spcBef>
                <a:spcPts val="1000"/>
              </a:spcBef>
              <a:spcAft>
                <a:spcPts val="0"/>
              </a:spcAft>
              <a:buSzPts val="1018"/>
              <a:buNone/>
            </a:pPr>
            <a:r>
              <a:rPr lang="en" sz="1800"/>
              <a:t>Gets its own bids category</a:t>
            </a:r>
            <a:endParaRPr sz="1800"/>
          </a:p>
          <a:p>
            <a:pPr indent="0" lvl="0" marL="0" rtl="0" algn="l">
              <a:lnSpc>
                <a:spcPct val="115000"/>
              </a:lnSpc>
              <a:spcBef>
                <a:spcPts val="1000"/>
              </a:spcBef>
              <a:spcAft>
                <a:spcPts val="1000"/>
              </a:spcAft>
              <a:buSzPts val="1018"/>
              <a:buNone/>
            </a:pPr>
            <a:r>
              <a:rPr lang="en" sz="1800"/>
              <a:t>https://www.wjgnet.com/1949-8470/full/v8/i9/785.htm</a:t>
            </a:r>
            <a:endParaRPr sz="1800"/>
          </a:p>
        </p:txBody>
      </p:sp>
      <p:pic>
        <p:nvPicPr>
          <p:cNvPr id="128" name="Google Shape;128;g1fec386f8eb_0_34"/>
          <p:cNvPicPr preferRelativeResize="0"/>
          <p:nvPr/>
        </p:nvPicPr>
        <p:blipFill>
          <a:blip r:embed="rId3">
            <a:alphaModFix/>
          </a:blip>
          <a:stretch>
            <a:fillRect/>
          </a:stretch>
        </p:blipFill>
        <p:spPr>
          <a:xfrm>
            <a:off x="5919900" y="1170125"/>
            <a:ext cx="2705250" cy="3820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fec386f8eb_0_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Anatomical Scan Types (4/4)</a:t>
            </a:r>
            <a:endParaRPr/>
          </a:p>
        </p:txBody>
      </p:sp>
      <p:sp>
        <p:nvSpPr>
          <p:cNvPr id="134" name="Google Shape;134;g1fec386f8eb_0_13"/>
          <p:cNvSpPr txBox="1"/>
          <p:nvPr>
            <p:ph idx="1" type="body"/>
          </p:nvPr>
        </p:nvSpPr>
        <p:spPr>
          <a:xfrm>
            <a:off x="311700" y="1152475"/>
            <a:ext cx="8520600" cy="36681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1580"/>
              <a:t>Field Maps are useful for correcting geometric distortions that result from inhomogeneities in the scanner environment. Different field maps can be used to correct different types of scans (i.e functional or diffusion). In this dataset, gradient-echo field maps were collected to correct for geometric distortion in the functional scans and spin-echo field maps were collected for use with the diffusion images. In general, the geometry of the field maps (voxel dimensions and slice placement) should match those images that they will be used to correct.</a:t>
            </a:r>
            <a:endParaRPr sz="1580"/>
          </a:p>
          <a:p>
            <a:pPr indent="0" lvl="0" marL="0" rtl="0" algn="l">
              <a:lnSpc>
                <a:spcPct val="80000"/>
              </a:lnSpc>
              <a:spcBef>
                <a:spcPts val="1000"/>
              </a:spcBef>
              <a:spcAft>
                <a:spcPts val="0"/>
              </a:spcAft>
              <a:buNone/>
            </a:pPr>
            <a:r>
              <a:rPr b="1" lang="en" sz="1580"/>
              <a:t>Field maps:</a:t>
            </a:r>
            <a:r>
              <a:rPr lang="en" sz="1580"/>
              <a:t> functional image before BOLD that looks at magnetic susceptibility; plots susceptibility across magnetic field</a:t>
            </a:r>
            <a:endParaRPr sz="1580"/>
          </a:p>
          <a:p>
            <a:pPr indent="0" lvl="0" marL="0" rtl="0" algn="l">
              <a:lnSpc>
                <a:spcPct val="80000"/>
              </a:lnSpc>
              <a:spcBef>
                <a:spcPts val="1000"/>
              </a:spcBef>
              <a:spcAft>
                <a:spcPts val="1000"/>
              </a:spcAft>
              <a:buNone/>
            </a:pPr>
            <a:r>
              <a:rPr lang="en" sz="1580"/>
              <a:t>https://crnl.readthedocs.io/fieldmaps/index.html</a:t>
            </a:r>
            <a:endParaRPr sz="1580"/>
          </a:p>
        </p:txBody>
      </p:sp>
      <p:pic>
        <p:nvPicPr>
          <p:cNvPr id="135" name="Google Shape;135;g1fec386f8eb_0_13"/>
          <p:cNvPicPr preferRelativeResize="0"/>
          <p:nvPr/>
        </p:nvPicPr>
        <p:blipFill>
          <a:blip r:embed="rId3">
            <a:alphaModFix/>
          </a:blip>
          <a:stretch>
            <a:fillRect/>
          </a:stretch>
        </p:blipFill>
        <p:spPr>
          <a:xfrm>
            <a:off x="3619500" y="3443475"/>
            <a:ext cx="4381499" cy="1780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1f73a4aaf99_0_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Function</a:t>
            </a:r>
            <a:r>
              <a:rPr lang="en"/>
              <a:t>al Scan Types</a:t>
            </a:r>
            <a:endParaRPr/>
          </a:p>
        </p:txBody>
      </p:sp>
      <p:sp>
        <p:nvSpPr>
          <p:cNvPr id="141" name="Google Shape;141;g1f73a4aaf99_0_23"/>
          <p:cNvSpPr txBox="1"/>
          <p:nvPr>
            <p:ph idx="1" type="body"/>
          </p:nvPr>
        </p:nvSpPr>
        <p:spPr>
          <a:xfrm>
            <a:off x="311700" y="1152475"/>
            <a:ext cx="5408100" cy="3416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800"/>
              <a:t>BOLD</a:t>
            </a:r>
            <a:r>
              <a:rPr lang="en" sz="1800"/>
              <a:t> (</a:t>
            </a:r>
            <a:r>
              <a:rPr lang="en" sz="1800" u="sng"/>
              <a:t>b</a:t>
            </a:r>
            <a:r>
              <a:rPr lang="en" sz="1800"/>
              <a:t>lood </a:t>
            </a:r>
            <a:r>
              <a:rPr lang="en" sz="1800" u="sng"/>
              <a:t>o</a:t>
            </a:r>
            <a:r>
              <a:rPr lang="en" sz="1800"/>
              <a:t>xygen </a:t>
            </a:r>
            <a:r>
              <a:rPr lang="en" sz="1800" u="sng"/>
              <a:t>l</a:t>
            </a:r>
            <a:r>
              <a:rPr lang="en" sz="1800"/>
              <a:t>evel </a:t>
            </a:r>
            <a:r>
              <a:rPr lang="en" sz="1800" u="sng"/>
              <a:t>d</a:t>
            </a:r>
            <a:r>
              <a:rPr lang="en" sz="1800"/>
              <a:t>ependent):</a:t>
            </a:r>
            <a:r>
              <a:rPr b="1" lang="en" sz="1800"/>
              <a:t> </a:t>
            </a:r>
            <a:r>
              <a:rPr lang="en" sz="1800"/>
              <a:t>Results from blood concentrations of </a:t>
            </a:r>
            <a:r>
              <a:rPr i="1" lang="en" sz="1800"/>
              <a:t>oxyhemoglobin</a:t>
            </a:r>
            <a:r>
              <a:rPr lang="en" sz="1800"/>
              <a:t> and </a:t>
            </a:r>
            <a:r>
              <a:rPr i="1" lang="en" sz="1800"/>
              <a:t>deoxyhemoglobin</a:t>
            </a:r>
            <a:r>
              <a:rPr lang="en" sz="1800"/>
              <a:t> changing across brain regions</a:t>
            </a:r>
            <a:endParaRPr sz="1700"/>
          </a:p>
          <a:p>
            <a:pPr indent="-330200" lvl="1" marL="914400" rtl="0" algn="l">
              <a:lnSpc>
                <a:spcPct val="100000"/>
              </a:lnSpc>
              <a:spcBef>
                <a:spcPts val="1000"/>
              </a:spcBef>
              <a:spcAft>
                <a:spcPts val="0"/>
              </a:spcAft>
              <a:buSzPts val="1600"/>
              <a:buChar char="○"/>
            </a:pPr>
            <a:r>
              <a:rPr lang="en" sz="1600"/>
              <a:t>See </a:t>
            </a:r>
            <a:r>
              <a:rPr lang="en" sz="1600" u="sng">
                <a:solidFill>
                  <a:srgbClr val="B6D7A8"/>
                </a:solidFill>
                <a:hlinkClick r:id="rId3">
                  <a:extLst>
                    <a:ext uri="{A12FA001-AC4F-418D-AE19-62706E023703}">
                      <ahyp:hlinkClr val="tx"/>
                    </a:ext>
                  </a:extLst>
                </a:hlinkClick>
              </a:rPr>
              <a:t>this page</a:t>
            </a:r>
            <a:r>
              <a:rPr lang="en" sz="1600">
                <a:solidFill>
                  <a:srgbClr val="B6D7A8"/>
                </a:solidFill>
              </a:rPr>
              <a:t> </a:t>
            </a:r>
            <a:r>
              <a:rPr lang="en" sz="1600"/>
              <a:t>for a detailed explanation of BOLD imaging</a:t>
            </a:r>
            <a:endParaRPr sz="1700"/>
          </a:p>
          <a:p>
            <a:pPr indent="0" lvl="0" marL="0" rtl="0" algn="l">
              <a:lnSpc>
                <a:spcPct val="100000"/>
              </a:lnSpc>
              <a:spcBef>
                <a:spcPts val="1000"/>
              </a:spcBef>
              <a:spcAft>
                <a:spcPts val="0"/>
              </a:spcAft>
              <a:buNone/>
            </a:pPr>
            <a:r>
              <a:rPr b="1" lang="en" sz="1800"/>
              <a:t>Resting state: </a:t>
            </a:r>
            <a:r>
              <a:rPr lang="en" sz="1800"/>
              <a:t>BOLD scan of subject’s brain activity “at rest”; serves as baseline brain activity</a:t>
            </a:r>
            <a:endParaRPr sz="1800"/>
          </a:p>
          <a:p>
            <a:pPr indent="0" lvl="0" marL="0" rtl="0" algn="l">
              <a:lnSpc>
                <a:spcPct val="100000"/>
              </a:lnSpc>
              <a:spcBef>
                <a:spcPts val="1000"/>
              </a:spcBef>
              <a:spcAft>
                <a:spcPts val="1000"/>
              </a:spcAft>
              <a:buNone/>
            </a:pPr>
            <a:r>
              <a:rPr b="1" lang="en" sz="1800"/>
              <a:t>Task: </a:t>
            </a:r>
            <a:r>
              <a:rPr lang="en" sz="1800"/>
              <a:t>BOLD scan of subject’s brain activity as they perform a behavioral task</a:t>
            </a:r>
            <a:endParaRPr sz="1800"/>
          </a:p>
        </p:txBody>
      </p:sp>
      <p:pic>
        <p:nvPicPr>
          <p:cNvPr id="142" name="Google Shape;142;g1f73a4aaf99_0_23"/>
          <p:cNvPicPr preferRelativeResize="0"/>
          <p:nvPr/>
        </p:nvPicPr>
        <p:blipFill>
          <a:blip r:embed="rId4">
            <a:alphaModFix/>
          </a:blip>
          <a:stretch>
            <a:fillRect/>
          </a:stretch>
        </p:blipFill>
        <p:spPr>
          <a:xfrm>
            <a:off x="5719800" y="1704525"/>
            <a:ext cx="3125402" cy="23122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latin typeface="Oswald SemiBold"/>
                <a:ea typeface="Oswald SemiBold"/>
                <a:cs typeface="Oswald SemiBold"/>
                <a:sym typeface="Oswald SemiBold"/>
              </a:rPr>
              <a:t>QUICK GUIDE:</a:t>
            </a:r>
            <a:r>
              <a:rPr lang="en"/>
              <a:t> Common Scan Types</a:t>
            </a:r>
            <a:endParaRPr>
              <a:solidFill>
                <a:srgbClr val="93C47D"/>
              </a:solidFill>
            </a:endParaRPr>
          </a:p>
        </p:txBody>
      </p:sp>
      <p:graphicFrame>
        <p:nvGraphicFramePr>
          <p:cNvPr id="148" name="Google Shape;148;p3"/>
          <p:cNvGraphicFramePr/>
          <p:nvPr/>
        </p:nvGraphicFramePr>
        <p:xfrm>
          <a:off x="311688" y="1152466"/>
          <a:ext cx="3000000" cy="3000000"/>
        </p:xfrm>
        <a:graphic>
          <a:graphicData uri="http://schemas.openxmlformats.org/drawingml/2006/table">
            <a:tbl>
              <a:tblPr>
                <a:noFill/>
                <a:tableStyleId>{2276962D-AAAA-4084-85B2-D7417410A27D}</a:tableStyleId>
              </a:tblPr>
              <a:tblGrid>
                <a:gridCol w="1505550"/>
                <a:gridCol w="3809325"/>
                <a:gridCol w="1392450"/>
                <a:gridCol w="1813300"/>
              </a:tblGrid>
              <a:tr h="319675">
                <a:tc>
                  <a:txBody>
                    <a:bodyPr/>
                    <a:lstStyle/>
                    <a:p>
                      <a:pPr indent="0" lvl="0" marL="0" rtl="0" algn="ctr">
                        <a:lnSpc>
                          <a:spcPct val="100000"/>
                        </a:lnSpc>
                        <a:spcBef>
                          <a:spcPts val="0"/>
                        </a:spcBef>
                        <a:spcAft>
                          <a:spcPts val="0"/>
                        </a:spcAft>
                        <a:buNone/>
                      </a:pPr>
                      <a:r>
                        <a:rPr b="1" lang="en">
                          <a:solidFill>
                            <a:srgbClr val="CACACA"/>
                          </a:solidFill>
                        </a:rPr>
                        <a:t>Modality</a:t>
                      </a:r>
                      <a:endParaRPr b="1">
                        <a:solidFill>
                          <a:srgbClr val="CACACA"/>
                        </a:solidFill>
                      </a:endParaRPr>
                    </a:p>
                  </a:txBody>
                  <a:tcPr marT="91425" marB="91425" marR="91425" marL="91425" anchor="ctr">
                    <a:lnL cap="flat" cmpd="sng" w="2857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a:solidFill>
                            <a:srgbClr val="CACACA"/>
                          </a:solidFill>
                        </a:rPr>
                        <a:t>Scan </a:t>
                      </a:r>
                      <a:r>
                        <a:rPr b="1" lang="en">
                          <a:solidFill>
                            <a:srgbClr val="CACACA"/>
                          </a:solidFill>
                        </a:rPr>
                        <a:t>Type</a:t>
                      </a:r>
                      <a:endParaRPr b="1">
                        <a:solidFill>
                          <a:srgbClr val="93C47D"/>
                        </a:solidFill>
                        <a:latin typeface="Oswald"/>
                        <a:ea typeface="Oswald"/>
                        <a:cs typeface="Oswald"/>
                        <a:sym typeface="Oswal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gridSpan="2">
                  <a:txBody>
                    <a:bodyPr/>
                    <a:lstStyle/>
                    <a:p>
                      <a:pPr indent="0" lvl="0" marL="0" rtl="0" algn="ctr">
                        <a:lnSpc>
                          <a:spcPct val="100000"/>
                        </a:lnSpc>
                        <a:spcBef>
                          <a:spcPts val="0"/>
                        </a:spcBef>
                        <a:spcAft>
                          <a:spcPts val="0"/>
                        </a:spcAft>
                        <a:buNone/>
                      </a:pPr>
                      <a:r>
                        <a:rPr b="1" lang="en">
                          <a:solidFill>
                            <a:srgbClr val="CACACA"/>
                          </a:solidFill>
                        </a:rPr>
                        <a:t>Scan </a:t>
                      </a:r>
                      <a:r>
                        <a:rPr b="1" lang="en">
                          <a:solidFill>
                            <a:srgbClr val="CACACA"/>
                          </a:solidFill>
                        </a:rPr>
                        <a:t>Subtype</a:t>
                      </a:r>
                      <a:endParaRPr b="1">
                        <a:solidFill>
                          <a:schemeClr val="accent3"/>
                        </a:solidFill>
                      </a:endParaRPr>
                    </a:p>
                  </a:txBody>
                  <a:tcPr marT="91425" marB="91425" marR="91425" marL="91425" anchor="ctr">
                    <a:lnL cap="flat" cmpd="sng" w="952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hMerge="1"/>
              </a:tr>
              <a:tr h="225825">
                <a:tc rowSpan="4">
                  <a:txBody>
                    <a:bodyPr/>
                    <a:lstStyle/>
                    <a:p>
                      <a:pPr indent="0" lvl="0" marL="0" rtl="0" algn="ctr">
                        <a:lnSpc>
                          <a:spcPct val="100000"/>
                        </a:lnSpc>
                        <a:spcBef>
                          <a:spcPts val="0"/>
                        </a:spcBef>
                        <a:spcAft>
                          <a:spcPts val="0"/>
                        </a:spcAft>
                        <a:buNone/>
                      </a:pPr>
                      <a:r>
                        <a:rPr lang="en" sz="2400">
                          <a:solidFill>
                            <a:srgbClr val="93C47D"/>
                          </a:solidFill>
                          <a:latin typeface="Oswald SemiBold"/>
                          <a:ea typeface="Oswald SemiBold"/>
                          <a:cs typeface="Oswald SemiBold"/>
                          <a:sym typeface="Oswald SemiBold"/>
                        </a:rPr>
                        <a:t>ANAT</a:t>
                      </a:r>
                      <a:endParaRPr sz="2400">
                        <a:solidFill>
                          <a:srgbClr val="93C47D"/>
                        </a:solidFill>
                        <a:latin typeface="Oswald SemiBold"/>
                        <a:ea typeface="Oswald SemiBold"/>
                        <a:cs typeface="Oswald SemiBold"/>
                        <a:sym typeface="Oswald SemiBold"/>
                      </a:endParaRPr>
                    </a:p>
                    <a:p>
                      <a:pPr indent="0" lvl="0" marL="0" rtl="0" algn="ctr">
                        <a:lnSpc>
                          <a:spcPct val="100000"/>
                        </a:lnSpc>
                        <a:spcBef>
                          <a:spcPts val="0"/>
                        </a:spcBef>
                        <a:spcAft>
                          <a:spcPts val="0"/>
                        </a:spcAft>
                        <a:buNone/>
                      </a:pPr>
                      <a:r>
                        <a:rPr lang="en" sz="1600">
                          <a:solidFill>
                            <a:srgbClr val="CACACA"/>
                          </a:solidFill>
                        </a:rPr>
                        <a:t>(anatomical)</a:t>
                      </a:r>
                      <a:endParaRPr sz="1800">
                        <a:solidFill>
                          <a:srgbClr val="93C47D"/>
                        </a:solidFill>
                        <a:latin typeface="Oswald"/>
                        <a:ea typeface="Oswald"/>
                        <a:cs typeface="Oswald"/>
                        <a:sym typeface="Oswald"/>
                      </a:endParaRPr>
                    </a:p>
                  </a:txBody>
                  <a:tcPr marT="91425" marB="91425" marR="91425" marL="91425" anchor="ctr">
                    <a:lnL cap="flat" cmpd="sng" w="2857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 sz="1600">
                          <a:solidFill>
                            <a:srgbClr val="93C47D"/>
                          </a:solidFill>
                        </a:rPr>
                        <a:t>LOC </a:t>
                      </a:r>
                      <a:r>
                        <a:rPr lang="en" sz="1600">
                          <a:solidFill>
                            <a:schemeClr val="accent3"/>
                          </a:solidFill>
                        </a:rPr>
                        <a:t>(localizer)</a:t>
                      </a:r>
                      <a:endParaRPr sz="1600">
                        <a:solidFill>
                          <a:srgbClr val="93C47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tcPr>
                </a:tc>
                <a:tc gridSpan="2">
                  <a:txBody>
                    <a:bodyPr/>
                    <a:lstStyle/>
                    <a:p>
                      <a:pPr indent="0" lvl="0" marL="0" rtl="0" algn="l">
                        <a:lnSpc>
                          <a:spcPct val="100000"/>
                        </a:lnSpc>
                        <a:spcBef>
                          <a:spcPts val="0"/>
                        </a:spcBef>
                        <a:spcAft>
                          <a:spcPts val="0"/>
                        </a:spcAft>
                        <a:buNone/>
                      </a:pPr>
                      <a:r>
                        <a:rPr b="1" lang="en">
                          <a:solidFill>
                            <a:srgbClr val="93C47D"/>
                          </a:solidFill>
                        </a:rPr>
                        <a:t>SCOUT </a:t>
                      </a:r>
                      <a:r>
                        <a:rPr lang="en">
                          <a:solidFill>
                            <a:schemeClr val="accent3"/>
                          </a:solidFill>
                        </a:rPr>
                        <a:t>(scout)</a:t>
                      </a:r>
                      <a:endParaRPr b="1">
                        <a:solidFill>
                          <a:srgbClr val="CACACA"/>
                        </a:solidFill>
                      </a:endParaRPr>
                    </a:p>
                  </a:txBody>
                  <a:tcPr marT="91425" marB="91425" marR="91425" marL="91425" anchor="ctr">
                    <a:lnL cap="flat" cmpd="sng" w="952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tcPr>
                </a:tc>
                <a:tc hMerge="1"/>
              </a:tr>
              <a:tr h="271850">
                <a:tc vMerge="1"/>
                <a:tc rowSpan="2">
                  <a:txBody>
                    <a:bodyPr/>
                    <a:lstStyle/>
                    <a:p>
                      <a:pPr indent="0" lvl="0" marL="0" rtl="0" algn="l">
                        <a:lnSpc>
                          <a:spcPct val="100000"/>
                        </a:lnSpc>
                        <a:spcBef>
                          <a:spcPts val="0"/>
                        </a:spcBef>
                        <a:spcAft>
                          <a:spcPts val="0"/>
                        </a:spcAft>
                        <a:buNone/>
                      </a:pPr>
                      <a:r>
                        <a:rPr b="1" lang="en" sz="1600">
                          <a:solidFill>
                            <a:srgbClr val="93C47D"/>
                          </a:solidFill>
                        </a:rPr>
                        <a:t>T1W</a:t>
                      </a:r>
                      <a:r>
                        <a:rPr lang="en" sz="1600">
                          <a:solidFill>
                            <a:srgbClr val="93C47D"/>
                          </a:solidFill>
                        </a:rPr>
                        <a:t> </a:t>
                      </a:r>
                      <a:r>
                        <a:rPr lang="en" sz="1600">
                          <a:solidFill>
                            <a:schemeClr val="accent3"/>
                          </a:solidFill>
                        </a:rPr>
                        <a:t>(T1-weighted)</a:t>
                      </a:r>
                      <a:endParaRPr sz="1600">
                        <a:solidFill>
                          <a:srgbClr val="93C47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gridSpan="2">
                  <a:txBody>
                    <a:bodyPr/>
                    <a:lstStyle/>
                    <a:p>
                      <a:pPr indent="0" lvl="0" marL="0" rtl="0" algn="l">
                        <a:lnSpc>
                          <a:spcPct val="100000"/>
                        </a:lnSpc>
                        <a:spcBef>
                          <a:spcPts val="0"/>
                        </a:spcBef>
                        <a:spcAft>
                          <a:spcPts val="0"/>
                        </a:spcAft>
                        <a:buNone/>
                      </a:pPr>
                      <a:r>
                        <a:rPr b="1" lang="en">
                          <a:solidFill>
                            <a:srgbClr val="93C47D"/>
                          </a:solidFill>
                        </a:rPr>
                        <a:t>MPRAGE</a:t>
                      </a:r>
                      <a:r>
                        <a:rPr lang="en">
                          <a:solidFill>
                            <a:srgbClr val="93C47D"/>
                          </a:solidFill>
                        </a:rPr>
                        <a:t> </a:t>
                      </a:r>
                      <a:r>
                        <a:rPr lang="en">
                          <a:solidFill>
                            <a:schemeClr val="accent3"/>
                          </a:solidFill>
                        </a:rPr>
                        <a:t>(magnetization-prepared rapid acquisition gradient echo)</a:t>
                      </a:r>
                      <a:endParaRPr>
                        <a:solidFill>
                          <a:srgbClr val="93C47D"/>
                        </a:solidFill>
                      </a:endParaRPr>
                    </a:p>
                  </a:txBody>
                  <a:tcPr marT="91425" marB="91425" marR="91425" marL="91425" anchor="ctr">
                    <a:lnL cap="flat" cmpd="sng" w="952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tcPr>
                </a:tc>
                <a:tc hMerge="1"/>
              </a:tr>
              <a:tr h="157075">
                <a:tc vMerge="1"/>
                <a:tc vMerge="1"/>
                <a:tc gridSpan="2">
                  <a:txBody>
                    <a:bodyPr/>
                    <a:lstStyle/>
                    <a:p>
                      <a:pPr indent="0" lvl="0" marL="0" rtl="0" algn="l">
                        <a:lnSpc>
                          <a:spcPct val="100000"/>
                        </a:lnSpc>
                        <a:spcBef>
                          <a:spcPts val="0"/>
                        </a:spcBef>
                        <a:spcAft>
                          <a:spcPts val="0"/>
                        </a:spcAft>
                        <a:buNone/>
                      </a:pPr>
                      <a:r>
                        <a:rPr b="1" lang="en">
                          <a:solidFill>
                            <a:srgbClr val="93C47D"/>
                          </a:solidFill>
                        </a:rPr>
                        <a:t>ME-MPRAGE</a:t>
                      </a:r>
                      <a:r>
                        <a:rPr lang="en">
                          <a:solidFill>
                            <a:srgbClr val="93C47D"/>
                          </a:solidFill>
                        </a:rPr>
                        <a:t> </a:t>
                      </a:r>
                      <a:r>
                        <a:rPr lang="en">
                          <a:solidFill>
                            <a:schemeClr val="accent3"/>
                          </a:solidFill>
                        </a:rPr>
                        <a:t>(multi-echo MPRAGE)</a:t>
                      </a:r>
                      <a:endParaRPr>
                        <a:solidFill>
                          <a:srgbClr val="CACACA"/>
                        </a:solidFill>
                      </a:endParaRPr>
                    </a:p>
                  </a:txBody>
                  <a:tcPr marT="91425" marB="91425" marR="91425" marL="91425" anchor="ctr">
                    <a:lnL cap="flat" cmpd="sng" w="952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B cap="flat" cmpd="sng" w="9525">
                      <a:solidFill>
                        <a:schemeClr val="dk2"/>
                      </a:solidFill>
                      <a:prstDash val="solid"/>
                      <a:round/>
                      <a:headEnd len="sm" w="sm" type="none"/>
                      <a:tailEnd len="sm" w="sm" type="none"/>
                    </a:lnB>
                  </a:tcPr>
                </a:tc>
                <a:tc hMerge="1"/>
              </a:tr>
              <a:tr h="187575">
                <a:tc vMerge="1"/>
                <a:tc gridSpan="3">
                  <a:txBody>
                    <a:bodyPr/>
                    <a:lstStyle/>
                    <a:p>
                      <a:pPr indent="0" lvl="0" marL="0" rtl="0" algn="l">
                        <a:spcBef>
                          <a:spcPts val="0"/>
                        </a:spcBef>
                        <a:spcAft>
                          <a:spcPts val="0"/>
                        </a:spcAft>
                        <a:buNone/>
                      </a:pPr>
                      <a:r>
                        <a:rPr b="1" lang="en" sz="1600">
                          <a:solidFill>
                            <a:srgbClr val="93C47D"/>
                          </a:solidFill>
                        </a:rPr>
                        <a:t>T2W</a:t>
                      </a:r>
                      <a:r>
                        <a:rPr lang="en" sz="1600">
                          <a:solidFill>
                            <a:srgbClr val="93C47D"/>
                          </a:solidFill>
                        </a:rPr>
                        <a:t> </a:t>
                      </a:r>
                      <a:r>
                        <a:rPr lang="en" sz="1600">
                          <a:solidFill>
                            <a:schemeClr val="accent3"/>
                          </a:solidFill>
                        </a:rPr>
                        <a:t>(T2-weighted)</a:t>
                      </a:r>
                      <a:endParaRPr b="1" sz="1600">
                        <a:solidFill>
                          <a:srgbClr val="CACACA"/>
                        </a:solidFill>
                      </a:endParaRPr>
                    </a:p>
                  </a:txBody>
                  <a:tcPr marT="91425" marB="91425" marR="91425" marL="91425" anchor="ctr">
                    <a:lnL cap="flat" cmpd="sng" w="9525">
                      <a:solidFill>
                        <a:srgbClr val="9E9E9E"/>
                      </a:solidFill>
                      <a:prstDash val="solid"/>
                      <a:round/>
                      <a:headEnd len="sm" w="sm" type="none"/>
                      <a:tailEnd len="sm" w="sm" type="none"/>
                    </a:lnL>
                    <a:lnR cap="flat" cmpd="sng" w="28575">
                      <a:solidFill>
                        <a:schemeClr val="dk2"/>
                      </a:solidFill>
                      <a:prstDash val="solid"/>
                      <a:round/>
                      <a:headEnd len="sm" w="sm" type="none"/>
                      <a:tailEnd len="sm" w="sm" type="none"/>
                    </a:lnR>
                    <a:lnB cap="flat" cmpd="sng" w="9525">
                      <a:solidFill>
                        <a:srgbClr val="9E9E9E"/>
                      </a:solidFill>
                      <a:prstDash val="solid"/>
                      <a:round/>
                      <a:headEnd len="sm" w="sm" type="none"/>
                      <a:tailEnd len="sm" w="sm" type="none"/>
                    </a:lnB>
                  </a:tcPr>
                </a:tc>
                <a:tc hMerge="1"/>
                <a:tc hMerge="1"/>
              </a:tr>
              <a:tr h="185775">
                <a:tc rowSpan="3">
                  <a:txBody>
                    <a:bodyPr/>
                    <a:lstStyle/>
                    <a:p>
                      <a:pPr indent="0" lvl="0" marL="0" rtl="0" algn="ctr">
                        <a:spcBef>
                          <a:spcPts val="0"/>
                        </a:spcBef>
                        <a:spcAft>
                          <a:spcPts val="0"/>
                        </a:spcAft>
                        <a:buNone/>
                      </a:pPr>
                      <a:r>
                        <a:rPr lang="en" sz="2400">
                          <a:solidFill>
                            <a:srgbClr val="93C47D"/>
                          </a:solidFill>
                          <a:latin typeface="Oswald Medium"/>
                          <a:ea typeface="Oswald Medium"/>
                          <a:cs typeface="Oswald Medium"/>
                          <a:sym typeface="Oswald Medium"/>
                        </a:rPr>
                        <a:t>FUNC</a:t>
                      </a:r>
                      <a:endParaRPr sz="2400">
                        <a:solidFill>
                          <a:srgbClr val="93C47D"/>
                        </a:solidFill>
                        <a:latin typeface="Oswald Medium"/>
                        <a:ea typeface="Oswald Medium"/>
                        <a:cs typeface="Oswald Medium"/>
                        <a:sym typeface="Oswald Medium"/>
                      </a:endParaRPr>
                    </a:p>
                    <a:p>
                      <a:pPr indent="0" lvl="0" marL="0" rtl="0" algn="ctr">
                        <a:spcBef>
                          <a:spcPts val="0"/>
                        </a:spcBef>
                        <a:spcAft>
                          <a:spcPts val="0"/>
                        </a:spcAft>
                        <a:buNone/>
                      </a:pPr>
                      <a:r>
                        <a:rPr lang="en" sz="1600">
                          <a:solidFill>
                            <a:srgbClr val="CACACA"/>
                          </a:solidFill>
                        </a:rPr>
                        <a:t>(functional)</a:t>
                      </a:r>
                      <a:endParaRPr sz="1800">
                        <a:solidFill>
                          <a:srgbClr val="93C47D"/>
                        </a:solidFill>
                        <a:latin typeface="Oswald"/>
                        <a:ea typeface="Oswald"/>
                        <a:cs typeface="Oswald"/>
                        <a:sym typeface="Oswald"/>
                      </a:endParaRPr>
                    </a:p>
                  </a:txBody>
                  <a:tcPr marT="91425" marB="91425" marR="91425" marL="91425" anchor="ctr">
                    <a:lnL cap="flat" cmpd="sng" w="2857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rowSpan="2">
                  <a:txBody>
                    <a:bodyPr/>
                    <a:lstStyle/>
                    <a:p>
                      <a:pPr indent="0" lvl="0" marL="0" rtl="0" algn="l">
                        <a:lnSpc>
                          <a:spcPct val="100000"/>
                        </a:lnSpc>
                        <a:spcBef>
                          <a:spcPts val="0"/>
                        </a:spcBef>
                        <a:spcAft>
                          <a:spcPts val="0"/>
                        </a:spcAft>
                        <a:buNone/>
                      </a:pPr>
                      <a:r>
                        <a:rPr b="1" lang="en" sz="1600">
                          <a:solidFill>
                            <a:srgbClr val="93C47D"/>
                          </a:solidFill>
                        </a:rPr>
                        <a:t>BOLD </a:t>
                      </a:r>
                      <a:r>
                        <a:rPr lang="en" sz="1600">
                          <a:solidFill>
                            <a:schemeClr val="accent3"/>
                          </a:solidFill>
                        </a:rPr>
                        <a:t>(blood oxygen level dependent)</a:t>
                      </a:r>
                      <a:endParaRPr sz="1600">
                        <a:solidFill>
                          <a:srgbClr val="93C47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rtl="0" algn="l">
                        <a:lnSpc>
                          <a:spcPct val="100000"/>
                        </a:lnSpc>
                        <a:spcBef>
                          <a:spcPts val="0"/>
                        </a:spcBef>
                        <a:spcAft>
                          <a:spcPts val="0"/>
                        </a:spcAft>
                        <a:buNone/>
                      </a:pPr>
                      <a:r>
                        <a:rPr b="1" lang="en">
                          <a:solidFill>
                            <a:srgbClr val="93C47D"/>
                          </a:solidFill>
                        </a:rPr>
                        <a:t>REST</a:t>
                      </a:r>
                      <a:r>
                        <a:rPr lang="en">
                          <a:solidFill>
                            <a:srgbClr val="93C47D"/>
                          </a:solidFill>
                        </a:rPr>
                        <a:t> </a:t>
                      </a:r>
                      <a:r>
                        <a:rPr lang="en">
                          <a:solidFill>
                            <a:schemeClr val="accent3"/>
                          </a:solidFill>
                        </a:rPr>
                        <a:t>(resting state)</a:t>
                      </a:r>
                      <a:endParaRPr>
                        <a:solidFill>
                          <a:srgbClr val="CACACA"/>
                        </a:solidFill>
                      </a:endParaRPr>
                    </a:p>
                  </a:txBody>
                  <a:tcPr marT="91425" marB="91425" marR="91425" marL="91425" anchor="ctr">
                    <a:lnL cap="flat" cmpd="sng" w="952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14475">
                <a:tc vMerge="1"/>
                <a:tc vMerge="1"/>
                <a:tc gridSpan="2">
                  <a:txBody>
                    <a:bodyPr/>
                    <a:lstStyle/>
                    <a:p>
                      <a:pPr indent="0" lvl="0" marL="0" rtl="0" algn="l">
                        <a:spcBef>
                          <a:spcPts val="0"/>
                        </a:spcBef>
                        <a:spcAft>
                          <a:spcPts val="0"/>
                        </a:spcAft>
                        <a:buNone/>
                      </a:pPr>
                      <a:r>
                        <a:rPr b="1" lang="en">
                          <a:solidFill>
                            <a:srgbClr val="93C47D"/>
                          </a:solidFill>
                        </a:rPr>
                        <a:t>TASK</a:t>
                      </a:r>
                      <a:r>
                        <a:rPr b="1" lang="en">
                          <a:solidFill>
                            <a:srgbClr val="93C47D"/>
                          </a:solidFill>
                        </a:rPr>
                        <a:t> </a:t>
                      </a:r>
                      <a:r>
                        <a:rPr lang="en">
                          <a:solidFill>
                            <a:schemeClr val="accent3"/>
                          </a:solidFill>
                        </a:rPr>
                        <a:t>(task)</a:t>
                      </a:r>
                      <a:endParaRPr/>
                    </a:p>
                  </a:txBody>
                  <a:tcPr marT="91425" marB="91425" marR="91425" marL="91425" anchor="ctr">
                    <a:lnR cap="flat" cmpd="sng" w="2857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83225">
                <a:tc vMerge="1"/>
                <a:tc gridSpan="3">
                  <a:txBody>
                    <a:bodyPr/>
                    <a:lstStyle/>
                    <a:p>
                      <a:pPr indent="0" lvl="0" marL="0" rtl="0" algn="l">
                        <a:spcBef>
                          <a:spcPts val="0"/>
                        </a:spcBef>
                        <a:spcAft>
                          <a:spcPts val="0"/>
                        </a:spcAft>
                        <a:buNone/>
                      </a:pPr>
                      <a:r>
                        <a:rPr b="1" lang="en" sz="1600">
                          <a:solidFill>
                            <a:srgbClr val="93C47D"/>
                          </a:solidFill>
                        </a:rPr>
                        <a:t>FMAP</a:t>
                      </a:r>
                      <a:r>
                        <a:rPr lang="en" sz="1600">
                          <a:solidFill>
                            <a:srgbClr val="93C47D"/>
                          </a:solidFill>
                        </a:rPr>
                        <a:t> </a:t>
                      </a:r>
                      <a:r>
                        <a:rPr lang="en" sz="1600">
                          <a:solidFill>
                            <a:schemeClr val="accent3"/>
                          </a:solidFill>
                        </a:rPr>
                        <a:t>(field map)</a:t>
                      </a:r>
                      <a:endParaRPr sz="1600">
                        <a:solidFill>
                          <a:srgbClr val="93C47D"/>
                        </a:solidFill>
                      </a:endParaRPr>
                    </a:p>
                  </a:txBody>
                  <a:tcPr marT="91425" marB="91425" marR="91425" marL="91425" anchor="ctr">
                    <a:lnR cap="flat" cmpd="sng" w="2857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hMerge="1"/>
                <a:tc hMerge="1"/>
              </a:tr>
            </a:tbl>
          </a:graphicData>
        </a:graphic>
      </p:graphicFrame>
      <p:sp>
        <p:nvSpPr>
          <p:cNvPr id="149" name="Google Shape;149;p3"/>
          <p:cNvSpPr txBox="1"/>
          <p:nvPr/>
        </p:nvSpPr>
        <p:spPr>
          <a:xfrm>
            <a:off x="311700" y="4684325"/>
            <a:ext cx="7581900" cy="36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CACACA"/>
                </a:solidFill>
              </a:rPr>
              <a:t>*Diffusion-weighted imaging</a:t>
            </a:r>
            <a:r>
              <a:rPr lang="en" sz="1200">
                <a:solidFill>
                  <a:srgbClr val="CACACA"/>
                </a:solidFill>
              </a:rPr>
              <a:t> (DWI)</a:t>
            </a:r>
            <a:r>
              <a:rPr b="1" lang="en" sz="1200">
                <a:solidFill>
                  <a:srgbClr val="CACACA"/>
                </a:solidFill>
              </a:rPr>
              <a:t> </a:t>
            </a:r>
            <a:r>
              <a:rPr lang="en" sz="1200">
                <a:solidFill>
                  <a:srgbClr val="CACACA"/>
                </a:solidFill>
              </a:rPr>
              <a:t>is classified as its own modality</a:t>
            </a:r>
            <a:endParaRPr sz="1200">
              <a:solidFill>
                <a:srgbClr val="CACACA"/>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latin typeface="Oswald SemiBold"/>
                <a:ea typeface="Oswald SemiBold"/>
                <a:cs typeface="Oswald SemiBold"/>
                <a:sym typeface="Oswald SemiBold"/>
              </a:rPr>
              <a:t>QUIZ: </a:t>
            </a:r>
            <a:r>
              <a:rPr lang="en"/>
              <a:t>Scan Types</a:t>
            </a:r>
            <a:endParaRPr/>
          </a:p>
        </p:txBody>
      </p:sp>
      <p:pic>
        <p:nvPicPr>
          <p:cNvPr id="155" name="Google Shape;155;p4"/>
          <p:cNvPicPr preferRelativeResize="0"/>
          <p:nvPr/>
        </p:nvPicPr>
        <p:blipFill rotWithShape="1">
          <a:blip r:embed="rId3">
            <a:alphaModFix/>
          </a:blip>
          <a:srcRect b="0" l="724" r="0" t="0"/>
          <a:stretch/>
        </p:blipFill>
        <p:spPr>
          <a:xfrm>
            <a:off x="881250" y="1320838"/>
            <a:ext cx="3876825" cy="3324225"/>
          </a:xfrm>
          <a:prstGeom prst="rect">
            <a:avLst/>
          </a:prstGeom>
          <a:noFill/>
          <a:ln>
            <a:noFill/>
          </a:ln>
        </p:spPr>
      </p:pic>
      <p:grpSp>
        <p:nvGrpSpPr>
          <p:cNvPr id="156" name="Google Shape;156;p4"/>
          <p:cNvGrpSpPr/>
          <p:nvPr/>
        </p:nvGrpSpPr>
        <p:grpSpPr>
          <a:xfrm>
            <a:off x="881200" y="1320800"/>
            <a:ext cx="3876925" cy="3324300"/>
            <a:chOff x="964375" y="1320825"/>
            <a:chExt cx="3876925" cy="3324300"/>
          </a:xfrm>
        </p:grpSpPr>
        <p:sp>
          <p:nvSpPr>
            <p:cNvPr id="157" name="Google Shape;157;p4"/>
            <p:cNvSpPr/>
            <p:nvPr/>
          </p:nvSpPr>
          <p:spPr>
            <a:xfrm>
              <a:off x="964400" y="1320825"/>
              <a:ext cx="3876900" cy="1391700"/>
            </a:xfrm>
            <a:prstGeom prst="rect">
              <a:avLst/>
            </a:prstGeom>
            <a:no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p:nvPr/>
          </p:nvSpPr>
          <p:spPr>
            <a:xfrm>
              <a:off x="964375" y="2712525"/>
              <a:ext cx="3876900" cy="572700"/>
            </a:xfrm>
            <a:prstGeom prst="rect">
              <a:avLst/>
            </a:prstGeom>
            <a:no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p:nvPr/>
          </p:nvSpPr>
          <p:spPr>
            <a:xfrm>
              <a:off x="964400" y="3285225"/>
              <a:ext cx="3876900" cy="512100"/>
            </a:xfrm>
            <a:prstGeom prst="rect">
              <a:avLst/>
            </a:prstGeom>
            <a:no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964375" y="3797325"/>
              <a:ext cx="3876900" cy="847800"/>
            </a:xfrm>
            <a:prstGeom prst="rect">
              <a:avLst/>
            </a:prstGeom>
            <a:no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 name="Google Shape;161;p4"/>
          <p:cNvSpPr txBox="1"/>
          <p:nvPr/>
        </p:nvSpPr>
        <p:spPr>
          <a:xfrm>
            <a:off x="4955400" y="2071725"/>
            <a:ext cx="3876900" cy="1822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CACACA"/>
                </a:solidFill>
              </a:rPr>
              <a:t>This is an example of a real study’s raw output from the Brown MRF.</a:t>
            </a:r>
            <a:endParaRPr sz="1600">
              <a:solidFill>
                <a:srgbClr val="CACACA"/>
              </a:solidFill>
            </a:endParaRPr>
          </a:p>
          <a:p>
            <a:pPr indent="0" lvl="0" marL="0" rtl="0" algn="l">
              <a:lnSpc>
                <a:spcPct val="115000"/>
              </a:lnSpc>
              <a:spcBef>
                <a:spcPts val="0"/>
              </a:spcBef>
              <a:spcAft>
                <a:spcPts val="0"/>
              </a:spcAft>
              <a:buNone/>
            </a:pPr>
            <a:r>
              <a:t/>
            </a:r>
            <a:endParaRPr sz="1600">
              <a:solidFill>
                <a:srgbClr val="CACACA"/>
              </a:solidFill>
            </a:endParaRPr>
          </a:p>
          <a:p>
            <a:pPr indent="0" lvl="0" marL="0" rtl="0" algn="l">
              <a:lnSpc>
                <a:spcPct val="115000"/>
              </a:lnSpc>
              <a:spcBef>
                <a:spcPts val="0"/>
              </a:spcBef>
              <a:spcAft>
                <a:spcPts val="0"/>
              </a:spcAft>
              <a:buNone/>
            </a:pPr>
            <a:r>
              <a:rPr lang="en" sz="1600">
                <a:solidFill>
                  <a:srgbClr val="CACACA"/>
                </a:solidFill>
              </a:rPr>
              <a:t>Based on the previous slides, can you deduce what type of scans each of these folder groups contain?</a:t>
            </a:r>
            <a:endParaRPr sz="1600">
              <a:solidFill>
                <a:srgbClr val="CACACA"/>
              </a:solidFill>
            </a:endParaRPr>
          </a:p>
        </p:txBody>
      </p:sp>
      <p:sp>
        <p:nvSpPr>
          <p:cNvPr id="162" name="Google Shape;162;p4"/>
          <p:cNvSpPr txBox="1"/>
          <p:nvPr/>
        </p:nvSpPr>
        <p:spPr>
          <a:xfrm>
            <a:off x="311700" y="1755075"/>
            <a:ext cx="548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93C47D"/>
                </a:solidFill>
                <a:latin typeface="Oswald"/>
                <a:ea typeface="Oswald"/>
                <a:cs typeface="Oswald"/>
                <a:sym typeface="Oswald"/>
              </a:rPr>
              <a:t>1</a:t>
            </a:r>
            <a:endParaRPr b="1" sz="1800"/>
          </a:p>
        </p:txBody>
      </p:sp>
      <p:sp>
        <p:nvSpPr>
          <p:cNvPr id="163" name="Google Shape;163;p4"/>
          <p:cNvSpPr txBox="1"/>
          <p:nvPr/>
        </p:nvSpPr>
        <p:spPr>
          <a:xfrm>
            <a:off x="311700" y="2721338"/>
            <a:ext cx="548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93C47D"/>
                </a:solidFill>
                <a:latin typeface="Oswald"/>
                <a:ea typeface="Oswald"/>
                <a:cs typeface="Oswald"/>
                <a:sym typeface="Oswald"/>
              </a:rPr>
              <a:t>2</a:t>
            </a:r>
            <a:endParaRPr b="1" sz="1800"/>
          </a:p>
        </p:txBody>
      </p:sp>
      <p:sp>
        <p:nvSpPr>
          <p:cNvPr id="164" name="Google Shape;164;p4"/>
          <p:cNvSpPr txBox="1"/>
          <p:nvPr/>
        </p:nvSpPr>
        <p:spPr>
          <a:xfrm>
            <a:off x="311700" y="3279675"/>
            <a:ext cx="548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93C47D"/>
                </a:solidFill>
                <a:latin typeface="Oswald"/>
                <a:ea typeface="Oswald"/>
                <a:cs typeface="Oswald"/>
                <a:sym typeface="Oswald"/>
              </a:rPr>
              <a:t>3</a:t>
            </a:r>
            <a:endParaRPr b="1" sz="2200"/>
          </a:p>
        </p:txBody>
      </p:sp>
      <p:sp>
        <p:nvSpPr>
          <p:cNvPr id="165" name="Google Shape;165;p4"/>
          <p:cNvSpPr txBox="1"/>
          <p:nvPr/>
        </p:nvSpPr>
        <p:spPr>
          <a:xfrm>
            <a:off x="332550" y="3959625"/>
            <a:ext cx="548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93C47D"/>
                </a:solidFill>
                <a:latin typeface="Oswald"/>
                <a:ea typeface="Oswald"/>
                <a:cs typeface="Oswald"/>
                <a:sym typeface="Oswald"/>
              </a:rPr>
              <a:t>4</a:t>
            </a:r>
            <a:endParaRPr b="1" sz="2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f73a4aaf99_0_46"/>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3.	Common </a:t>
            </a:r>
            <a:r>
              <a:rPr lang="en"/>
              <a:t>File Types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latin typeface="Oswald SemiBold"/>
                <a:ea typeface="Oswald SemiBold"/>
                <a:cs typeface="Oswald SemiBold"/>
                <a:sym typeface="Oswald SemiBold"/>
              </a:rPr>
              <a:t>QUICK </a:t>
            </a:r>
            <a:r>
              <a:rPr lang="en">
                <a:latin typeface="Oswald SemiBold"/>
                <a:ea typeface="Oswald SemiBold"/>
                <a:cs typeface="Oswald SemiBold"/>
                <a:sym typeface="Oswald SemiBold"/>
              </a:rPr>
              <a:t>GUIDE:</a:t>
            </a:r>
            <a:r>
              <a:rPr lang="en"/>
              <a:t> Common File Types</a:t>
            </a:r>
            <a:endParaRPr/>
          </a:p>
        </p:txBody>
      </p:sp>
      <p:graphicFrame>
        <p:nvGraphicFramePr>
          <p:cNvPr id="176" name="Google Shape;176;p5"/>
          <p:cNvGraphicFramePr/>
          <p:nvPr/>
        </p:nvGraphicFramePr>
        <p:xfrm>
          <a:off x="311700" y="1152466"/>
          <a:ext cx="3000000" cy="3000000"/>
        </p:xfrm>
        <a:graphic>
          <a:graphicData uri="http://schemas.openxmlformats.org/drawingml/2006/table">
            <a:tbl>
              <a:tblPr>
                <a:noFill/>
                <a:tableStyleId>{2276962D-AAAA-4084-85B2-D7417410A27D}</a:tableStyleId>
              </a:tblPr>
              <a:tblGrid>
                <a:gridCol w="1193025"/>
                <a:gridCol w="1295425"/>
                <a:gridCol w="6032125"/>
              </a:tblGrid>
              <a:tr h="1095775">
                <a:tc>
                  <a:txBody>
                    <a:bodyPr/>
                    <a:lstStyle/>
                    <a:p>
                      <a:pPr indent="0" lvl="0" marL="0" rtl="0" algn="ctr">
                        <a:lnSpc>
                          <a:spcPct val="115000"/>
                        </a:lnSpc>
                        <a:spcBef>
                          <a:spcPts val="0"/>
                        </a:spcBef>
                        <a:spcAft>
                          <a:spcPts val="0"/>
                        </a:spcAft>
                        <a:buNone/>
                      </a:pPr>
                      <a:r>
                        <a:rPr b="1" lang="en">
                          <a:solidFill>
                            <a:srgbClr val="CACACA"/>
                          </a:solidFill>
                        </a:rPr>
                        <a:t>Default Output</a:t>
                      </a:r>
                      <a:endParaRPr b="1">
                        <a:solidFill>
                          <a:srgbClr val="CACACA"/>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 sz="2200">
                          <a:solidFill>
                            <a:srgbClr val="93C47D"/>
                          </a:solidFill>
                          <a:latin typeface="Oswald"/>
                          <a:ea typeface="Oswald"/>
                          <a:cs typeface="Oswald"/>
                          <a:sym typeface="Oswald"/>
                        </a:rPr>
                        <a:t>.ima</a:t>
                      </a:r>
                      <a:endParaRPr sz="2200">
                        <a:solidFill>
                          <a:srgbClr val="93C47D"/>
                        </a:solidFill>
                        <a:latin typeface="Oswald"/>
                        <a:ea typeface="Oswald"/>
                        <a:cs typeface="Oswald"/>
                        <a:sym typeface="Oswal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600">
                          <a:solidFill>
                            <a:srgbClr val="CACACA"/>
                          </a:solidFill>
                        </a:rPr>
                        <a:t>DICOM</a:t>
                      </a:r>
                      <a:r>
                        <a:rPr lang="en" sz="1600">
                          <a:solidFill>
                            <a:srgbClr val="CACACA"/>
                          </a:solidFill>
                        </a:rPr>
                        <a:t> (</a:t>
                      </a:r>
                      <a:r>
                        <a:rPr lang="en" sz="1600" u="sng">
                          <a:solidFill>
                            <a:srgbClr val="CACACA"/>
                          </a:solidFill>
                        </a:rPr>
                        <a:t>D</a:t>
                      </a:r>
                      <a:r>
                        <a:rPr lang="en" sz="1600">
                          <a:solidFill>
                            <a:srgbClr val="CACACA"/>
                          </a:solidFill>
                        </a:rPr>
                        <a:t>igital </a:t>
                      </a:r>
                      <a:r>
                        <a:rPr lang="en" sz="1600" u="sng">
                          <a:solidFill>
                            <a:srgbClr val="CACACA"/>
                          </a:solidFill>
                        </a:rPr>
                        <a:t>I</a:t>
                      </a:r>
                      <a:r>
                        <a:rPr lang="en" sz="1600">
                          <a:solidFill>
                            <a:srgbClr val="CACACA"/>
                          </a:solidFill>
                        </a:rPr>
                        <a:t>maging and </a:t>
                      </a:r>
                      <a:r>
                        <a:rPr lang="en" sz="1600" u="sng">
                          <a:solidFill>
                            <a:srgbClr val="CACACA"/>
                          </a:solidFill>
                        </a:rPr>
                        <a:t>Co</a:t>
                      </a:r>
                      <a:r>
                        <a:rPr lang="en" sz="1600">
                          <a:solidFill>
                            <a:srgbClr val="CACACA"/>
                          </a:solidFill>
                        </a:rPr>
                        <a:t>mmunications in </a:t>
                      </a:r>
                      <a:r>
                        <a:rPr lang="en" sz="1600" u="sng">
                          <a:solidFill>
                            <a:srgbClr val="CACACA"/>
                          </a:solidFill>
                        </a:rPr>
                        <a:t>M</a:t>
                      </a:r>
                      <a:r>
                        <a:rPr lang="en" sz="1600">
                          <a:solidFill>
                            <a:srgbClr val="CACACA"/>
                          </a:solidFill>
                        </a:rPr>
                        <a:t>edicine)</a:t>
                      </a:r>
                      <a:r>
                        <a:rPr b="1" lang="en" sz="1600">
                          <a:solidFill>
                            <a:srgbClr val="CACACA"/>
                          </a:solidFill>
                        </a:rPr>
                        <a:t>:</a:t>
                      </a:r>
                      <a:r>
                        <a:rPr lang="en" sz="1600">
                          <a:solidFill>
                            <a:srgbClr val="CACACA"/>
                          </a:solidFill>
                        </a:rPr>
                        <a:t> The standard medical imaging file format. Raw imaging data is saved as many 2D images.</a:t>
                      </a:r>
                      <a:endParaRPr sz="1600"/>
                    </a:p>
                  </a:txBody>
                  <a:tcPr marT="91425" marB="91425" marR="91425" marL="91425" anchor="ctr">
                    <a:lnL cap="flat" cmpd="sng" w="9525">
                      <a:solidFill>
                        <a:srgbClr val="9E9E9E"/>
                      </a:solidFill>
                      <a:prstDash val="solid"/>
                      <a:round/>
                      <a:headEnd len="sm" w="sm" type="none"/>
                      <a:tailEnd len="sm" w="sm" type="none"/>
                    </a:lnL>
                  </a:tcPr>
                </a:tc>
              </a:tr>
              <a:tr h="1267950">
                <a:tc rowSpan="2">
                  <a:txBody>
                    <a:bodyPr/>
                    <a:lstStyle/>
                    <a:p>
                      <a:pPr indent="0" lvl="0" marL="0" rtl="0" algn="ctr">
                        <a:lnSpc>
                          <a:spcPct val="115000"/>
                        </a:lnSpc>
                        <a:spcBef>
                          <a:spcPts val="0"/>
                        </a:spcBef>
                        <a:spcAft>
                          <a:spcPts val="0"/>
                        </a:spcAft>
                        <a:buNone/>
                      </a:pPr>
                      <a:r>
                        <a:rPr b="1" lang="en">
                          <a:solidFill>
                            <a:srgbClr val="CACACA"/>
                          </a:solidFill>
                        </a:rPr>
                        <a:t>Post-</a:t>
                      </a:r>
                      <a:endParaRPr b="1">
                        <a:solidFill>
                          <a:srgbClr val="CACACA"/>
                        </a:solidFill>
                      </a:endParaRPr>
                    </a:p>
                    <a:p>
                      <a:pPr indent="0" lvl="0" marL="0" rtl="0" algn="ctr">
                        <a:lnSpc>
                          <a:spcPct val="115000"/>
                        </a:lnSpc>
                        <a:spcBef>
                          <a:spcPts val="0"/>
                        </a:spcBef>
                        <a:spcAft>
                          <a:spcPts val="0"/>
                        </a:spcAft>
                        <a:buNone/>
                      </a:pPr>
                      <a:r>
                        <a:rPr b="1" lang="en">
                          <a:solidFill>
                            <a:srgbClr val="CACACA"/>
                          </a:solidFill>
                        </a:rPr>
                        <a:t>Conversion</a:t>
                      </a:r>
                      <a:endParaRPr b="1">
                        <a:solidFill>
                          <a:srgbClr val="CACACA"/>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 sz="2200">
                          <a:solidFill>
                            <a:srgbClr val="93C47D"/>
                          </a:solidFill>
                          <a:latin typeface="Oswald"/>
                          <a:ea typeface="Oswald"/>
                          <a:cs typeface="Oswald"/>
                          <a:sym typeface="Oswald"/>
                        </a:rPr>
                        <a:t>.nii</a:t>
                      </a:r>
                      <a:endParaRPr sz="2200">
                        <a:solidFill>
                          <a:srgbClr val="CACACA"/>
                        </a:solidFill>
                        <a:latin typeface="Oswald"/>
                        <a:ea typeface="Oswald"/>
                        <a:cs typeface="Oswald"/>
                        <a:sym typeface="Oswald"/>
                      </a:endParaRPr>
                    </a:p>
                    <a:p>
                      <a:pPr indent="0" lvl="0" marL="0" rtl="0" algn="ctr">
                        <a:spcBef>
                          <a:spcPts val="0"/>
                        </a:spcBef>
                        <a:spcAft>
                          <a:spcPts val="0"/>
                        </a:spcAft>
                        <a:buNone/>
                      </a:pPr>
                      <a:r>
                        <a:rPr lang="en" sz="2200">
                          <a:solidFill>
                            <a:srgbClr val="93C47D"/>
                          </a:solidFill>
                          <a:latin typeface="Oswald"/>
                          <a:ea typeface="Oswald"/>
                          <a:cs typeface="Oswald"/>
                          <a:sym typeface="Oswald"/>
                        </a:rPr>
                        <a:t>.nii.gz</a:t>
                      </a:r>
                      <a:endParaRPr sz="2200">
                        <a:solidFill>
                          <a:srgbClr val="93C47D"/>
                        </a:solidFill>
                        <a:latin typeface="Oswald"/>
                        <a:ea typeface="Oswald"/>
                        <a:cs typeface="Oswald"/>
                        <a:sym typeface="Oswald"/>
                      </a:endParaRPr>
                    </a:p>
                    <a:p>
                      <a:pPr indent="0" lvl="0" marL="0" rtl="0" algn="ctr">
                        <a:spcBef>
                          <a:spcPts val="0"/>
                        </a:spcBef>
                        <a:spcAft>
                          <a:spcPts val="0"/>
                        </a:spcAft>
                        <a:buNone/>
                      </a:pPr>
                      <a:r>
                        <a:rPr lang="en">
                          <a:solidFill>
                            <a:srgbClr val="CACACA"/>
                          </a:solidFill>
                        </a:rPr>
                        <a:t>(compressed)</a:t>
                      </a:r>
                      <a:endParaRPr b="1" sz="1600">
                        <a:solidFill>
                          <a:srgbClr val="CACACA"/>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600">
                          <a:solidFill>
                            <a:srgbClr val="CACACA"/>
                          </a:solidFill>
                        </a:rPr>
                        <a:t>NIFTI</a:t>
                      </a:r>
                      <a:r>
                        <a:rPr lang="en" sz="1600">
                          <a:solidFill>
                            <a:srgbClr val="CACACA"/>
                          </a:solidFill>
                        </a:rPr>
                        <a:t> (</a:t>
                      </a:r>
                      <a:r>
                        <a:rPr lang="en" sz="1600" u="sng">
                          <a:solidFill>
                            <a:srgbClr val="CACACA"/>
                          </a:solidFill>
                        </a:rPr>
                        <a:t>N</a:t>
                      </a:r>
                      <a:r>
                        <a:rPr lang="en" sz="1600">
                          <a:solidFill>
                            <a:srgbClr val="CACACA"/>
                          </a:solidFill>
                        </a:rPr>
                        <a:t>euroimaging </a:t>
                      </a:r>
                      <a:r>
                        <a:rPr lang="en" sz="1600" u="sng">
                          <a:solidFill>
                            <a:srgbClr val="CACACA"/>
                          </a:solidFill>
                        </a:rPr>
                        <a:t>I</a:t>
                      </a:r>
                      <a:r>
                        <a:rPr lang="en" sz="1600">
                          <a:solidFill>
                            <a:srgbClr val="CACACA"/>
                          </a:solidFill>
                        </a:rPr>
                        <a:t>n</a:t>
                      </a:r>
                      <a:r>
                        <a:rPr lang="en" sz="1600" u="sng">
                          <a:solidFill>
                            <a:srgbClr val="CACACA"/>
                          </a:solidFill>
                        </a:rPr>
                        <a:t>f</a:t>
                      </a:r>
                      <a:r>
                        <a:rPr lang="en" sz="1600">
                          <a:solidFill>
                            <a:srgbClr val="CACACA"/>
                          </a:solidFill>
                        </a:rPr>
                        <a:t>ormatics </a:t>
                      </a:r>
                      <a:r>
                        <a:rPr lang="en" sz="1600" u="sng">
                          <a:solidFill>
                            <a:srgbClr val="CACACA"/>
                          </a:solidFill>
                        </a:rPr>
                        <a:t>T</a:t>
                      </a:r>
                      <a:r>
                        <a:rPr lang="en" sz="1600">
                          <a:solidFill>
                            <a:srgbClr val="CACACA"/>
                          </a:solidFill>
                        </a:rPr>
                        <a:t>echnology </a:t>
                      </a:r>
                      <a:r>
                        <a:rPr lang="en" sz="1600" u="sng">
                          <a:solidFill>
                            <a:srgbClr val="CACACA"/>
                          </a:solidFill>
                        </a:rPr>
                        <a:t>I</a:t>
                      </a:r>
                      <a:r>
                        <a:rPr lang="en" sz="1600">
                          <a:solidFill>
                            <a:srgbClr val="CACACA"/>
                          </a:solidFill>
                        </a:rPr>
                        <a:t>nitiative)</a:t>
                      </a:r>
                      <a:r>
                        <a:rPr b="1" lang="en" sz="1600">
                          <a:solidFill>
                            <a:srgbClr val="CACACA"/>
                          </a:solidFill>
                        </a:rPr>
                        <a:t>:</a:t>
                      </a:r>
                      <a:r>
                        <a:rPr lang="en" sz="1600">
                          <a:solidFill>
                            <a:srgbClr val="CACACA"/>
                          </a:solidFill>
                        </a:rPr>
                        <a:t> This file format contains a set of DICOM images that are saved as a single 3D image. The NIFTI format was developed as a means to simplify neuroimaging data.</a:t>
                      </a:r>
                      <a:endParaRPr sz="1600"/>
                    </a:p>
                  </a:txBody>
                  <a:tcPr marT="91425" marB="91425" marR="91425" marL="91425" anchor="ctr">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tcPr>
                </a:tc>
              </a:tr>
              <a:tr h="1019250">
                <a:tc vMerge="1"/>
                <a:tc>
                  <a:txBody>
                    <a:bodyPr/>
                    <a:lstStyle/>
                    <a:p>
                      <a:pPr indent="0" lvl="0" marL="0" rtl="0" algn="ctr">
                        <a:spcBef>
                          <a:spcPts val="0"/>
                        </a:spcBef>
                        <a:spcAft>
                          <a:spcPts val="0"/>
                        </a:spcAft>
                        <a:buNone/>
                      </a:pPr>
                      <a:r>
                        <a:rPr lang="en" sz="2200">
                          <a:solidFill>
                            <a:srgbClr val="93C47D"/>
                          </a:solidFill>
                          <a:latin typeface="Oswald"/>
                          <a:ea typeface="Oswald"/>
                          <a:cs typeface="Oswald"/>
                          <a:sym typeface="Oswald"/>
                        </a:rPr>
                        <a:t>.json</a:t>
                      </a:r>
                      <a:endParaRPr b="1" sz="2200">
                        <a:solidFill>
                          <a:srgbClr val="93C47D"/>
                        </a:solidFill>
                        <a:latin typeface="Oswald"/>
                        <a:ea typeface="Oswald"/>
                        <a:cs typeface="Oswald"/>
                        <a:sym typeface="Oswal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600">
                          <a:solidFill>
                            <a:srgbClr val="CACACA"/>
                          </a:solidFill>
                        </a:rPr>
                        <a:t>JSON</a:t>
                      </a:r>
                      <a:r>
                        <a:rPr lang="en" sz="1600">
                          <a:solidFill>
                            <a:srgbClr val="CACACA"/>
                          </a:solidFill>
                        </a:rPr>
                        <a:t> (</a:t>
                      </a:r>
                      <a:r>
                        <a:rPr lang="en" sz="1600" u="sng">
                          <a:solidFill>
                            <a:srgbClr val="CACACA"/>
                          </a:solidFill>
                        </a:rPr>
                        <a:t>J</a:t>
                      </a:r>
                      <a:r>
                        <a:rPr lang="en" sz="1600">
                          <a:solidFill>
                            <a:srgbClr val="CACACA"/>
                          </a:solidFill>
                        </a:rPr>
                        <a:t>ava</a:t>
                      </a:r>
                      <a:r>
                        <a:rPr lang="en" sz="1600" u="sng">
                          <a:solidFill>
                            <a:srgbClr val="CACACA"/>
                          </a:solidFill>
                        </a:rPr>
                        <a:t>S</a:t>
                      </a:r>
                      <a:r>
                        <a:rPr lang="en" sz="1600">
                          <a:solidFill>
                            <a:srgbClr val="CACACA"/>
                          </a:solidFill>
                        </a:rPr>
                        <a:t>cript </a:t>
                      </a:r>
                      <a:r>
                        <a:rPr lang="en" sz="1600" u="sng">
                          <a:solidFill>
                            <a:srgbClr val="CACACA"/>
                          </a:solidFill>
                        </a:rPr>
                        <a:t>O</a:t>
                      </a:r>
                      <a:r>
                        <a:rPr lang="en" sz="1600">
                          <a:solidFill>
                            <a:srgbClr val="CACACA"/>
                          </a:solidFill>
                        </a:rPr>
                        <a:t>bject </a:t>
                      </a:r>
                      <a:r>
                        <a:rPr lang="en" sz="1600" u="sng">
                          <a:solidFill>
                            <a:srgbClr val="CACACA"/>
                          </a:solidFill>
                        </a:rPr>
                        <a:t>N</a:t>
                      </a:r>
                      <a:r>
                        <a:rPr lang="en" sz="1600">
                          <a:solidFill>
                            <a:srgbClr val="CACACA"/>
                          </a:solidFill>
                        </a:rPr>
                        <a:t>otation)</a:t>
                      </a:r>
                      <a:r>
                        <a:rPr b="1" lang="en" sz="1600">
                          <a:solidFill>
                            <a:srgbClr val="CACACA"/>
                          </a:solidFill>
                        </a:rPr>
                        <a:t>:</a:t>
                      </a:r>
                      <a:r>
                        <a:rPr lang="en" sz="1600">
                          <a:solidFill>
                            <a:srgbClr val="CACACA"/>
                          </a:solidFill>
                        </a:rPr>
                        <a:t> Text-based file format that contains metadata</a:t>
                      </a:r>
                      <a:r>
                        <a:rPr b="1" lang="en" sz="1600">
                          <a:solidFill>
                            <a:srgbClr val="CACACA"/>
                          </a:solidFill>
                        </a:rPr>
                        <a:t>*</a:t>
                      </a:r>
                      <a:r>
                        <a:rPr lang="en" sz="1600">
                          <a:solidFill>
                            <a:srgbClr val="CACACA"/>
                          </a:solidFill>
                        </a:rPr>
                        <a:t> about specific scanner specifications and the scan sessions themselves.</a:t>
                      </a:r>
                      <a:endParaRPr b="1" sz="1600">
                        <a:solidFill>
                          <a:srgbClr val="CACACA"/>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77" name="Google Shape;177;p5"/>
          <p:cNvSpPr txBox="1"/>
          <p:nvPr/>
        </p:nvSpPr>
        <p:spPr>
          <a:xfrm>
            <a:off x="311700" y="4622375"/>
            <a:ext cx="7581900" cy="36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CACACA"/>
                </a:solidFill>
              </a:rPr>
              <a:t>*M</a:t>
            </a:r>
            <a:r>
              <a:rPr b="1" lang="en" sz="1200">
                <a:solidFill>
                  <a:srgbClr val="CACACA"/>
                </a:solidFill>
              </a:rPr>
              <a:t>etadata:</a:t>
            </a:r>
            <a:r>
              <a:rPr b="1" lang="en" sz="1200">
                <a:solidFill>
                  <a:srgbClr val="CACACA"/>
                </a:solidFill>
              </a:rPr>
              <a:t> </a:t>
            </a:r>
            <a:r>
              <a:rPr lang="en" sz="1200">
                <a:solidFill>
                  <a:srgbClr val="CACACA"/>
                </a:solidFill>
              </a:rPr>
              <a:t>Data that describes and provides information about other data (i.e., data about data)</a:t>
            </a:r>
            <a:endParaRPr sz="1200">
              <a:solidFill>
                <a:srgbClr val="CACACA"/>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cca8fcb419_0_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solidFill>
                  <a:srgbClr val="93C47D"/>
                </a:solidFill>
              </a:rPr>
              <a:t>DICOMs and NIFTIs</a:t>
            </a:r>
            <a:endParaRPr>
              <a:solidFill>
                <a:srgbClr val="93C47D"/>
              </a:solidFill>
            </a:endParaRPr>
          </a:p>
        </p:txBody>
      </p:sp>
      <p:pic>
        <p:nvPicPr>
          <p:cNvPr id="183" name="Google Shape;183;g1cca8fcb419_0_15"/>
          <p:cNvPicPr preferRelativeResize="0"/>
          <p:nvPr/>
        </p:nvPicPr>
        <p:blipFill>
          <a:blip r:embed="rId3">
            <a:alphaModFix/>
          </a:blip>
          <a:stretch>
            <a:fillRect/>
          </a:stretch>
        </p:blipFill>
        <p:spPr>
          <a:xfrm>
            <a:off x="1929413" y="2571750"/>
            <a:ext cx="1817300" cy="1817300"/>
          </a:xfrm>
          <a:prstGeom prst="rect">
            <a:avLst/>
          </a:prstGeom>
          <a:noFill/>
          <a:ln>
            <a:noFill/>
          </a:ln>
        </p:spPr>
      </p:pic>
      <p:pic>
        <p:nvPicPr>
          <p:cNvPr id="184" name="Google Shape;184;g1cca8fcb419_0_15"/>
          <p:cNvPicPr preferRelativeResize="0"/>
          <p:nvPr/>
        </p:nvPicPr>
        <p:blipFill>
          <a:blip r:embed="rId4">
            <a:alphaModFix/>
          </a:blip>
          <a:stretch>
            <a:fillRect/>
          </a:stretch>
        </p:blipFill>
        <p:spPr>
          <a:xfrm>
            <a:off x="5348975" y="3073326"/>
            <a:ext cx="1444501" cy="814173"/>
          </a:xfrm>
          <a:prstGeom prst="rect">
            <a:avLst/>
          </a:prstGeom>
          <a:noFill/>
          <a:ln>
            <a:noFill/>
          </a:ln>
        </p:spPr>
      </p:pic>
      <p:sp>
        <p:nvSpPr>
          <p:cNvPr id="185" name="Google Shape;185;g1cca8fcb419_0_15"/>
          <p:cNvSpPr/>
          <p:nvPr/>
        </p:nvSpPr>
        <p:spPr>
          <a:xfrm>
            <a:off x="4157088" y="3313000"/>
            <a:ext cx="829800" cy="334800"/>
          </a:xfrm>
          <a:prstGeom prst="rightArrow">
            <a:avLst>
              <a:gd fmla="val 50000" name="adj1"/>
              <a:gd fmla="val 50000" name="adj2"/>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1cca8fcb419_0_15"/>
          <p:cNvSpPr txBox="1"/>
          <p:nvPr/>
        </p:nvSpPr>
        <p:spPr>
          <a:xfrm>
            <a:off x="995700" y="3264838"/>
            <a:ext cx="829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93C47D"/>
                </a:solidFill>
                <a:latin typeface="Oswald"/>
                <a:ea typeface="Oswald"/>
                <a:cs typeface="Oswald"/>
                <a:sym typeface="Oswald"/>
              </a:rPr>
              <a:t>DICOMs</a:t>
            </a:r>
            <a:endParaRPr sz="1600">
              <a:solidFill>
                <a:srgbClr val="93C47D"/>
              </a:solidFill>
              <a:latin typeface="Oswald"/>
              <a:ea typeface="Oswald"/>
              <a:cs typeface="Oswald"/>
              <a:sym typeface="Oswald"/>
            </a:endParaRPr>
          </a:p>
        </p:txBody>
      </p:sp>
      <p:sp>
        <p:nvSpPr>
          <p:cNvPr id="187" name="Google Shape;187;g1cca8fcb419_0_15"/>
          <p:cNvSpPr txBox="1"/>
          <p:nvPr/>
        </p:nvSpPr>
        <p:spPr>
          <a:xfrm>
            <a:off x="7003450" y="3264850"/>
            <a:ext cx="559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93C47D"/>
                </a:solidFill>
                <a:latin typeface="Oswald"/>
                <a:ea typeface="Oswald"/>
                <a:cs typeface="Oswald"/>
                <a:sym typeface="Oswald"/>
              </a:rPr>
              <a:t>NIFTI</a:t>
            </a:r>
            <a:endParaRPr sz="1600">
              <a:solidFill>
                <a:srgbClr val="93C47D"/>
              </a:solidFill>
              <a:latin typeface="Oswald"/>
              <a:ea typeface="Oswald"/>
              <a:cs typeface="Oswald"/>
              <a:sym typeface="Oswald"/>
            </a:endParaRPr>
          </a:p>
        </p:txBody>
      </p:sp>
      <p:sp>
        <p:nvSpPr>
          <p:cNvPr id="188" name="Google Shape;188;g1cca8fcb419_0_15"/>
          <p:cNvSpPr txBox="1"/>
          <p:nvPr/>
        </p:nvSpPr>
        <p:spPr>
          <a:xfrm>
            <a:off x="311700" y="1099300"/>
            <a:ext cx="8520600" cy="133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450">
                <a:solidFill>
                  <a:schemeClr val="accent3"/>
                </a:solidFill>
              </a:rPr>
              <a:t>It has become standard practice to convert DICOMs to NIFTIs in order to simplify the packaging and reading of neuroimaging data. Many preprocessing scripts are designed around the NIFTI file format.</a:t>
            </a:r>
            <a:endParaRPr sz="1450">
              <a:solidFill>
                <a:schemeClr val="accent3"/>
              </a:solidFill>
            </a:endParaRPr>
          </a:p>
          <a:p>
            <a:pPr indent="0" lvl="0" marL="0" rtl="0" algn="l">
              <a:lnSpc>
                <a:spcPct val="115000"/>
              </a:lnSpc>
              <a:spcBef>
                <a:spcPts val="1200"/>
              </a:spcBef>
              <a:spcAft>
                <a:spcPts val="1200"/>
              </a:spcAft>
              <a:buNone/>
            </a:pPr>
            <a:r>
              <a:rPr lang="en" sz="1450">
                <a:solidFill>
                  <a:schemeClr val="accent3"/>
                </a:solidFill>
              </a:rPr>
              <a:t>It may be helpful to think of DICOM files as the frames of an animation and NIFTI output like the resulting animation.</a:t>
            </a:r>
            <a:endParaRPr sz="1450">
              <a:solidFill>
                <a:schemeClr val="accent3"/>
              </a:solidFill>
            </a:endParaRPr>
          </a:p>
        </p:txBody>
      </p:sp>
      <p:sp>
        <p:nvSpPr>
          <p:cNvPr id="189" name="Google Shape;189;g1cca8fcb419_0_15"/>
          <p:cNvSpPr txBox="1"/>
          <p:nvPr/>
        </p:nvSpPr>
        <p:spPr>
          <a:xfrm>
            <a:off x="1257375" y="4564000"/>
            <a:ext cx="316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CACACA"/>
                </a:solidFill>
              </a:rPr>
              <a:t>Imagine that these frames are individual MRI slices</a:t>
            </a:r>
            <a:endParaRPr sz="1000">
              <a:solidFill>
                <a:srgbClr val="CACACA"/>
              </a:solidFill>
            </a:endParaRPr>
          </a:p>
        </p:txBody>
      </p:sp>
      <p:sp>
        <p:nvSpPr>
          <p:cNvPr id="190" name="Google Shape;190;g1cca8fcb419_0_15"/>
          <p:cNvSpPr txBox="1"/>
          <p:nvPr/>
        </p:nvSpPr>
        <p:spPr>
          <a:xfrm>
            <a:off x="4623425" y="4071400"/>
            <a:ext cx="4131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CACACA"/>
                </a:solidFill>
              </a:rPr>
              <a:t>Like the animated GIF above, a NIFTI file is a singular package of multiple DICOMs that retains all information from the individual files</a:t>
            </a:r>
            <a:endParaRPr sz="1000">
              <a:solidFill>
                <a:srgbClr val="CACACA"/>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1cfa099ca0d_0_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References &amp; Resources</a:t>
            </a:r>
            <a:endParaRPr/>
          </a:p>
        </p:txBody>
      </p:sp>
      <p:sp>
        <p:nvSpPr>
          <p:cNvPr id="196" name="Google Shape;196;g1cfa099ca0d_0_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1000"/>
              </a:spcBef>
              <a:spcAft>
                <a:spcPts val="0"/>
              </a:spcAft>
              <a:buNone/>
            </a:pPr>
            <a:r>
              <a:rPr lang="en" sz="1600" u="sng">
                <a:solidFill>
                  <a:srgbClr val="B6D7A8"/>
                </a:solidFill>
                <a:hlinkClick r:id="rId3">
                  <a:extLst>
                    <a:ext uri="{A12FA001-AC4F-418D-AE19-62706E023703}">
                      <ahyp:hlinkClr val="tx"/>
                    </a:ext>
                  </a:extLst>
                </a:hlinkClick>
              </a:rPr>
              <a:t>https://mriquestions.com/</a:t>
            </a:r>
            <a:endParaRPr sz="1600">
              <a:solidFill>
                <a:srgbClr val="B6D7A8"/>
              </a:solidFill>
            </a:endParaRPr>
          </a:p>
          <a:p>
            <a:pPr indent="0" lvl="0" marL="0" rtl="0" algn="l">
              <a:lnSpc>
                <a:spcPct val="115000"/>
              </a:lnSpc>
              <a:spcBef>
                <a:spcPts val="1000"/>
              </a:spcBef>
              <a:spcAft>
                <a:spcPts val="0"/>
              </a:spcAft>
              <a:buNone/>
            </a:pPr>
            <a:r>
              <a:rPr lang="en" sz="1600" u="sng">
                <a:solidFill>
                  <a:srgbClr val="B6D7A8"/>
                </a:solidFill>
                <a:hlinkClick r:id="rId4">
                  <a:extLst>
                    <a:ext uri="{A12FA001-AC4F-418D-AE19-62706E023703}">
                      <ahyp:hlinkClr val="tx"/>
                    </a:ext>
                  </a:extLst>
                </a:hlinkClick>
              </a:rPr>
              <a:t>http://trtf.eu/textbook.htm</a:t>
            </a:r>
            <a:endParaRPr sz="1600">
              <a:solidFill>
                <a:srgbClr val="B6D7A8"/>
              </a:solidFill>
            </a:endParaRPr>
          </a:p>
          <a:p>
            <a:pPr indent="0" lvl="0" marL="0" rtl="0" algn="l">
              <a:lnSpc>
                <a:spcPct val="115000"/>
              </a:lnSpc>
              <a:spcBef>
                <a:spcPts val="1000"/>
              </a:spcBef>
              <a:spcAft>
                <a:spcPts val="0"/>
              </a:spcAft>
              <a:buNone/>
            </a:pPr>
            <a:r>
              <a:rPr lang="en" sz="1600" u="sng">
                <a:solidFill>
                  <a:srgbClr val="B6D7A8"/>
                </a:solidFill>
                <a:hlinkClick r:id="rId5">
                  <a:extLst>
                    <a:ext uri="{A12FA001-AC4F-418D-AE19-62706E023703}">
                      <ahyp:hlinkClr val="tx"/>
                    </a:ext>
                  </a:extLst>
                </a:hlinkClick>
              </a:rPr>
              <a:t>https://www.magnetic-resonance.org/ch/02-01.html</a:t>
            </a:r>
            <a:endParaRPr sz="1600">
              <a:solidFill>
                <a:srgbClr val="B6D7A8"/>
              </a:solidFill>
            </a:endParaRPr>
          </a:p>
          <a:p>
            <a:pPr indent="0" lvl="0" marL="0" rtl="0" algn="l">
              <a:spcBef>
                <a:spcPts val="1000"/>
              </a:spcBef>
              <a:spcAft>
                <a:spcPts val="0"/>
              </a:spcAft>
              <a:buNone/>
            </a:pPr>
            <a:r>
              <a:rPr lang="en" sz="1600" u="sng">
                <a:solidFill>
                  <a:srgbClr val="B6D7A8"/>
                </a:solidFill>
                <a:hlinkClick r:id="rId6">
                  <a:extLst>
                    <a:ext uri="{A12FA001-AC4F-418D-AE19-62706E023703}">
                      <ahyp:hlinkClr val="tx"/>
                    </a:ext>
                  </a:extLst>
                </a:hlinkClick>
              </a:rPr>
              <a:t>https://www.nibib.nih.gov/science-education/science-topics/magnetic-resonance-imaging-mri</a:t>
            </a:r>
            <a:endParaRPr sz="1600">
              <a:solidFill>
                <a:srgbClr val="B6D7A8"/>
              </a:solidFill>
            </a:endParaRPr>
          </a:p>
          <a:p>
            <a:pPr indent="0" lvl="0" marL="0" rtl="0" algn="l">
              <a:lnSpc>
                <a:spcPct val="115000"/>
              </a:lnSpc>
              <a:spcBef>
                <a:spcPts val="1000"/>
              </a:spcBef>
              <a:spcAft>
                <a:spcPts val="0"/>
              </a:spcAft>
              <a:buNone/>
            </a:pPr>
            <a:r>
              <a:rPr lang="en" sz="1600" u="sng">
                <a:solidFill>
                  <a:srgbClr val="B6D7A8"/>
                </a:solidFill>
                <a:hlinkClick r:id="rId7">
                  <a:extLst>
                    <a:ext uri="{A12FA001-AC4F-418D-AE19-62706E023703}">
                      <ahyp:hlinkClr val="tx"/>
                    </a:ext>
                  </a:extLst>
                </a:hlinkClick>
              </a:rPr>
              <a:t>https://www.learner.org/series/neuroscience-in-the-classroom/different-brains/tools-of-neuroscience-mri-fmri/</a:t>
            </a:r>
            <a:endParaRPr sz="1600">
              <a:solidFill>
                <a:srgbClr val="B6D7A8"/>
              </a:solidFill>
            </a:endParaRPr>
          </a:p>
          <a:p>
            <a:pPr indent="0" lvl="0" marL="0" rtl="0" algn="l">
              <a:lnSpc>
                <a:spcPct val="115000"/>
              </a:lnSpc>
              <a:spcBef>
                <a:spcPts val="1000"/>
              </a:spcBef>
              <a:spcAft>
                <a:spcPts val="0"/>
              </a:spcAft>
              <a:buNone/>
            </a:pPr>
            <a:r>
              <a:rPr lang="en" sz="1600" u="sng">
                <a:solidFill>
                  <a:srgbClr val="B6D7A8"/>
                </a:solidFill>
                <a:hlinkClick r:id="rId8">
                  <a:extLst>
                    <a:ext uri="{A12FA001-AC4F-418D-AE19-62706E023703}">
                      <ahyp:hlinkClr val="tx"/>
                    </a:ext>
                  </a:extLst>
                </a:hlinkClick>
              </a:rPr>
              <a:t>https://cfmi.georgetown.edu/downloads/training/2/MRI-basics.pdf</a:t>
            </a:r>
            <a:endParaRPr sz="1600">
              <a:solidFill>
                <a:srgbClr val="B6D7A8"/>
              </a:solidFill>
            </a:endParaRPr>
          </a:p>
          <a:p>
            <a:pPr indent="0" lvl="0" marL="0" rtl="0" algn="l">
              <a:lnSpc>
                <a:spcPct val="115000"/>
              </a:lnSpc>
              <a:spcBef>
                <a:spcPts val="1000"/>
              </a:spcBef>
              <a:spcAft>
                <a:spcPts val="0"/>
              </a:spcAft>
              <a:buNone/>
            </a:pPr>
            <a:r>
              <a:t/>
            </a:r>
            <a:endParaRPr sz="1600">
              <a:solidFill>
                <a:srgbClr val="D9EAD3"/>
              </a:solidFill>
            </a:endParaRPr>
          </a:p>
          <a:p>
            <a:pPr indent="0" lvl="0" marL="0" rtl="0" algn="l">
              <a:lnSpc>
                <a:spcPct val="115000"/>
              </a:lnSpc>
              <a:spcBef>
                <a:spcPts val="1000"/>
              </a:spcBef>
              <a:spcAft>
                <a:spcPts val="0"/>
              </a:spcAft>
              <a:buNone/>
            </a:pPr>
            <a:r>
              <a:t/>
            </a:r>
            <a:endParaRPr sz="1600">
              <a:solidFill>
                <a:srgbClr val="D9EAD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1f73a4aaf99_0_50"/>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1.	</a:t>
            </a:r>
            <a:r>
              <a:rPr lang="en"/>
              <a:t>Basic Terms and Concepts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1cca8fcb419_0_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What is MRI?</a:t>
            </a:r>
            <a:endParaRPr/>
          </a:p>
        </p:txBody>
      </p:sp>
      <p:sp>
        <p:nvSpPr>
          <p:cNvPr id="73" name="Google Shape;73;g1cca8fcb419_0_34"/>
          <p:cNvSpPr txBox="1"/>
          <p:nvPr>
            <p:ph idx="1" type="body"/>
          </p:nvPr>
        </p:nvSpPr>
        <p:spPr>
          <a:xfrm>
            <a:off x="311700" y="1152475"/>
            <a:ext cx="6087300" cy="36777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1000"/>
              </a:spcBef>
              <a:spcAft>
                <a:spcPts val="0"/>
              </a:spcAft>
              <a:buNone/>
            </a:pPr>
            <a:r>
              <a:rPr b="1" lang="en"/>
              <a:t>MRI</a:t>
            </a:r>
            <a:r>
              <a:rPr lang="en"/>
              <a:t> (</a:t>
            </a:r>
            <a:r>
              <a:rPr lang="en" u="sng"/>
              <a:t>m</a:t>
            </a:r>
            <a:r>
              <a:rPr lang="en"/>
              <a:t>agnetic </a:t>
            </a:r>
            <a:r>
              <a:rPr lang="en" u="sng"/>
              <a:t>r</a:t>
            </a:r>
            <a:r>
              <a:rPr lang="en"/>
              <a:t>esonance </a:t>
            </a:r>
            <a:r>
              <a:rPr lang="en" u="sng"/>
              <a:t>i</a:t>
            </a:r>
            <a:r>
              <a:rPr lang="en"/>
              <a:t>maging)</a:t>
            </a:r>
            <a:endParaRPr/>
          </a:p>
          <a:p>
            <a:pPr indent="-342900" lvl="0" marL="457200" rtl="0" algn="l">
              <a:lnSpc>
                <a:spcPct val="95000"/>
              </a:lnSpc>
              <a:spcBef>
                <a:spcPts val="1000"/>
              </a:spcBef>
              <a:spcAft>
                <a:spcPts val="0"/>
              </a:spcAft>
              <a:buSzPts val="1800"/>
              <a:buChar char="●"/>
            </a:pPr>
            <a:r>
              <a:rPr lang="en"/>
              <a:t>Non-invasive imaging technique</a:t>
            </a:r>
            <a:endParaRPr/>
          </a:p>
          <a:p>
            <a:pPr indent="-342900" lvl="0" marL="457200" rtl="0" algn="l">
              <a:lnSpc>
                <a:spcPct val="95000"/>
              </a:lnSpc>
              <a:spcBef>
                <a:spcPts val="1000"/>
              </a:spcBef>
              <a:spcAft>
                <a:spcPts val="0"/>
              </a:spcAft>
              <a:buSzPts val="1800"/>
              <a:buChar char="●"/>
            </a:pPr>
            <a:r>
              <a:rPr lang="en"/>
              <a:t>Uses powerful magnets and </a:t>
            </a:r>
            <a:r>
              <a:rPr lang="en"/>
              <a:t>radio frequencies</a:t>
            </a:r>
            <a:r>
              <a:rPr lang="en"/>
              <a:t> to produce three-dimensional images of the brain</a:t>
            </a:r>
            <a:endParaRPr/>
          </a:p>
          <a:p>
            <a:pPr indent="-330200" lvl="1" marL="914400" rtl="0" algn="l">
              <a:lnSpc>
                <a:spcPct val="95000"/>
              </a:lnSpc>
              <a:spcBef>
                <a:spcPts val="1000"/>
              </a:spcBef>
              <a:spcAft>
                <a:spcPts val="0"/>
              </a:spcAft>
              <a:buSzPts val="1600"/>
              <a:buChar char="○"/>
            </a:pPr>
            <a:r>
              <a:rPr lang="en" sz="1600"/>
              <a:t>Different f</a:t>
            </a:r>
            <a:r>
              <a:rPr lang="en" sz="1600"/>
              <a:t>requencies of radio waves and much smaller amounts compared to x-rays; n</a:t>
            </a:r>
            <a:r>
              <a:rPr lang="en" sz="1600"/>
              <a:t>on-</a:t>
            </a:r>
            <a:r>
              <a:rPr lang="en" sz="1600"/>
              <a:t>hazardous</a:t>
            </a:r>
            <a:endParaRPr sz="1600"/>
          </a:p>
          <a:p>
            <a:pPr indent="-342900" lvl="0" marL="457200" rtl="0" algn="l">
              <a:lnSpc>
                <a:spcPct val="95000"/>
              </a:lnSpc>
              <a:spcBef>
                <a:spcPts val="1000"/>
              </a:spcBef>
              <a:spcAft>
                <a:spcPts val="0"/>
              </a:spcAft>
              <a:buSzPts val="1800"/>
              <a:buChar char="●"/>
            </a:pPr>
            <a:r>
              <a:rPr lang="en"/>
              <a:t>Great for imaging soft tissue in the body</a:t>
            </a:r>
            <a:endParaRPr/>
          </a:p>
          <a:p>
            <a:pPr indent="-330200" lvl="1" marL="914400" rtl="0" algn="l">
              <a:lnSpc>
                <a:spcPct val="95000"/>
              </a:lnSpc>
              <a:spcBef>
                <a:spcPts val="1000"/>
              </a:spcBef>
              <a:spcAft>
                <a:spcPts val="0"/>
              </a:spcAft>
              <a:buSzPts val="1600"/>
              <a:buChar char="○"/>
            </a:pPr>
            <a:r>
              <a:rPr lang="en" sz="1600"/>
              <a:t>Used for research and diagnostic imaging that involves tissue (muscles, organs, fat, etc.), like the brain</a:t>
            </a:r>
            <a:endParaRPr sz="1600"/>
          </a:p>
        </p:txBody>
      </p:sp>
      <p:pic>
        <p:nvPicPr>
          <p:cNvPr id="74" name="Google Shape;74;g1cca8fcb419_0_34"/>
          <p:cNvPicPr preferRelativeResize="0"/>
          <p:nvPr/>
        </p:nvPicPr>
        <p:blipFill rotWithShape="1">
          <a:blip r:embed="rId3">
            <a:alphaModFix/>
          </a:blip>
          <a:srcRect b="14617" l="0" r="0" t="0"/>
          <a:stretch/>
        </p:blipFill>
        <p:spPr>
          <a:xfrm>
            <a:off x="6776725" y="346750"/>
            <a:ext cx="2200250" cy="4450001"/>
          </a:xfrm>
          <a:prstGeom prst="rect">
            <a:avLst/>
          </a:prstGeom>
          <a:noFill/>
          <a:ln>
            <a:noFill/>
          </a:ln>
        </p:spPr>
      </p:pic>
      <p:pic>
        <p:nvPicPr>
          <p:cNvPr id="75" name="Google Shape;75;g1cca8fcb419_0_34"/>
          <p:cNvPicPr preferRelativeResize="0"/>
          <p:nvPr/>
        </p:nvPicPr>
        <p:blipFill rotWithShape="1">
          <a:blip r:embed="rId4">
            <a:alphaModFix/>
          </a:blip>
          <a:srcRect b="0" l="0" r="0" t="10762"/>
          <a:stretch/>
        </p:blipFill>
        <p:spPr>
          <a:xfrm>
            <a:off x="4572000" y="284725"/>
            <a:ext cx="2035576" cy="15894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1f73a4aaf99_0_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Basic Terminology (</a:t>
            </a:r>
            <a:r>
              <a:rPr lang="en"/>
              <a:t>1/2</a:t>
            </a:r>
            <a:r>
              <a:rPr lang="en"/>
              <a:t>)</a:t>
            </a:r>
            <a:endParaRPr/>
          </a:p>
        </p:txBody>
      </p:sp>
      <p:sp>
        <p:nvSpPr>
          <p:cNvPr id="81" name="Google Shape;81;g1f73a4aaf99_0_35"/>
          <p:cNvSpPr txBox="1"/>
          <p:nvPr>
            <p:ph idx="1" type="body"/>
          </p:nvPr>
        </p:nvSpPr>
        <p:spPr>
          <a:xfrm>
            <a:off x="311700" y="1152475"/>
            <a:ext cx="5624100" cy="3754200"/>
          </a:xfrm>
          <a:prstGeom prst="rect">
            <a:avLst/>
          </a:prstGeom>
          <a:noFill/>
          <a:ln>
            <a:noFill/>
          </a:ln>
        </p:spPr>
        <p:txBody>
          <a:bodyPr anchorCtr="0" anchor="t" bIns="91425" lIns="91425" spcFirstLastPara="1" rIns="91425" wrap="square" tIns="91425">
            <a:normAutofit/>
          </a:bodyPr>
          <a:lstStyle/>
          <a:p>
            <a:pPr indent="0" lvl="0" marL="0" rtl="0" algn="l">
              <a:spcBef>
                <a:spcPts val="1000"/>
              </a:spcBef>
              <a:spcAft>
                <a:spcPts val="0"/>
              </a:spcAft>
              <a:buNone/>
            </a:pPr>
            <a:r>
              <a:rPr b="1" lang="en" sz="1800">
                <a:solidFill>
                  <a:srgbClr val="CACACA"/>
                </a:solidFill>
              </a:rPr>
              <a:t>Slice: </a:t>
            </a:r>
            <a:r>
              <a:rPr lang="en" sz="1800">
                <a:solidFill>
                  <a:srgbClr val="CACACA"/>
                </a:solidFill>
              </a:rPr>
              <a:t>A particular plane of the brain</a:t>
            </a:r>
            <a:endParaRPr sz="1800">
              <a:solidFill>
                <a:srgbClr val="CACACA"/>
              </a:solidFill>
            </a:endParaRPr>
          </a:p>
          <a:p>
            <a:pPr indent="0" lvl="0" marL="0" rtl="0" algn="l">
              <a:spcBef>
                <a:spcPts val="1000"/>
              </a:spcBef>
              <a:spcAft>
                <a:spcPts val="0"/>
              </a:spcAft>
              <a:buNone/>
            </a:pPr>
            <a:r>
              <a:rPr b="1" lang="en" sz="1800">
                <a:solidFill>
                  <a:srgbClr val="CACACA"/>
                </a:solidFill>
              </a:rPr>
              <a:t>Volume: </a:t>
            </a:r>
            <a:r>
              <a:rPr lang="en" sz="1800">
                <a:solidFill>
                  <a:srgbClr val="CACACA"/>
                </a:solidFill>
              </a:rPr>
              <a:t>A stack of slices</a:t>
            </a:r>
            <a:endParaRPr sz="1800">
              <a:solidFill>
                <a:srgbClr val="CACACA"/>
              </a:solidFill>
            </a:endParaRPr>
          </a:p>
          <a:p>
            <a:pPr indent="0" lvl="0" marL="0" rtl="0" algn="l">
              <a:spcBef>
                <a:spcPts val="1000"/>
              </a:spcBef>
              <a:spcAft>
                <a:spcPts val="0"/>
              </a:spcAft>
              <a:buNone/>
            </a:pPr>
            <a:r>
              <a:rPr b="1" lang="en" sz="1800"/>
              <a:t>Voxel:</a:t>
            </a:r>
            <a:r>
              <a:rPr lang="en" sz="1800"/>
              <a:t> Three-dimensional pixel; one unit of a slice</a:t>
            </a:r>
            <a:endParaRPr sz="1800"/>
          </a:p>
          <a:p>
            <a:pPr indent="0" lvl="0" marL="0" rtl="0" algn="l">
              <a:spcBef>
                <a:spcPts val="1000"/>
              </a:spcBef>
              <a:spcAft>
                <a:spcPts val="0"/>
              </a:spcAft>
              <a:buNone/>
            </a:pPr>
            <a:r>
              <a:rPr b="1" lang="en" sz="1800"/>
              <a:t>Multiband imaging:</a:t>
            </a:r>
            <a:r>
              <a:rPr lang="en" sz="1800"/>
              <a:t> Multiple slices are captured simultaneously (also called </a:t>
            </a:r>
            <a:r>
              <a:rPr b="1" lang="en" sz="1800"/>
              <a:t>simultaneous multi-slice</a:t>
            </a:r>
            <a:r>
              <a:rPr lang="en" sz="1800"/>
              <a:t>)</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p:txBody>
      </p:sp>
      <p:pic>
        <p:nvPicPr>
          <p:cNvPr id="82" name="Google Shape;82;g1f73a4aaf99_0_35"/>
          <p:cNvPicPr preferRelativeResize="0"/>
          <p:nvPr/>
        </p:nvPicPr>
        <p:blipFill>
          <a:blip r:embed="rId3">
            <a:alphaModFix/>
          </a:blip>
          <a:stretch>
            <a:fillRect/>
          </a:stretch>
        </p:blipFill>
        <p:spPr>
          <a:xfrm>
            <a:off x="5826050" y="912625"/>
            <a:ext cx="2914399" cy="1757150"/>
          </a:xfrm>
          <a:prstGeom prst="rect">
            <a:avLst/>
          </a:prstGeom>
          <a:noFill/>
          <a:ln>
            <a:noFill/>
          </a:ln>
        </p:spPr>
      </p:pic>
      <p:sp>
        <p:nvSpPr>
          <p:cNvPr id="83" name="Google Shape;83;g1f73a4aaf99_0_35"/>
          <p:cNvSpPr txBox="1"/>
          <p:nvPr/>
        </p:nvSpPr>
        <p:spPr>
          <a:xfrm>
            <a:off x="2169500" y="3500125"/>
            <a:ext cx="3457200" cy="114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a:solidFill>
                  <a:schemeClr val="accent3"/>
                </a:solidFill>
              </a:rPr>
              <a:t>It might be helpful to think of a </a:t>
            </a:r>
            <a:r>
              <a:rPr b="1" lang="en">
                <a:solidFill>
                  <a:schemeClr val="accent3"/>
                </a:solidFill>
              </a:rPr>
              <a:t>volume</a:t>
            </a:r>
            <a:r>
              <a:rPr lang="en">
                <a:solidFill>
                  <a:schemeClr val="accent3"/>
                </a:solidFill>
              </a:rPr>
              <a:t> </a:t>
            </a:r>
            <a:r>
              <a:rPr lang="en">
                <a:solidFill>
                  <a:schemeClr val="accent3"/>
                </a:solidFill>
              </a:rPr>
              <a:t>like a loaf of bread, </a:t>
            </a:r>
            <a:r>
              <a:rPr b="1" lang="en">
                <a:solidFill>
                  <a:schemeClr val="accent3"/>
                </a:solidFill>
              </a:rPr>
              <a:t>slices</a:t>
            </a:r>
            <a:r>
              <a:rPr lang="en">
                <a:solidFill>
                  <a:schemeClr val="accent3"/>
                </a:solidFill>
              </a:rPr>
              <a:t> like the pieces that make up the loaf, and </a:t>
            </a:r>
            <a:r>
              <a:rPr b="1" lang="en">
                <a:solidFill>
                  <a:schemeClr val="accent3"/>
                </a:solidFill>
              </a:rPr>
              <a:t>voxels</a:t>
            </a:r>
            <a:r>
              <a:rPr lang="en">
                <a:solidFill>
                  <a:schemeClr val="accent3"/>
                </a:solidFill>
              </a:rPr>
              <a:t> like the many grains that make up the pieces</a:t>
            </a:r>
            <a:endParaRPr/>
          </a:p>
        </p:txBody>
      </p:sp>
      <p:sp>
        <p:nvSpPr>
          <p:cNvPr id="84" name="Google Shape;84;g1f73a4aaf99_0_35"/>
          <p:cNvSpPr txBox="1"/>
          <p:nvPr/>
        </p:nvSpPr>
        <p:spPr>
          <a:xfrm>
            <a:off x="5935800" y="445025"/>
            <a:ext cx="7677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a:solidFill>
                  <a:schemeClr val="accent3"/>
                </a:solidFill>
              </a:rPr>
              <a:t>Slices</a:t>
            </a:r>
            <a:endParaRPr/>
          </a:p>
        </p:txBody>
      </p:sp>
      <p:sp>
        <p:nvSpPr>
          <p:cNvPr id="85" name="Google Shape;85;g1f73a4aaf99_0_35"/>
          <p:cNvSpPr txBox="1"/>
          <p:nvPr/>
        </p:nvSpPr>
        <p:spPr>
          <a:xfrm>
            <a:off x="7672725" y="445025"/>
            <a:ext cx="9201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a:solidFill>
                  <a:schemeClr val="accent3"/>
                </a:solidFill>
              </a:rPr>
              <a:t>Volumes</a:t>
            </a:r>
            <a:endParaRPr/>
          </a:p>
        </p:txBody>
      </p:sp>
      <p:pic>
        <p:nvPicPr>
          <p:cNvPr id="86" name="Google Shape;86;g1f73a4aaf99_0_35"/>
          <p:cNvPicPr preferRelativeResize="0"/>
          <p:nvPr/>
        </p:nvPicPr>
        <p:blipFill rotWithShape="1">
          <a:blip r:embed="rId4">
            <a:alphaModFix/>
          </a:blip>
          <a:srcRect b="11488" l="0" r="0" t="0"/>
          <a:stretch/>
        </p:blipFill>
        <p:spPr>
          <a:xfrm flipH="1">
            <a:off x="5831550" y="3131975"/>
            <a:ext cx="2903400" cy="1713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1fec386f8eb_0_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Basic Terminology (2/2)</a:t>
            </a:r>
            <a:endParaRPr/>
          </a:p>
        </p:txBody>
      </p:sp>
      <p:sp>
        <p:nvSpPr>
          <p:cNvPr id="92" name="Google Shape;92;g1fec386f8eb_0_27"/>
          <p:cNvSpPr txBox="1"/>
          <p:nvPr>
            <p:ph idx="1" type="body"/>
          </p:nvPr>
        </p:nvSpPr>
        <p:spPr>
          <a:xfrm>
            <a:off x="311700" y="1152475"/>
            <a:ext cx="5264700" cy="3754200"/>
          </a:xfrm>
          <a:prstGeom prst="rect">
            <a:avLst/>
          </a:prstGeom>
          <a:noFill/>
          <a:ln>
            <a:noFill/>
          </a:ln>
        </p:spPr>
        <p:txBody>
          <a:bodyPr anchorCtr="0" anchor="t" bIns="91425" lIns="91425" spcFirstLastPara="1" rIns="91425" wrap="square" tIns="91425">
            <a:normAutofit/>
          </a:bodyPr>
          <a:lstStyle/>
          <a:p>
            <a:pPr indent="0" lvl="0" marL="0" rtl="0" algn="l">
              <a:spcBef>
                <a:spcPts val="1000"/>
              </a:spcBef>
              <a:spcAft>
                <a:spcPts val="0"/>
              </a:spcAft>
              <a:buNone/>
            </a:pPr>
            <a:r>
              <a:rPr b="1" lang="en" sz="1800">
                <a:solidFill>
                  <a:srgbClr val="CACACA"/>
                </a:solidFill>
              </a:rPr>
              <a:t>TR</a:t>
            </a:r>
            <a:r>
              <a:rPr lang="en" sz="1800">
                <a:solidFill>
                  <a:srgbClr val="CACACA"/>
                </a:solidFill>
              </a:rPr>
              <a:t> (</a:t>
            </a:r>
            <a:r>
              <a:rPr lang="en" sz="1800" u="sng">
                <a:solidFill>
                  <a:srgbClr val="CACACA"/>
                </a:solidFill>
              </a:rPr>
              <a:t>r</a:t>
            </a:r>
            <a:r>
              <a:rPr lang="en" sz="1800">
                <a:solidFill>
                  <a:srgbClr val="CACACA"/>
                </a:solidFill>
              </a:rPr>
              <a:t>epetition </a:t>
            </a:r>
            <a:r>
              <a:rPr lang="en" sz="1800" u="sng">
                <a:solidFill>
                  <a:srgbClr val="CACACA"/>
                </a:solidFill>
              </a:rPr>
              <a:t>t</a:t>
            </a:r>
            <a:r>
              <a:rPr lang="en" sz="1800">
                <a:solidFill>
                  <a:srgbClr val="CACACA"/>
                </a:solidFill>
              </a:rPr>
              <a:t>ime): The time it takes to collect a full volume</a:t>
            </a:r>
            <a:endParaRPr sz="1800">
              <a:solidFill>
                <a:srgbClr val="CACACA"/>
              </a:solidFill>
            </a:endParaRPr>
          </a:p>
          <a:p>
            <a:pPr indent="0" lvl="0" marL="0" rtl="0" algn="l">
              <a:spcBef>
                <a:spcPts val="1000"/>
              </a:spcBef>
              <a:spcAft>
                <a:spcPts val="0"/>
              </a:spcAft>
              <a:buNone/>
            </a:pPr>
            <a:r>
              <a:rPr b="1" lang="en" sz="1800">
                <a:solidFill>
                  <a:srgbClr val="CACACA"/>
                </a:solidFill>
              </a:rPr>
              <a:t>TE </a:t>
            </a:r>
            <a:r>
              <a:rPr lang="en" sz="1800">
                <a:solidFill>
                  <a:srgbClr val="CACACA"/>
                </a:solidFill>
              </a:rPr>
              <a:t>(</a:t>
            </a:r>
            <a:r>
              <a:rPr lang="en" sz="1800" u="sng">
                <a:solidFill>
                  <a:srgbClr val="CACACA"/>
                </a:solidFill>
              </a:rPr>
              <a:t>e</a:t>
            </a:r>
            <a:r>
              <a:rPr lang="en" sz="1800">
                <a:solidFill>
                  <a:srgbClr val="CACACA"/>
                </a:solidFill>
              </a:rPr>
              <a:t>cho </a:t>
            </a:r>
            <a:r>
              <a:rPr lang="en" sz="1800" u="sng">
                <a:solidFill>
                  <a:srgbClr val="CACACA"/>
                </a:solidFill>
              </a:rPr>
              <a:t>t</a:t>
            </a:r>
            <a:r>
              <a:rPr lang="en" sz="1800">
                <a:solidFill>
                  <a:srgbClr val="CACACA"/>
                </a:solidFill>
              </a:rPr>
              <a:t>ime): The time at which the induced electrical signal is measured</a:t>
            </a:r>
            <a:endParaRPr sz="1800">
              <a:solidFill>
                <a:srgbClr val="CACACA"/>
              </a:solidFill>
            </a:endParaRPr>
          </a:p>
          <a:p>
            <a:pPr indent="-330200" lvl="0" marL="457200" rtl="0" algn="l">
              <a:spcBef>
                <a:spcPts val="1000"/>
              </a:spcBef>
              <a:spcAft>
                <a:spcPts val="0"/>
              </a:spcAft>
              <a:buClr>
                <a:srgbClr val="CACACA"/>
              </a:buClr>
              <a:buSzPts val="1600"/>
              <a:buChar char="●"/>
            </a:pPr>
            <a:r>
              <a:rPr lang="en" sz="1600">
                <a:solidFill>
                  <a:srgbClr val="CACACA"/>
                </a:solidFill>
              </a:rPr>
              <a:t>The lengths of </a:t>
            </a:r>
            <a:r>
              <a:rPr b="1" lang="en" sz="1600">
                <a:solidFill>
                  <a:srgbClr val="CACACA"/>
                </a:solidFill>
              </a:rPr>
              <a:t>TR </a:t>
            </a:r>
            <a:r>
              <a:rPr lang="en" sz="1600">
                <a:solidFill>
                  <a:srgbClr val="CACACA"/>
                </a:solidFill>
              </a:rPr>
              <a:t>and </a:t>
            </a:r>
            <a:r>
              <a:rPr b="1" lang="en" sz="1600">
                <a:solidFill>
                  <a:srgbClr val="CACACA"/>
                </a:solidFill>
              </a:rPr>
              <a:t>TE </a:t>
            </a:r>
            <a:r>
              <a:rPr lang="en" sz="1600">
                <a:solidFill>
                  <a:srgbClr val="CACACA"/>
                </a:solidFill>
              </a:rPr>
              <a:t>determine the contrast between different tissues in the image</a:t>
            </a:r>
            <a:endParaRPr sz="1600">
              <a:solidFill>
                <a:srgbClr val="CACACA"/>
              </a:solidFill>
            </a:endParaRPr>
          </a:p>
          <a:p>
            <a:pPr indent="-330200" lvl="0" marL="457200" rtl="0" algn="l">
              <a:spcBef>
                <a:spcPts val="0"/>
              </a:spcBef>
              <a:spcAft>
                <a:spcPts val="0"/>
              </a:spcAft>
              <a:buClr>
                <a:srgbClr val="CACACA"/>
              </a:buClr>
              <a:buSzPts val="1600"/>
              <a:buChar char="●"/>
            </a:pPr>
            <a:r>
              <a:rPr lang="en" sz="1600">
                <a:solidFill>
                  <a:srgbClr val="CACACA"/>
                </a:solidFill>
              </a:rPr>
              <a:t>See </a:t>
            </a:r>
            <a:r>
              <a:rPr lang="en" sz="1600" u="sng">
                <a:solidFill>
                  <a:srgbClr val="B6D7A8"/>
                </a:solidFill>
                <a:hlinkClick r:id="rId3">
                  <a:extLst>
                    <a:ext uri="{A12FA001-AC4F-418D-AE19-62706E023703}">
                      <ahyp:hlinkClr val="tx"/>
                    </a:ext>
                  </a:extLst>
                </a:hlinkClick>
              </a:rPr>
              <a:t>this document</a:t>
            </a:r>
            <a:r>
              <a:rPr lang="en" sz="1600">
                <a:solidFill>
                  <a:srgbClr val="CACACA"/>
                </a:solidFill>
              </a:rPr>
              <a:t> for more information</a:t>
            </a:r>
            <a:endParaRPr sz="1600">
              <a:solidFill>
                <a:srgbClr val="CACACA"/>
              </a:solidFill>
            </a:endParaRPr>
          </a:p>
        </p:txBody>
      </p:sp>
      <p:pic>
        <p:nvPicPr>
          <p:cNvPr id="93" name="Google Shape;93;g1fec386f8eb_0_27"/>
          <p:cNvPicPr preferRelativeResize="0"/>
          <p:nvPr/>
        </p:nvPicPr>
        <p:blipFill rotWithShape="1">
          <a:blip r:embed="rId4">
            <a:alphaModFix/>
          </a:blip>
          <a:srcRect b="0" l="0" r="477" t="0"/>
          <a:stretch/>
        </p:blipFill>
        <p:spPr>
          <a:xfrm>
            <a:off x="5629200" y="1291950"/>
            <a:ext cx="3187874" cy="2812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1cca8fcb419_0_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What is fMRI?</a:t>
            </a:r>
            <a:endParaRPr/>
          </a:p>
        </p:txBody>
      </p:sp>
      <p:sp>
        <p:nvSpPr>
          <p:cNvPr id="99" name="Google Shape;99;g1cca8fcb419_0_39"/>
          <p:cNvSpPr txBox="1"/>
          <p:nvPr>
            <p:ph idx="1" type="body"/>
          </p:nvPr>
        </p:nvSpPr>
        <p:spPr>
          <a:xfrm>
            <a:off x="311700" y="1152475"/>
            <a:ext cx="6317700" cy="375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 sz="1800">
                <a:solidFill>
                  <a:srgbClr val="CACACA"/>
                </a:solidFill>
              </a:rPr>
              <a:t>fMRI</a:t>
            </a:r>
            <a:r>
              <a:rPr lang="en" sz="1800"/>
              <a:t> (</a:t>
            </a:r>
            <a:r>
              <a:rPr lang="en" sz="1800" u="sng"/>
              <a:t>f</a:t>
            </a:r>
            <a:r>
              <a:rPr lang="en" sz="1800"/>
              <a:t>unctional </a:t>
            </a:r>
            <a:r>
              <a:rPr lang="en" sz="1800" u="sng"/>
              <a:t>m</a:t>
            </a:r>
            <a:r>
              <a:rPr lang="en" sz="1800"/>
              <a:t>agnetic </a:t>
            </a:r>
            <a:r>
              <a:rPr lang="en" sz="1800" u="sng"/>
              <a:t>r</a:t>
            </a:r>
            <a:r>
              <a:rPr lang="en" sz="1800"/>
              <a:t>esonance </a:t>
            </a:r>
            <a:r>
              <a:rPr lang="en" sz="1800" u="sng"/>
              <a:t>i</a:t>
            </a:r>
            <a:r>
              <a:rPr lang="en" sz="1800"/>
              <a:t>maging)</a:t>
            </a:r>
            <a:endParaRPr sz="1800"/>
          </a:p>
          <a:p>
            <a:pPr indent="-342900" lvl="0" marL="457200" rtl="0" algn="l">
              <a:lnSpc>
                <a:spcPct val="115000"/>
              </a:lnSpc>
              <a:spcBef>
                <a:spcPts val="1000"/>
              </a:spcBef>
              <a:spcAft>
                <a:spcPts val="0"/>
              </a:spcAft>
              <a:buSzPts val="1800"/>
              <a:buChar char="●"/>
            </a:pPr>
            <a:r>
              <a:rPr lang="en" sz="1800"/>
              <a:t>Indirect measurement of </a:t>
            </a:r>
            <a:r>
              <a:rPr i="1" lang="en" sz="1800"/>
              <a:t>functional</a:t>
            </a:r>
            <a:r>
              <a:rPr lang="en" sz="1800"/>
              <a:t> changes in brain activity from moment to moment</a:t>
            </a:r>
            <a:endParaRPr sz="1800"/>
          </a:p>
          <a:p>
            <a:pPr indent="-342900" lvl="0" marL="457200" rtl="0" algn="l">
              <a:spcBef>
                <a:spcPts val="0"/>
              </a:spcBef>
              <a:spcAft>
                <a:spcPts val="0"/>
              </a:spcAft>
              <a:buSzPts val="1800"/>
              <a:buChar char="●"/>
            </a:pPr>
            <a:r>
              <a:rPr b="1" lang="en" sz="1800"/>
              <a:t>C</a:t>
            </a:r>
            <a:r>
              <a:rPr b="1" lang="en" sz="1800"/>
              <a:t>aptures the change in blood flow over time</a:t>
            </a:r>
            <a:endParaRPr b="1" sz="1800"/>
          </a:p>
          <a:p>
            <a:pPr indent="-342900" lvl="0" marL="457200" rtl="0" algn="l">
              <a:spcBef>
                <a:spcPts val="0"/>
              </a:spcBef>
              <a:spcAft>
                <a:spcPts val="0"/>
              </a:spcAft>
              <a:buSzPts val="1800"/>
              <a:buChar char="●"/>
            </a:pPr>
            <a:r>
              <a:rPr lang="en" sz="1800"/>
              <a:t>Shows us which parts of the brain are involved in the subject’s different mental operations</a:t>
            </a:r>
            <a:endParaRPr sz="1800"/>
          </a:p>
        </p:txBody>
      </p:sp>
      <p:pic>
        <p:nvPicPr>
          <p:cNvPr id="100" name="Google Shape;100;g1cca8fcb419_0_39"/>
          <p:cNvPicPr preferRelativeResize="0"/>
          <p:nvPr/>
        </p:nvPicPr>
        <p:blipFill rotWithShape="1">
          <a:blip r:embed="rId3">
            <a:alphaModFix/>
          </a:blip>
          <a:srcRect b="0" l="70141" r="0" t="0"/>
          <a:stretch/>
        </p:blipFill>
        <p:spPr>
          <a:xfrm>
            <a:off x="6930725" y="2705875"/>
            <a:ext cx="1440900" cy="2084200"/>
          </a:xfrm>
          <a:prstGeom prst="rect">
            <a:avLst/>
          </a:prstGeom>
          <a:noFill/>
          <a:ln>
            <a:noFill/>
          </a:ln>
        </p:spPr>
      </p:pic>
      <p:pic>
        <p:nvPicPr>
          <p:cNvPr id="101" name="Google Shape;101;g1cca8fcb419_0_39"/>
          <p:cNvPicPr preferRelativeResize="0"/>
          <p:nvPr/>
        </p:nvPicPr>
        <p:blipFill rotWithShape="1">
          <a:blip r:embed="rId3">
            <a:alphaModFix/>
          </a:blip>
          <a:srcRect b="0" l="35932" r="34209" t="0"/>
          <a:stretch/>
        </p:blipFill>
        <p:spPr>
          <a:xfrm>
            <a:off x="6930725" y="445025"/>
            <a:ext cx="1440900" cy="2084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1d758a99cfd_0_0"/>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2.	Common Scan Types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d758a99cfd_0_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Anatomical Scan Types (</a:t>
            </a:r>
            <a:r>
              <a:rPr lang="en"/>
              <a:t>1/4</a:t>
            </a:r>
            <a:r>
              <a:rPr lang="en"/>
              <a:t>)</a:t>
            </a:r>
            <a:endParaRPr/>
          </a:p>
        </p:txBody>
      </p:sp>
      <p:sp>
        <p:nvSpPr>
          <p:cNvPr id="112" name="Google Shape;112;g1d758a99cfd_0_10"/>
          <p:cNvSpPr txBox="1"/>
          <p:nvPr>
            <p:ph idx="1" type="body"/>
          </p:nvPr>
        </p:nvSpPr>
        <p:spPr>
          <a:xfrm>
            <a:off x="311700" y="1152475"/>
            <a:ext cx="5455800" cy="36681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1000"/>
              </a:spcBef>
              <a:spcAft>
                <a:spcPts val="0"/>
              </a:spcAft>
              <a:buSzPts val="1018"/>
              <a:buNone/>
            </a:pPr>
            <a:r>
              <a:rPr b="1" lang="en" sz="1580"/>
              <a:t>Localizer: </a:t>
            </a:r>
            <a:r>
              <a:rPr lang="en" sz="1580"/>
              <a:t>Low-resolution images produced as the first step of the scan; used to adjust scan parameters (i.e., the positions and angles of the slices) to the subject’s brain; provides views of head in three axes (axial, sagittal, coronal)</a:t>
            </a:r>
            <a:endParaRPr sz="1580"/>
          </a:p>
          <a:p>
            <a:pPr indent="0" lvl="0" marL="0" rtl="0" algn="l">
              <a:lnSpc>
                <a:spcPct val="80000"/>
              </a:lnSpc>
              <a:spcBef>
                <a:spcPts val="1000"/>
              </a:spcBef>
              <a:spcAft>
                <a:spcPts val="0"/>
              </a:spcAft>
              <a:buSzPts val="1018"/>
              <a:buNone/>
            </a:pPr>
            <a:r>
              <a:rPr b="1" lang="en" sz="1580"/>
              <a:t>Scout:</a:t>
            </a:r>
            <a:r>
              <a:rPr lang="en" sz="1580"/>
              <a:t> Complements localizer by comparing it to set of landmarks from internal database?* This series makes a low resolution whole-head scan and compares the result to a brain atlas on the scanner. It generates new scout images where the orientation is determined with reference to skull landmarks and with reference to the built-in atlas. The resulting images can be used to increase consistency of slice positioning between participants and across scan sessions.</a:t>
            </a:r>
            <a:endParaRPr sz="1580"/>
          </a:p>
          <a:p>
            <a:pPr indent="0" lvl="0" marL="0" rtl="0" algn="l">
              <a:lnSpc>
                <a:spcPct val="80000"/>
              </a:lnSpc>
              <a:spcBef>
                <a:spcPts val="1000"/>
              </a:spcBef>
              <a:spcAft>
                <a:spcPts val="1000"/>
              </a:spcAft>
              <a:buSzPts val="1018"/>
              <a:buNone/>
            </a:pPr>
            <a:r>
              <a:rPr lang="en" sz="1580"/>
              <a:t>Produces low-resolution scan of head and compares result to built-in atlas on the scanner; generates new images that reference skull landmarks; increases consistency of slice positioning between participants and across sessions</a:t>
            </a:r>
            <a:endParaRPr sz="1580"/>
          </a:p>
        </p:txBody>
      </p:sp>
      <p:pic>
        <p:nvPicPr>
          <p:cNvPr id="113" name="Google Shape;113;g1d758a99cfd_0_10"/>
          <p:cNvPicPr preferRelativeResize="0"/>
          <p:nvPr/>
        </p:nvPicPr>
        <p:blipFill>
          <a:blip r:embed="rId3">
            <a:alphaModFix/>
          </a:blip>
          <a:stretch>
            <a:fillRect/>
          </a:stretch>
        </p:blipFill>
        <p:spPr>
          <a:xfrm>
            <a:off x="5854700" y="1017725"/>
            <a:ext cx="3061450" cy="1275600"/>
          </a:xfrm>
          <a:prstGeom prst="rect">
            <a:avLst/>
          </a:prstGeom>
          <a:noFill/>
          <a:ln>
            <a:noFill/>
          </a:ln>
        </p:spPr>
      </p:pic>
      <p:pic>
        <p:nvPicPr>
          <p:cNvPr id="114" name="Google Shape;114;g1d758a99cfd_0_10"/>
          <p:cNvPicPr preferRelativeResize="0"/>
          <p:nvPr/>
        </p:nvPicPr>
        <p:blipFill>
          <a:blip r:embed="rId4">
            <a:alphaModFix/>
          </a:blip>
          <a:stretch>
            <a:fillRect/>
          </a:stretch>
        </p:blipFill>
        <p:spPr>
          <a:xfrm>
            <a:off x="5957864" y="2731325"/>
            <a:ext cx="2855122" cy="1275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fec386f8eb_0_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Anatomical Scan Types (</a:t>
            </a:r>
            <a:r>
              <a:rPr lang="en"/>
              <a:t>2/4</a:t>
            </a:r>
            <a:r>
              <a:rPr lang="en"/>
              <a:t>)</a:t>
            </a:r>
            <a:endParaRPr/>
          </a:p>
        </p:txBody>
      </p:sp>
      <p:sp>
        <p:nvSpPr>
          <p:cNvPr id="120" name="Google Shape;120;g1fec386f8eb_0_4"/>
          <p:cNvSpPr txBox="1"/>
          <p:nvPr>
            <p:ph idx="1" type="body"/>
          </p:nvPr>
        </p:nvSpPr>
        <p:spPr>
          <a:xfrm>
            <a:off x="311700" y="1152475"/>
            <a:ext cx="5455800" cy="366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018"/>
              <a:buNone/>
            </a:pPr>
            <a:r>
              <a:rPr b="1" lang="en" sz="1800"/>
              <a:t>T1-weighted:</a:t>
            </a:r>
            <a:r>
              <a:rPr lang="en" sz="1800"/>
              <a:t> grey matter is dark, white matter is light, CSF is black</a:t>
            </a:r>
            <a:endParaRPr sz="1800"/>
          </a:p>
          <a:p>
            <a:pPr indent="0" lvl="0" marL="0" rtl="0" algn="l">
              <a:lnSpc>
                <a:spcPct val="115000"/>
              </a:lnSpc>
              <a:spcBef>
                <a:spcPts val="1000"/>
              </a:spcBef>
              <a:spcAft>
                <a:spcPts val="0"/>
              </a:spcAft>
              <a:buSzPts val="1018"/>
              <a:buNone/>
            </a:pPr>
            <a:r>
              <a:rPr b="1" lang="en" sz="1800"/>
              <a:t>T2-weighted:</a:t>
            </a:r>
            <a:r>
              <a:rPr lang="en" sz="1800"/>
              <a:t> inverse of T1; grey matter is light, white matter is dark, CSF is white</a:t>
            </a:r>
            <a:endParaRPr sz="1800"/>
          </a:p>
          <a:p>
            <a:pPr indent="-330200" lvl="1" marL="914400" rtl="0" algn="l">
              <a:lnSpc>
                <a:spcPct val="115000"/>
              </a:lnSpc>
              <a:spcBef>
                <a:spcPts val="1000"/>
              </a:spcBef>
              <a:spcAft>
                <a:spcPts val="0"/>
              </a:spcAft>
              <a:buSzPts val="1600"/>
              <a:buChar char="○"/>
            </a:pPr>
            <a:r>
              <a:rPr lang="en" sz="1600"/>
              <a:t>See </a:t>
            </a:r>
            <a:r>
              <a:rPr lang="en" sz="1600" u="sng">
                <a:solidFill>
                  <a:srgbClr val="B6D7A8"/>
                </a:solidFill>
                <a:hlinkClick r:id="rId3">
                  <a:extLst>
                    <a:ext uri="{A12FA001-AC4F-418D-AE19-62706E023703}">
                      <ahyp:hlinkClr val="tx"/>
                    </a:ext>
                  </a:extLst>
                </a:hlinkClick>
              </a:rPr>
              <a:t>this chapter</a:t>
            </a:r>
            <a:r>
              <a:rPr lang="en" sz="1600"/>
              <a:t> for a detailed explanation of T1 versus T2</a:t>
            </a:r>
            <a:endParaRPr sz="1600"/>
          </a:p>
          <a:p>
            <a:pPr indent="0" lvl="0" marL="0" rtl="0" algn="l">
              <a:lnSpc>
                <a:spcPct val="115000"/>
              </a:lnSpc>
              <a:spcBef>
                <a:spcPts val="1000"/>
              </a:spcBef>
              <a:spcAft>
                <a:spcPts val="1000"/>
              </a:spcAft>
              <a:buNone/>
            </a:pPr>
            <a:r>
              <a:rPr b="1" lang="en" sz="1800"/>
              <a:t>Multi-Echo MPRAGE:</a:t>
            </a:r>
            <a:r>
              <a:rPr lang="en" sz="1800"/>
              <a:t> This is a multi-echo T1 weighted (anatomical) structural series; Compared to a single-echo MPRAGE, the multi-echo MPRAGE provides enhanced tissue contrast and reduced geometric distortion.</a:t>
            </a:r>
            <a:endParaRPr sz="1800"/>
          </a:p>
        </p:txBody>
      </p:sp>
      <p:pic>
        <p:nvPicPr>
          <p:cNvPr id="121" name="Google Shape;121;g1fec386f8eb_0_4"/>
          <p:cNvPicPr preferRelativeResize="0"/>
          <p:nvPr/>
        </p:nvPicPr>
        <p:blipFill rotWithShape="1">
          <a:blip r:embed="rId4">
            <a:alphaModFix/>
          </a:blip>
          <a:srcRect b="11008" l="0" r="0" t="0"/>
          <a:stretch/>
        </p:blipFill>
        <p:spPr>
          <a:xfrm>
            <a:off x="6025975" y="1323550"/>
            <a:ext cx="2623649" cy="24963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