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Lato"/>
      <p:regular r:id="rId22"/>
      <p:bold r:id="rId23"/>
      <p:italic r:id="rId24"/>
      <p:boldItalic r:id="rId25"/>
    </p:embeddedFont>
    <p:embeddedFont>
      <p:font typeface="Average"/>
      <p:regular r:id="rId26"/>
    </p:embeddedFont>
    <p:embeddedFont>
      <p:font typeface="Oswald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9" roundtripDataSignature="AMtx7miBOnWx9FysPKVYR+xhqqnsWwj2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Lato-regular.fntdata"/><Relationship Id="rId21" Type="http://schemas.openxmlformats.org/officeDocument/2006/relationships/slide" Target="slides/slide16.xml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Average-regular.fntdata"/><Relationship Id="rId25" Type="http://schemas.openxmlformats.org/officeDocument/2006/relationships/font" Target="fonts/Lato-boldItalic.fntdata"/><Relationship Id="rId28" Type="http://schemas.openxmlformats.org/officeDocument/2006/relationships/font" Target="fonts/Oswald-bold.fntdata"/><Relationship Id="rId27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Should we split into running MRIQC and understanding IQMs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And then MRIQC outputs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77f2eb2d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e77f2eb2d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Esteban et al., 2017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896d605c3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896d605c3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5ee30e5f4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e5ee30e5f4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17">
                <a:solidFill>
                  <a:srgbClr val="212121"/>
                </a:solidFill>
              </a:rPr>
              <a:t>Jarrahi &amp; Mackey, 2018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e5ee30e5f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e5ee30e5f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12121"/>
                </a:solidFill>
              </a:rPr>
              <a:t>Jarrahi &amp; Mackey, 2018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77f2eb2d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e77f2eb2d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12121"/>
                </a:solidFill>
              </a:rPr>
              <a:t>Jarrahi &amp; Mackey, 2018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4fcb0f1a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e4fcb0f1a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773978af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e773978a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896d605c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896d605c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896d605c3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896d605c3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896d605c3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896d605c3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77f2eb2d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e77f2eb2d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12121"/>
                </a:solidFill>
              </a:rPr>
              <a:t>(Esteban et al., 2017) </a:t>
            </a:r>
            <a:endParaRPr>
              <a:solidFill>
                <a:srgbClr val="21212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Esteban et al., 2017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12121"/>
                </a:solidFill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Esteban et al., 2019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6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16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6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6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16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16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25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3000"/>
              <a:buNone/>
              <a:defRPr>
                <a:solidFill>
                  <a:srgbClr val="93C47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3000"/>
              <a:buNone/>
              <a:defRPr>
                <a:solidFill>
                  <a:srgbClr val="93C47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3000"/>
              <a:buNone/>
              <a:defRPr>
                <a:solidFill>
                  <a:srgbClr val="93C47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2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2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41;p2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23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2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2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3000"/>
              <a:buFont typeface="Oswald"/>
              <a:buNone/>
              <a:defRPr b="0" i="0" sz="3000" u="none" cap="none" strike="noStrike">
                <a:solidFill>
                  <a:srgbClr val="D9D9D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b="0" i="0" sz="18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mriqc.readthedocs.io/en/stable/about.html" TargetMode="External"/><Relationship Id="rId4" Type="http://schemas.openxmlformats.org/officeDocument/2006/relationships/hyperlink" Target="https://rpubs.com/sarenseeley/bids-fmriprep-mriqc" TargetMode="External"/><Relationship Id="rId5" Type="http://schemas.openxmlformats.org/officeDocument/2006/relationships/hyperlink" Target="https://pubmed.ncbi.nlm.nih.gov/16943630/" TargetMode="External"/><Relationship Id="rId6" Type="http://schemas.openxmlformats.org/officeDocument/2006/relationships/hyperlink" Target="https://mriqc.readthedocs.io/en/stable/iqms/t1w.html#measures-based-on-noise-measurements" TargetMode="External"/><Relationship Id="rId7" Type="http://schemas.openxmlformats.org/officeDocument/2006/relationships/hyperlink" Target="https://www.ncbi.nlm.nih.gov/pmc/articles/PMC6267988/" TargetMode="External"/><Relationship Id="rId8" Type="http://schemas.openxmlformats.org/officeDocument/2006/relationships/hyperlink" Target="https://pubmed.ncbi.nlm.nih.gov/30532080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oi.org/10.1371/journal.pone.0184661" TargetMode="External"/><Relationship Id="rId4" Type="http://schemas.openxmlformats.org/officeDocument/2006/relationships/hyperlink" Target="https://doi.org/10.1038/s41592-018-0235-4" TargetMode="External"/><Relationship Id="rId5" Type="http://schemas.openxmlformats.org/officeDocument/2006/relationships/hyperlink" Target="https://doi.org/10.1109/EMBC.2018.8512478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>
                <a:solidFill>
                  <a:schemeClr val="dk1"/>
                </a:solidFill>
              </a:rPr>
              <a:t>MRI Quality Control (MRIQC)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>
                <a:solidFill>
                  <a:schemeClr val="dk1"/>
                </a:solidFill>
              </a:rPr>
              <a:t>PT 2: IQMs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2300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How to run your data through the MRIQC Singularity container on CCV and locally through Docker</a:t>
            </a:r>
            <a:endParaRPr sz="2300"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69575" y="4675900"/>
            <a:ext cx="1581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Brown University Clinical Neuroimaging Research Core</a:t>
            </a:r>
            <a:endParaRPr b="0" i="0" sz="800" u="none" cap="none" strike="noStrike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7529425" y="4799200"/>
            <a:ext cx="1581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Version Date 02/10/2022</a:t>
            </a:r>
            <a:endParaRPr b="0" i="0" sz="800" u="none" cap="none" strike="noStrike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77f2eb2dd_0_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Structural IQM: Other Measures - pt. 2</a:t>
            </a:r>
            <a:endParaRPr/>
          </a:p>
        </p:txBody>
      </p:sp>
      <p:sp>
        <p:nvSpPr>
          <p:cNvPr id="115" name="Google Shape;115;ge77f2eb2dd_0_26"/>
          <p:cNvSpPr txBox="1"/>
          <p:nvPr>
            <p:ph idx="1" type="body"/>
          </p:nvPr>
        </p:nvSpPr>
        <p:spPr>
          <a:xfrm>
            <a:off x="311700" y="1152475"/>
            <a:ext cx="8520600" cy="3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rPVE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Residual partial volume effect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Describes the tissue-wise of partial volumes that fall within the range of 5%-95% of the pixel’s total volume.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Smaller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values are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indicate less partial voluming and better spatial resolution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TPMs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Tissue probability maps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Overlaps the image and corresponding established maps for comparison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Higher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values are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– indicates better overlap between the two maps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896d605c31_0_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Functional Only IQMs</a:t>
            </a:r>
            <a:endParaRPr>
              <a:solidFill>
                <a:srgbClr val="93C47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5ee30e5f4_0_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Functional IQM: Measures for the Temporal Information</a:t>
            </a:r>
            <a:endParaRPr/>
          </a:p>
        </p:txBody>
      </p:sp>
      <p:sp>
        <p:nvSpPr>
          <p:cNvPr id="126" name="Google Shape;126;ge5ee30e5f4_0_28"/>
          <p:cNvSpPr txBox="1"/>
          <p:nvPr>
            <p:ph idx="1" type="body"/>
          </p:nvPr>
        </p:nvSpPr>
        <p:spPr>
          <a:xfrm>
            <a:off x="311700" y="1152475"/>
            <a:ext cx="8520600" cy="38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2361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61"/>
              <a:buFont typeface="Arial"/>
              <a:buChar char="●"/>
            </a:pPr>
            <a:r>
              <a:rPr lang="en" sz="1617">
                <a:latin typeface="Arial"/>
                <a:ea typeface="Arial"/>
                <a:cs typeface="Arial"/>
                <a:sym typeface="Arial"/>
              </a:rPr>
              <a:t>DVARS</a:t>
            </a:r>
            <a:endParaRPr sz="1617">
              <a:latin typeface="Arial"/>
              <a:ea typeface="Arial"/>
              <a:cs typeface="Arial"/>
              <a:sym typeface="Arial"/>
            </a:endParaRPr>
          </a:p>
          <a:p>
            <a:pPr indent="-311503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 sz="1411">
                <a:latin typeface="Arial"/>
                <a:ea typeface="Arial"/>
                <a:cs typeface="Arial"/>
                <a:sym typeface="Arial"/>
              </a:rPr>
              <a:t>D = Temporal Derivative of Time Courses; Vars= Root Mean Square (RMS) Variance Over Voxels</a:t>
            </a:r>
            <a:endParaRPr sz="1411">
              <a:latin typeface="Arial"/>
              <a:ea typeface="Arial"/>
              <a:cs typeface="Arial"/>
              <a:sym typeface="Arial"/>
            </a:endParaRPr>
          </a:p>
          <a:p>
            <a:pPr indent="-311503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 sz="1411">
                <a:latin typeface="Arial"/>
                <a:ea typeface="Arial"/>
                <a:cs typeface="Arial"/>
                <a:sym typeface="Arial"/>
              </a:rPr>
              <a:t>Indexes the rate of change of BOLD signal across the entire brain at each frame of data</a:t>
            </a:r>
            <a:endParaRPr sz="1411">
              <a:latin typeface="Arial"/>
              <a:ea typeface="Arial"/>
              <a:cs typeface="Arial"/>
              <a:sym typeface="Arial"/>
            </a:endParaRPr>
          </a:p>
          <a:p>
            <a:pPr indent="-31150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b="1" lang="en" sz="1411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Lower</a:t>
            </a:r>
            <a:r>
              <a:rPr b="1" lang="en" sz="1411"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b="1" lang="en" sz="1411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 sz="1411">
                <a:latin typeface="Arial"/>
                <a:ea typeface="Arial"/>
                <a:cs typeface="Arial"/>
                <a:sym typeface="Arial"/>
              </a:rPr>
              <a:t>– indicates less motion and slower rates of change</a:t>
            </a:r>
            <a:endParaRPr b="1" sz="1411">
              <a:latin typeface="Arial"/>
              <a:ea typeface="Arial"/>
              <a:cs typeface="Arial"/>
              <a:sym typeface="Arial"/>
            </a:endParaRPr>
          </a:p>
          <a:p>
            <a:pPr indent="-32258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GCOR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Global correlation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Brain-wide average correlation over all possible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combinations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of voxel time series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Lower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 indicates less correlation between motion and BOLD time series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2258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tSNR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Temporal Signal to Noise Ratio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Ratio between mean signal of time series and the temporal standard deviation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Higher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is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 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 indicates better signal and time course stability</a:t>
            </a: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5ee30e5f4_0_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Functional IQM: Measures for artifacts and other</a:t>
            </a:r>
            <a:endParaRPr/>
          </a:p>
        </p:txBody>
      </p:sp>
      <p:sp>
        <p:nvSpPr>
          <p:cNvPr id="132" name="Google Shape;132;ge5ee30e5f4_0_33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Framewise Displacement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647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84"/>
              <a:buFont typeface="Arial"/>
              <a:buChar char="○"/>
            </a:pPr>
            <a:r>
              <a:rPr lang="en" sz="1383">
                <a:latin typeface="Arial"/>
                <a:ea typeface="Arial"/>
                <a:cs typeface="Arial"/>
                <a:sym typeface="Arial"/>
              </a:rPr>
              <a:t>Quantifies head motion from each time frame to the next</a:t>
            </a:r>
            <a:endParaRPr sz="1383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Includes the number and percentage of timepoints with an FD above 0.20mm and mean FD of the run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Lower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– indicates less head motion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GSR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Ghost to signal ratio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mean signal intensity in areas areas where ghosting is apparent relative to the signal intensity with respect to the brain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Lower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indicates less ghosting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77f2eb2dd_0_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Functional IQM: Measures for Artifacts and Other - Pt. 2</a:t>
            </a:r>
            <a:endParaRPr/>
          </a:p>
        </p:txBody>
      </p:sp>
      <p:sp>
        <p:nvSpPr>
          <p:cNvPr id="138" name="Google Shape;138;ge77f2eb2dd_0_36"/>
          <p:cNvSpPr txBox="1"/>
          <p:nvPr>
            <p:ph idx="1" type="body"/>
          </p:nvPr>
        </p:nvSpPr>
        <p:spPr>
          <a:xfrm>
            <a:off x="311700" y="1152475"/>
            <a:ext cx="8520600" cy="39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AOR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AFNI’s (Analysis of Functional NeuroImages Software) outlier ratio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mean fraction of outliers in each volume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Flags images with lots of voxels in the time series that are outliers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Lower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 indicates less outliers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AQI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AFNI’s quality index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Mean distance between each volume and the median volume of the time series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Screens for random abnormal images in a time series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Values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close to 0 are 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 indicates that the time series is closer to the “norm”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Dummy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 number of volumes in the beginning of the fMRI time series identified as non-steady state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4fcb0f1ad_0_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Helpful Links </a:t>
            </a:r>
            <a:endParaRPr/>
          </a:p>
        </p:txBody>
      </p:sp>
      <p:sp>
        <p:nvSpPr>
          <p:cNvPr id="144" name="Google Shape;144;ge4fcb0f1ad_0_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Arial"/>
              <a:buChar char="●"/>
            </a:pPr>
            <a:r>
              <a:rPr lang="en" u="sng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https://mriqc.readthedocs.io/en/stable/about.html</a:t>
            </a:r>
            <a:endParaRPr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Arial"/>
              <a:buChar char="●"/>
            </a:pPr>
            <a:r>
              <a:rPr lang="en" u="sng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https://rpubs.com/sarenseeley/bids-fmriprep-mriqc</a:t>
            </a:r>
            <a:endParaRPr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Arial"/>
              <a:buChar char="●"/>
            </a:pPr>
            <a:r>
              <a:rPr lang="en" u="sng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Woodard &amp; Carley-Spencer, 2006</a:t>
            </a:r>
            <a:r>
              <a:rPr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Arial"/>
              <a:buChar char="●"/>
            </a:pPr>
            <a:r>
              <a:rPr lang="en" u="sng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MRIQC.org, 2020</a:t>
            </a:r>
            <a:endParaRPr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Arial"/>
              <a:buChar char="●"/>
            </a:pPr>
            <a:r>
              <a:rPr lang="en" u="sng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Jarrahi &amp; Mackey, 2018</a:t>
            </a:r>
            <a:endParaRPr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Arial"/>
              <a:buChar char="●"/>
            </a:pPr>
            <a:r>
              <a:rPr lang="en" u="sng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Esteban et al., 2019</a:t>
            </a:r>
            <a:endParaRPr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773978af0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50" name="Google Shape;150;ge773978af0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lnSpc>
                <a:spcPct val="218181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1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Esteban, O., Birman, D., Schaer, M., Koyejo, O. O., Poldrack, R. A., &amp; Gorgolewski, K. J. (2017). MRIQC: Advancing the automatic prediction of image quality in MRI from unseen sites. </a:t>
            </a:r>
            <a:r>
              <a:rPr i="1" lang="en" sz="11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PLOS ONE</a:t>
            </a:r>
            <a:r>
              <a:rPr lang="en" sz="11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n" sz="11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lang="en" sz="11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(9). </a:t>
            </a:r>
            <a:r>
              <a:rPr lang="en" sz="1100" u="sng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https://doi.org/10.1371/journal.pone.0184661</a:t>
            </a:r>
            <a:endParaRPr sz="1100" u="sng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218181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1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Esteban, O., Markiewicz, C. J., Blair, R. W., Moodie, C. A., Isik, A. I., Erramuzpe, A., Kent, J. D., Goncalves, M., DuPre, E., Snyder, M., Oya, H., Ghosh, S. S., Wright, J., Durnez, J., Poldrack, R. A., &amp; Gorgolewski, K. J. (2019). fMRIPrep: a robust preprocessing pipeline for functional MRI. </a:t>
            </a:r>
            <a:r>
              <a:rPr i="1" lang="en" sz="11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Nature methods</a:t>
            </a:r>
            <a:r>
              <a:rPr lang="en" sz="11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n" sz="11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r>
              <a:rPr lang="en" sz="11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(1), 111–116.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https://doi.org/10.1038/s41592-018-0235-4</a:t>
            </a:r>
            <a:r>
              <a:rPr lang="en" sz="11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u="sng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218181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Jarrahi, B., &amp; Mackey, S. (2018). Characterizing the effects of MR image quality metrics on intrinsic connectivity brain networks: A multivariate approach. </a:t>
            </a:r>
            <a:r>
              <a:rPr i="1" lang="en" sz="1100">
                <a:latin typeface="Arial"/>
                <a:ea typeface="Arial"/>
                <a:cs typeface="Arial"/>
                <a:sym typeface="Arial"/>
              </a:rPr>
              <a:t>Annual International Conference of the IEEE Engineering in Medicine and Biology Society. IEEE Engineering in Medicine and Biology Society. Annual International Conference</a:t>
            </a:r>
            <a:r>
              <a:rPr lang="en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n" sz="1100">
                <a:latin typeface="Arial"/>
                <a:ea typeface="Arial"/>
                <a:cs typeface="Arial"/>
                <a:sym typeface="Arial"/>
              </a:rPr>
              <a:t>2018</a:t>
            </a:r>
            <a:r>
              <a:rPr lang="en" sz="1100">
                <a:latin typeface="Arial"/>
                <a:ea typeface="Arial"/>
                <a:cs typeface="Arial"/>
                <a:sym typeface="Arial"/>
              </a:rPr>
              <a:t>, 1041–1045.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https://doi.org/10.1109/EMBC.2018.8512478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MRIQC Mechanisms</a:t>
            </a:r>
            <a:endParaRPr/>
          </a:p>
        </p:txBody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201625" y="1069925"/>
            <a:ext cx="85206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Image Quality Metrics (IQM)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No-reference metric of data quality</a:t>
            </a:r>
            <a:endParaRPr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Structural IQM Categories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Signal and noise comparisons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Information theory measures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Mechanical artifacts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Functional IQM Categories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Spatial artifact detection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Temporal stability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Links to more information about IQMs found </a:t>
            </a:r>
            <a:br>
              <a:rPr lang="en">
                <a:latin typeface="Arial"/>
                <a:ea typeface="Arial"/>
                <a:cs typeface="Arial"/>
                <a:sym typeface="Arial"/>
              </a:rPr>
            </a:br>
            <a:r>
              <a:rPr lang="en">
                <a:latin typeface="Arial"/>
                <a:ea typeface="Arial"/>
                <a:cs typeface="Arial"/>
                <a:sym typeface="Arial"/>
              </a:rPr>
              <a:t>on the References slide (slide 14)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 rotWithShape="1">
          <a:blip r:embed="rId3">
            <a:alphaModFix/>
          </a:blip>
          <a:srcRect b="0" l="0" r="51875" t="0"/>
          <a:stretch/>
        </p:blipFill>
        <p:spPr>
          <a:xfrm>
            <a:off x="5831300" y="733750"/>
            <a:ext cx="2191550" cy="3850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896d605c31_0_0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Structural &amp; Functional IQMs</a:t>
            </a:r>
            <a:endParaRPr>
              <a:solidFill>
                <a:srgbClr val="93C47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896d605c31_0_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11"/>
              <a:t>Measures Based on </a:t>
            </a:r>
            <a:r>
              <a:rPr lang="en" sz="3011"/>
              <a:t>Information</a:t>
            </a:r>
            <a:r>
              <a:rPr lang="en" sz="3011"/>
              <a:t> Theory &amp; Spatial Info</a:t>
            </a:r>
            <a:endParaRPr sz="3011"/>
          </a:p>
        </p:txBody>
      </p:sp>
      <p:sp>
        <p:nvSpPr>
          <p:cNvPr id="80" name="Google Shape;80;g1896d605c31_0_12"/>
          <p:cNvSpPr txBox="1"/>
          <p:nvPr>
            <p:ph idx="1" type="body"/>
          </p:nvPr>
        </p:nvSpPr>
        <p:spPr>
          <a:xfrm>
            <a:off x="311700" y="1152475"/>
            <a:ext cx="8520600" cy="38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2258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Use information theory to evaluate the spatial distribution of information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2258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EFC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Entropy-focus criterion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Indicates ghosting and blurring caused by head motion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Lower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values are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 indicate less head motion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2258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FBER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Foreground-background energy ratio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mean energy of image values within the head relative to the outside of the head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Higher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values are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 indicates better signal inside the brain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2258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SSTATs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Several summary statistics – see MRIQC reporting template for more details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Includes Mean, Stan. Dev., 5-95% percentiles, and kurtosis of background, Cerebrospinal Fluid (CSF), and White and Grey Matter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896d605c31_0_4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Structural Only IQMs</a:t>
            </a:r>
            <a:endParaRPr>
              <a:solidFill>
                <a:srgbClr val="93C47D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00"/>
              <a:t>Structural IQM: Noise Measurement pt 1</a:t>
            </a:r>
            <a:endParaRPr sz="2900"/>
          </a:p>
        </p:txBody>
      </p:sp>
      <p:sp>
        <p:nvSpPr>
          <p:cNvPr id="91" name="Google Shape;91;p8"/>
          <p:cNvSpPr txBox="1"/>
          <p:nvPr>
            <p:ph idx="1" type="body"/>
          </p:nvPr>
        </p:nvSpPr>
        <p:spPr>
          <a:xfrm>
            <a:off x="311700" y="1118150"/>
            <a:ext cx="8520600" cy="36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Characterize the impact of noise and evaluate the fitness of a noise model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CJV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Coefficient of joint variation of White Matter (WM) and Grey Matter (GM)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■"/>
            </a:pPr>
            <a:r>
              <a:rPr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Higher values of this mean heavy head motion and large INU artifacts</a:t>
            </a:r>
            <a:endParaRPr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■"/>
            </a:pPr>
            <a:r>
              <a:rPr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For INU, please refer to Slide 8</a:t>
            </a:r>
            <a:endParaRPr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400"/>
              <a:buFont typeface="Arial"/>
              <a:buChar char="■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Lower </a:t>
            </a:r>
            <a:r>
              <a:rPr b="1"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values are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 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less indicative of head motion</a:t>
            </a:r>
            <a:endParaRPr b="1"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CNR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Contrast-to-noise ratio</a:t>
            </a:r>
            <a:endParaRPr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■"/>
            </a:pPr>
            <a:r>
              <a:rPr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Evaluates how separated the tissue distributions of grey matter and white matter are</a:t>
            </a:r>
            <a:endParaRPr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■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Higher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values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are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– indicates better separation of tissue</a:t>
            </a:r>
            <a:endParaRPr b="1">
              <a:solidFill>
                <a:srgbClr val="93C4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77f2eb2dd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00"/>
              <a:t>Structural IQM: Noise Measurement pt 2</a:t>
            </a:r>
            <a:endParaRPr sz="2900"/>
          </a:p>
        </p:txBody>
      </p:sp>
      <p:sp>
        <p:nvSpPr>
          <p:cNvPr id="97" name="Google Shape;97;ge77f2eb2dd_0_31"/>
          <p:cNvSpPr txBox="1"/>
          <p:nvPr>
            <p:ph idx="1" type="body"/>
          </p:nvPr>
        </p:nvSpPr>
        <p:spPr>
          <a:xfrm>
            <a:off x="311700" y="1152475"/>
            <a:ext cx="8520600" cy="39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SNR </a:t>
            </a:r>
            <a:endParaRPr sz="1600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Signal-to-noise ratio</a:t>
            </a:r>
            <a:endParaRPr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CACACA"/>
                </a:solidFill>
                <a:latin typeface="Arial"/>
                <a:ea typeface="Arial"/>
                <a:cs typeface="Arial"/>
                <a:sym typeface="Arial"/>
              </a:rPr>
              <a:t>Signal of the image to the background noise of the image.</a:t>
            </a:r>
            <a:endParaRPr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Higher</a:t>
            </a:r>
            <a:r>
              <a:rPr b="1"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indicates less noise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SNRD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Dietrich’s Signal to Noise Ratio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○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Signal of the image to the background noise that includes a correction factor for the standard deviation of air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	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Higher</a:t>
            </a:r>
            <a:r>
              <a:rPr b="1"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 indicates less noise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QI2 	</a:t>
            </a:r>
            <a:endParaRPr sz="1600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Mortamet’s </a:t>
            </a:r>
            <a:r>
              <a:rPr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quality</a:t>
            </a:r>
            <a:r>
              <a:rPr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 index 2 </a:t>
            </a:r>
            <a:endParaRPr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Goodness of fit of a noise model into the background</a:t>
            </a:r>
            <a:endParaRPr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Lower</a:t>
            </a:r>
            <a:r>
              <a:rPr b="1" lang="en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indicates less corruption by artifacts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Structural </a:t>
            </a:r>
            <a:r>
              <a:rPr lang="en" sz="3011"/>
              <a:t>IQM: Measures Targeting Specific Artifacts</a:t>
            </a:r>
            <a:endParaRPr sz="3011"/>
          </a:p>
        </p:txBody>
      </p: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311700" y="1152475"/>
            <a:ext cx="8520600" cy="4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Looks for the presence and impact of certain artifacts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INU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Intensity nonuniformity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Describes the inhomogeneity of the magnetic field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Values should be around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1.0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indicates less motion and less inu in the magnetic field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QI1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Mortament’s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first quality index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roportion of voxels corrupted by artifacts normalized by the number of voxels in the background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Smaller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values are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indicate less corruption by artifacts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WM2MAX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White-matter to maximum intensity ratio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median intensity within the WM mask over the 95% percentile of the full intensity distribution –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measures for hyperintensities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Values should be around the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interval [0.6, 0.8]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indicates ideal ratio of WM brightness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Structural IQM: Other Measures - pt. 1</a:t>
            </a:r>
            <a:endParaRPr/>
          </a:p>
        </p:txBody>
      </p:sp>
      <p:sp>
        <p:nvSpPr>
          <p:cNvPr id="109" name="Google Shape;109;p11"/>
          <p:cNvSpPr txBox="1"/>
          <p:nvPr>
            <p:ph idx="1" type="body"/>
          </p:nvPr>
        </p:nvSpPr>
        <p:spPr>
          <a:xfrm>
            <a:off x="311700" y="1152475"/>
            <a:ext cx="8520600" cy="3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Characterize the statistical properties of tissue distributions, volume overlap tissues, and the sharpness/blurriness of the images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FWHM </a:t>
            </a:r>
            <a:endParaRPr sz="1600"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:go="http://customooxmlschemas.google.com/" textRoundtripDataId="2"/>
                </a:ext>
              </a:extLst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Full-width half-maximum</a:t>
            </a:r>
            <a:endParaRPr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:go="http://customooxmlschemas.google.com/" textRoundtripDataId="4"/>
                </a:ext>
              </a:extLst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An estimation of image blurriness</a:t>
            </a:r>
            <a:endParaRPr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:go="http://customooxmlschemas.google.com/" textRoundtripDataId="6"/>
                </a:ext>
              </a:extLst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Lower</a:t>
            </a:r>
            <a:r>
              <a:rPr b="1" lang="en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 values are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9"/>
                  </a:ext>
                </a:extLst>
              </a:rPr>
              <a:t>better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– indicates less blurriness 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ICVs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Intracranial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volume fractions of CSF, GM, and WM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Proportion of each tissue type in the brain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Normal values fall around </a:t>
            </a:r>
            <a:r>
              <a:rPr b="1" lang="en">
                <a:solidFill>
                  <a:srgbClr val="93C47D"/>
                </a:solidFill>
                <a:latin typeface="Arial"/>
                <a:ea typeface="Arial"/>
                <a:cs typeface="Arial"/>
                <a:sym typeface="Arial"/>
              </a:rPr>
              <a:t>20%, 45%, and 35% for cerebrospinal fluid (CSF), WM, and GM respectively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