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Lato"/>
      <p:regular r:id="rId19"/>
      <p:bold r:id="rId20"/>
      <p:italic r:id="rId21"/>
      <p:boldItalic r:id="rId22"/>
    </p:embeddedFont>
    <p:embeddedFont>
      <p:font typeface="Average"/>
      <p:regular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6" roundtripDataSignature="AMtx7mguV8zk5JZLEJ1L7l4y5hynP04e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a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riquestions.com/gibbs-artifact.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4340093/" TargetMode="External"/><Relationship Id="rId3" Type="http://schemas.openxmlformats.org/officeDocument/2006/relationships/hyperlink" Target="https://radiopaedia.org/articles/mri-artifacts-1?lang=u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4517972/" TargetMode="External"/><Relationship Id="rId3" Type="http://schemas.openxmlformats.org/officeDocument/2006/relationships/hyperlink" Target="http://www.ajnr.org/content/33/1/77" TargetMode="External"/><Relationship Id="rId4" Type="http://schemas.openxmlformats.org/officeDocument/2006/relationships/hyperlink" Target="https://www.hindawi.com/journals/jme/2017/4501647/"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riquestions.com/ghosting.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s.rit.edu/htbooks/mri/chap-11/chap-11.htm" TargetMode="External"/><Relationship Id="rId3" Type="http://schemas.openxmlformats.org/officeDocument/2006/relationships/hyperlink" Target="http://www.ajnr.org/content/22/5/896/tab-figures-data" TargetMode="External"/><Relationship Id="rId4" Type="http://schemas.openxmlformats.org/officeDocument/2006/relationships/hyperlink" Target="http://mriquestions.com/flow-misregistration.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orxiv.org/content/10.1101/111294v1.ful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maios.com/en/e-Courses/e-MRI/Image-quality-and-artifacts/alias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Should we split into running MRIQC and understanding IQMs</a:t>
            </a:r>
            <a:endParaRPr/>
          </a:p>
          <a:p>
            <a:pPr indent="0" lvl="0" marL="0" rtl="0" algn="l">
              <a:lnSpc>
                <a:spcPct val="100000"/>
              </a:lnSpc>
              <a:spcBef>
                <a:spcPts val="0"/>
              </a:spcBef>
              <a:spcAft>
                <a:spcPts val="0"/>
              </a:spcAft>
              <a:buSzPts val="1100"/>
              <a:buNone/>
            </a:pPr>
            <a:r>
              <a:rPr lang="en"/>
              <a:t>And then MRIQC outputs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d4f76f91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d4f76f91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http://mriquestions.com/gibbs-artifact.html</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bb672fbf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bb672fb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https://pubs.rsna.org/doi/10.1148/radiographics.19.2.g99mr07357</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0644271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0644271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4fcb0f1a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e4fcb0f1ad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d4f76f911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d4f76f911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https://www.ncbi.nlm.nih.gov/pmc/articles/PMC4340093/</a:t>
            </a:r>
            <a:r>
              <a:rPr lang="en"/>
              <a:t> </a:t>
            </a:r>
            <a:endParaRPr/>
          </a:p>
          <a:p>
            <a:pPr indent="0" lvl="0" marL="0" rtl="0" algn="l">
              <a:spcBef>
                <a:spcPts val="0"/>
              </a:spcBef>
              <a:spcAft>
                <a:spcPts val="0"/>
              </a:spcAft>
              <a:buNone/>
            </a:pPr>
            <a:r>
              <a:rPr lang="en" u="sng">
                <a:solidFill>
                  <a:schemeClr val="hlink"/>
                </a:solidFill>
                <a:hlinkClick r:id="rId3"/>
              </a:rPr>
              <a:t>https://radiopaedia.org/articles/mri-artifacts-1?lang=us</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bb672fbf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bb672fbf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d4f76f91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d4f76f91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following slides picked motion artifact, ghosting, INU artifacts, aliasing, and ringing -- all were mentioned throughout the MRIQC paper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d4f76f91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d4f76f91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https://www.ncbi.nlm.nih.gov/pmc/articles/PMC4517972/</a:t>
            </a:r>
            <a:r>
              <a:rPr lang="en"/>
              <a:t> </a:t>
            </a:r>
            <a:endParaRPr/>
          </a:p>
          <a:p>
            <a:pPr indent="0" lvl="0" marL="0" rtl="0" algn="l">
              <a:spcBef>
                <a:spcPts val="0"/>
              </a:spcBef>
              <a:spcAft>
                <a:spcPts val="0"/>
              </a:spcAft>
              <a:buNone/>
            </a:pPr>
            <a:r>
              <a:rPr lang="en" u="sng">
                <a:solidFill>
                  <a:schemeClr val="hlink"/>
                </a:solidFill>
                <a:hlinkClick r:id="rId3"/>
              </a:rPr>
              <a:t>http://www.ajnr.org/content/33/1/77</a:t>
            </a:r>
            <a:r>
              <a:rPr lang="en"/>
              <a:t> </a:t>
            </a:r>
            <a:endParaRPr/>
          </a:p>
          <a:p>
            <a:pPr indent="0" lvl="0" marL="0" rtl="0" algn="l">
              <a:spcBef>
                <a:spcPts val="0"/>
              </a:spcBef>
              <a:spcAft>
                <a:spcPts val="0"/>
              </a:spcAft>
              <a:buNone/>
            </a:pPr>
            <a:r>
              <a:rPr lang="en" u="sng">
                <a:solidFill>
                  <a:schemeClr val="hlink"/>
                </a:solidFill>
                <a:hlinkClick r:id="rId4"/>
              </a:rPr>
              <a:t>https://www.hindawi.com/journals/jme/2017/4501647/</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d4f76f911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d4f76f911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http://mriquestions.com/ghosting.html</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bb672fbf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bb672fbf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https://www.cis.rit.edu/htbooks/mri/chap-11/chap-11.htm</a:t>
            </a:r>
            <a:endParaRPr/>
          </a:p>
          <a:p>
            <a:pPr indent="0" lvl="0" marL="0" rtl="0" algn="l">
              <a:spcBef>
                <a:spcPts val="0"/>
              </a:spcBef>
              <a:spcAft>
                <a:spcPts val="0"/>
              </a:spcAft>
              <a:buNone/>
            </a:pPr>
            <a:r>
              <a:rPr lang="en" u="sng">
                <a:solidFill>
                  <a:schemeClr val="hlink"/>
                </a:solidFill>
                <a:hlinkClick r:id="rId3"/>
              </a:rPr>
              <a:t>http://www.ajnr.org/content/22/5/896/tab-figures-data</a:t>
            </a:r>
            <a:endParaRPr/>
          </a:p>
          <a:p>
            <a:pPr indent="0" lvl="0" marL="0" rtl="0" algn="l">
              <a:spcBef>
                <a:spcPts val="0"/>
              </a:spcBef>
              <a:spcAft>
                <a:spcPts val="0"/>
              </a:spcAft>
              <a:buNone/>
            </a:pPr>
            <a:r>
              <a:rPr lang="en" u="sng">
                <a:solidFill>
                  <a:schemeClr val="hlink"/>
                </a:solidFill>
                <a:hlinkClick r:id="rId4"/>
              </a:rPr>
              <a:t>http://mriquestions.com/flow-misregistration.html</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d4f76f911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d4f76f911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https://www.biorxiv.org/content/10.1101/111294v1.full</a:t>
            </a:r>
            <a:endParaRPr/>
          </a:p>
          <a:p>
            <a:pPr indent="0" lvl="0" marL="0" rtl="0" algn="l">
              <a:spcBef>
                <a:spcPts val="0"/>
              </a:spcBef>
              <a:spcAft>
                <a:spcPts val="0"/>
              </a:spcAft>
              <a:buNone/>
            </a:pPr>
            <a:r>
              <a:rPr lang="en"/>
              <a:t>arises due to inhomogeneity in the magnetic field, and manifests itself as an unwanted low frequency bias term modulating the signal. The cause is usually due to either a non-uniform B1 field or a non-uniform sensitivity in the receiver coil. The inhomogeneity could also be caused by the interaction of the acquisition system with the patient such as RF attenuation. RF coil field strength inhomogeneity can yield intensity variations on the order of 10-20% in image amplitudes over the patient volume on a 1.5T magnet. The problem becomes even more pronounced at higher field strength. While such variations usually have no effect on diagnostic accuracies, they do cause significant problems for segmentation and statistical clustering tasks that are based on voxel intensity distributions. When such intensity variation becomes significant compared to the image contrast, it can easily affect the interpretation of an MR image.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d4f76f911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d4f76f91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https://www.imaios.com/en/e-Courses/e-MRI/Image-quality-and-artifacts/aliasing</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16"/>
          <p:cNvGrpSpPr/>
          <p:nvPr/>
        </p:nvGrpSpPr>
        <p:grpSpPr>
          <a:xfrm>
            <a:off x="4350279" y="2855377"/>
            <a:ext cx="443589" cy="105632"/>
            <a:chOff x="4137525" y="2915950"/>
            <a:chExt cx="869100" cy="207000"/>
          </a:xfrm>
        </p:grpSpPr>
        <p:sp>
          <p:nvSpPr>
            <p:cNvPr id="11" name="Google Shape;11;p16"/>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6"/>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6"/>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6"/>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16"/>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25"/>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25"/>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2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93C47D"/>
              </a:buClr>
              <a:buSzPts val="3000"/>
              <a:buNone/>
              <a:defRPr>
                <a:solidFill>
                  <a:srgbClr val="93C47D"/>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9"/>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93C47D"/>
              </a:buClr>
              <a:buSzPts val="3000"/>
              <a:buNone/>
              <a:defRPr>
                <a:solidFill>
                  <a:srgbClr val="93C47D"/>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2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93C47D"/>
              </a:buClr>
              <a:buSzPts val="3000"/>
              <a:buNone/>
              <a:defRPr>
                <a:solidFill>
                  <a:srgbClr val="93C47D"/>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22"/>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23"/>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23"/>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23"/>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2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2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D9D9D9"/>
              </a:buClr>
              <a:buSzPts val="3000"/>
              <a:buFont typeface="Oswald"/>
              <a:buNone/>
              <a:defRPr b="0" i="0" sz="3000" u="none" cap="none" strike="noStrike">
                <a:solidFill>
                  <a:srgbClr val="D9D9D9"/>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8" name="Google Shape;8;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cbi.nlm.nih.gov/pmc/articles/PMC4340093/" TargetMode="External"/><Relationship Id="rId4" Type="http://schemas.openxmlformats.org/officeDocument/2006/relationships/hyperlink" Target="https://radiopaedia.org/articles/mri-artifacts-1?lang=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800"/>
              <a:buNone/>
            </a:pPr>
            <a:r>
              <a:rPr lang="en">
                <a:solidFill>
                  <a:schemeClr val="dk1"/>
                </a:solidFill>
              </a:rPr>
              <a:t>MRI Quality Control (</a:t>
            </a:r>
            <a:r>
              <a:rPr lang="en">
                <a:solidFill>
                  <a:schemeClr val="dk1"/>
                </a:solidFill>
              </a:rPr>
              <a:t>MRIQC)</a:t>
            </a:r>
            <a:endParaRPr>
              <a:solidFill>
                <a:schemeClr val="dk1"/>
              </a:solidFill>
            </a:endParaRPr>
          </a:p>
          <a:p>
            <a:pPr indent="0" lvl="0" marL="0" rtl="0" algn="ctr">
              <a:lnSpc>
                <a:spcPct val="100000"/>
              </a:lnSpc>
              <a:spcBef>
                <a:spcPts val="0"/>
              </a:spcBef>
              <a:spcAft>
                <a:spcPts val="0"/>
              </a:spcAft>
              <a:buSzPts val="4800"/>
              <a:buNone/>
            </a:pPr>
            <a:r>
              <a:rPr lang="en">
                <a:solidFill>
                  <a:schemeClr val="dk1"/>
                </a:solidFill>
              </a:rPr>
              <a:t>PT 3: Artifacts</a:t>
            </a:r>
            <a:endParaRPr>
              <a:solidFill>
                <a:schemeClr val="dk1"/>
              </a:solidFill>
            </a:endParaRPr>
          </a:p>
        </p:txBody>
      </p:sp>
      <p:sp>
        <p:nvSpPr>
          <p:cNvPr id="60" name="Google Shape;60;p1"/>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en" sz="2300">
                <a:solidFill>
                  <a:srgbClr val="93C47D"/>
                </a:solidFill>
                <a:latin typeface="Arial"/>
                <a:ea typeface="Arial"/>
                <a:cs typeface="Arial"/>
                <a:sym typeface="Arial"/>
              </a:rPr>
              <a:t>Overview of some common types of artifacts</a:t>
            </a:r>
            <a:endParaRPr sz="2300">
              <a:solidFill>
                <a:srgbClr val="93C47D"/>
              </a:solidFill>
              <a:latin typeface="Arial"/>
              <a:ea typeface="Arial"/>
              <a:cs typeface="Arial"/>
              <a:sym typeface="Arial"/>
            </a:endParaRPr>
          </a:p>
        </p:txBody>
      </p:sp>
      <p:sp>
        <p:nvSpPr>
          <p:cNvPr id="61" name="Google Shape;61;p1"/>
          <p:cNvSpPr txBox="1"/>
          <p:nvPr/>
        </p:nvSpPr>
        <p:spPr>
          <a:xfrm>
            <a:off x="69575" y="4675900"/>
            <a:ext cx="158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Brown University Clinical Neuroimaging Research Core</a:t>
            </a:r>
            <a:endParaRPr sz="800">
              <a:solidFill>
                <a:srgbClr val="9E9E9E"/>
              </a:solidFill>
              <a:latin typeface="Lato"/>
              <a:ea typeface="Lato"/>
              <a:cs typeface="Lato"/>
              <a:sym typeface="Lato"/>
            </a:endParaRPr>
          </a:p>
        </p:txBody>
      </p:sp>
      <p:sp>
        <p:nvSpPr>
          <p:cNvPr id="62" name="Google Shape;62;p1"/>
          <p:cNvSpPr txBox="1"/>
          <p:nvPr/>
        </p:nvSpPr>
        <p:spPr>
          <a:xfrm>
            <a:off x="7529425" y="4799200"/>
            <a:ext cx="1581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Version Date 02/10/2022</a:t>
            </a:r>
            <a:endParaRPr sz="800">
              <a:solidFill>
                <a:srgbClr val="9E9E9E"/>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ed4f76f911_1_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Ringing Artifact (Gibbs)</a:t>
            </a:r>
            <a:endParaRPr/>
          </a:p>
        </p:txBody>
      </p:sp>
      <p:sp>
        <p:nvSpPr>
          <p:cNvPr id="135" name="Google Shape;135;ged4f76f911_1_31"/>
          <p:cNvSpPr txBox="1"/>
          <p:nvPr>
            <p:ph idx="1" type="body"/>
          </p:nvPr>
        </p:nvSpPr>
        <p:spPr>
          <a:xfrm>
            <a:off x="311700" y="1152475"/>
            <a:ext cx="3999900" cy="35598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Bright or dark lines on that are parallel and adjacent to borders of abrupt intensity change</a:t>
            </a:r>
            <a:endParaRPr sz="1600">
              <a:solidFill>
                <a:srgbClr val="D9D9D9"/>
              </a:solidFill>
              <a:latin typeface="Arial"/>
              <a:ea typeface="Arial"/>
              <a:cs typeface="Arial"/>
              <a:sym typeface="Arial"/>
            </a:endParaRPr>
          </a:p>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Can appear as multiple fine parallel lines right next to high-contrast interfaces</a:t>
            </a:r>
            <a:endParaRPr sz="1600">
              <a:solidFill>
                <a:srgbClr val="D9D9D9"/>
              </a:solidFill>
              <a:latin typeface="Arial"/>
              <a:ea typeface="Arial"/>
              <a:cs typeface="Arial"/>
              <a:sym typeface="Arial"/>
            </a:endParaRPr>
          </a:p>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Caused by under-sampling of high spatial frequencies at sharp boundaries in the image</a:t>
            </a:r>
            <a:endParaRPr sz="1600">
              <a:solidFill>
                <a:srgbClr val="D9D9D9"/>
              </a:solidFill>
              <a:latin typeface="Arial"/>
              <a:ea typeface="Arial"/>
              <a:cs typeface="Arial"/>
              <a:sym typeface="Arial"/>
            </a:endParaRPr>
          </a:p>
        </p:txBody>
      </p:sp>
      <p:pic>
        <p:nvPicPr>
          <p:cNvPr id="136" name="Google Shape;136;ged4f76f911_1_31"/>
          <p:cNvPicPr preferRelativeResize="0"/>
          <p:nvPr/>
        </p:nvPicPr>
        <p:blipFill>
          <a:blip r:embed="rId3">
            <a:alphaModFix/>
          </a:blip>
          <a:stretch>
            <a:fillRect/>
          </a:stretch>
        </p:blipFill>
        <p:spPr>
          <a:xfrm>
            <a:off x="4971050" y="1152486"/>
            <a:ext cx="3428400" cy="3219325"/>
          </a:xfrm>
          <a:prstGeom prst="rect">
            <a:avLst/>
          </a:prstGeom>
          <a:noFill/>
          <a:ln>
            <a:noFill/>
          </a:ln>
        </p:spPr>
      </p:pic>
      <p:sp>
        <p:nvSpPr>
          <p:cNvPr id="137" name="Google Shape;137;ged4f76f911_1_31"/>
          <p:cNvSpPr txBox="1"/>
          <p:nvPr/>
        </p:nvSpPr>
        <p:spPr>
          <a:xfrm>
            <a:off x="6994200" y="4712400"/>
            <a:ext cx="2149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D9D9D9"/>
                </a:solidFill>
              </a:rPr>
              <a:t>Image from:</a:t>
            </a:r>
            <a:endParaRPr sz="800">
              <a:solidFill>
                <a:srgbClr val="D9D9D9"/>
              </a:solidFill>
            </a:endParaRPr>
          </a:p>
          <a:p>
            <a:pPr indent="0" lvl="0" marL="0" rtl="0" algn="l">
              <a:spcBef>
                <a:spcPts val="0"/>
              </a:spcBef>
              <a:spcAft>
                <a:spcPts val="0"/>
              </a:spcAft>
              <a:buNone/>
            </a:pPr>
            <a:r>
              <a:rPr lang="en" sz="800">
                <a:solidFill>
                  <a:srgbClr val="D9D9D9"/>
                </a:solidFill>
              </a:rPr>
              <a:t>http://mriquestions.com/gibbs-artifact.html</a:t>
            </a:r>
            <a:endParaRPr sz="800">
              <a:solidFill>
                <a:srgbClr val="D9D9D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ebb672fbfe_0_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Chemical Shift Artifact (Misregistration)</a:t>
            </a:r>
            <a:endParaRPr/>
          </a:p>
        </p:txBody>
      </p:sp>
      <p:sp>
        <p:nvSpPr>
          <p:cNvPr id="143" name="Google Shape;143;gebb672fbfe_0_6"/>
          <p:cNvSpPr txBox="1"/>
          <p:nvPr>
            <p:ph idx="1" type="body"/>
          </p:nvPr>
        </p:nvSpPr>
        <p:spPr>
          <a:xfrm>
            <a:off x="311700" y="1152475"/>
            <a:ext cx="3999900" cy="3829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Font typeface="Arial"/>
              <a:buChar char="●"/>
            </a:pPr>
            <a:r>
              <a:rPr lang="en" sz="1600">
                <a:latin typeface="Arial"/>
                <a:ea typeface="Arial"/>
                <a:cs typeface="Arial"/>
                <a:sym typeface="Arial"/>
              </a:rPr>
              <a:t>Caused by differences in the resonant frequency of precessing protons (fat and water)</a:t>
            </a:r>
            <a:endParaRPr sz="1600">
              <a:latin typeface="Arial"/>
              <a:ea typeface="Arial"/>
              <a:cs typeface="Arial"/>
              <a:sym typeface="Arial"/>
            </a:endParaRPr>
          </a:p>
          <a:p>
            <a:pPr indent="-317500" lvl="1" marL="914400" rtl="0" algn="l">
              <a:spcBef>
                <a:spcPts val="0"/>
              </a:spcBef>
              <a:spcAft>
                <a:spcPts val="0"/>
              </a:spcAft>
              <a:buSzPts val="1400"/>
              <a:buFont typeface="Arial"/>
              <a:buChar char="○"/>
            </a:pPr>
            <a:r>
              <a:rPr lang="en" sz="1400">
                <a:latin typeface="Arial"/>
                <a:ea typeface="Arial"/>
                <a:cs typeface="Arial"/>
                <a:sym typeface="Arial"/>
              </a:rPr>
              <a:t>Fat protons resonate at a lower frequency than water</a:t>
            </a:r>
            <a:endParaRPr sz="14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Causes misregistration of image data</a:t>
            </a:r>
            <a:endParaRPr sz="1600">
              <a:latin typeface="Arial"/>
              <a:ea typeface="Arial"/>
              <a:cs typeface="Arial"/>
              <a:sym typeface="Arial"/>
            </a:endParaRPr>
          </a:p>
          <a:p>
            <a:pPr indent="-330200" lvl="0" marL="457200" rtl="0" algn="l">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Occurs at the fat/water interface and is visible as a bright or dark band running perpendicular to the frequency-encoding direction</a:t>
            </a:r>
            <a:endParaRPr sz="1600">
              <a:solidFill>
                <a:srgbClr val="D9D9D9"/>
              </a:solidFill>
              <a:latin typeface="Arial"/>
              <a:ea typeface="Arial"/>
              <a:cs typeface="Arial"/>
              <a:sym typeface="Arial"/>
            </a:endParaRPr>
          </a:p>
          <a:p>
            <a:pPr indent="-330200" lvl="0" marL="457200" rtl="0" algn="l">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In image on the right the artifact is visible as a dark border at the top of the head</a:t>
            </a:r>
            <a:endParaRPr sz="1600">
              <a:solidFill>
                <a:srgbClr val="D9D9D9"/>
              </a:solidFill>
              <a:latin typeface="Arial"/>
              <a:ea typeface="Arial"/>
              <a:cs typeface="Arial"/>
              <a:sym typeface="Arial"/>
            </a:endParaRPr>
          </a:p>
        </p:txBody>
      </p:sp>
      <p:pic>
        <p:nvPicPr>
          <p:cNvPr id="144" name="Google Shape;144;gebb672fbfe_0_6"/>
          <p:cNvPicPr preferRelativeResize="0"/>
          <p:nvPr/>
        </p:nvPicPr>
        <p:blipFill>
          <a:blip r:embed="rId3">
            <a:alphaModFix/>
          </a:blip>
          <a:stretch>
            <a:fillRect/>
          </a:stretch>
        </p:blipFill>
        <p:spPr>
          <a:xfrm>
            <a:off x="5455800" y="1455275"/>
            <a:ext cx="2819601" cy="2819575"/>
          </a:xfrm>
          <a:prstGeom prst="rect">
            <a:avLst/>
          </a:prstGeom>
          <a:noFill/>
          <a:ln>
            <a:noFill/>
          </a:ln>
        </p:spPr>
      </p:pic>
      <p:sp>
        <p:nvSpPr>
          <p:cNvPr id="145" name="Google Shape;145;gebb672fbfe_0_6"/>
          <p:cNvSpPr txBox="1"/>
          <p:nvPr/>
        </p:nvSpPr>
        <p:spPr>
          <a:xfrm>
            <a:off x="5455800" y="4712400"/>
            <a:ext cx="3688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D9D9D9"/>
                </a:solidFill>
                <a:latin typeface="Average"/>
                <a:ea typeface="Average"/>
                <a:cs typeface="Average"/>
                <a:sym typeface="Average"/>
              </a:rPr>
              <a:t>Image from:</a:t>
            </a:r>
            <a:endParaRPr sz="800">
              <a:solidFill>
                <a:srgbClr val="D9D9D9"/>
              </a:solidFill>
              <a:latin typeface="Average"/>
              <a:ea typeface="Average"/>
              <a:cs typeface="Average"/>
              <a:sym typeface="Average"/>
            </a:endParaRPr>
          </a:p>
          <a:p>
            <a:pPr indent="0" lvl="0" marL="0" rtl="0" algn="l">
              <a:spcBef>
                <a:spcPts val="0"/>
              </a:spcBef>
              <a:spcAft>
                <a:spcPts val="0"/>
              </a:spcAft>
              <a:buNone/>
            </a:pPr>
            <a:r>
              <a:rPr lang="en" sz="800">
                <a:solidFill>
                  <a:srgbClr val="D9D9D9"/>
                </a:solidFill>
                <a:latin typeface="Average"/>
                <a:ea typeface="Average"/>
                <a:cs typeface="Average"/>
                <a:sym typeface="Average"/>
              </a:rPr>
              <a:t>https://www.mr-tip.com/serv1.php?type=art&amp;sub=chemical%20shift%20artifact</a:t>
            </a:r>
            <a:endParaRPr sz="800">
              <a:solidFill>
                <a:srgbClr val="D9D9D9"/>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f0644271be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Susceptibility Artifact</a:t>
            </a:r>
            <a:endParaRPr/>
          </a:p>
        </p:txBody>
      </p:sp>
      <p:sp>
        <p:nvSpPr>
          <p:cNvPr id="151" name="Google Shape;151;gf0644271be_0_0"/>
          <p:cNvSpPr txBox="1"/>
          <p:nvPr>
            <p:ph idx="1" type="body"/>
          </p:nvPr>
        </p:nvSpPr>
        <p:spPr>
          <a:xfrm>
            <a:off x="311700" y="1152475"/>
            <a:ext cx="3978300" cy="36678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Caused by microscopic gradients or variations in the magnetic field </a:t>
            </a:r>
            <a:r>
              <a:rPr lang="en" sz="1600">
                <a:latin typeface="Arial"/>
                <a:ea typeface="Arial"/>
                <a:cs typeface="Arial"/>
                <a:sym typeface="Arial"/>
              </a:rPr>
              <a:t>strength -- often metal objects on or in the body</a:t>
            </a:r>
            <a:endParaRPr sz="16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Often seen with metal dental work (i.e. braces)</a:t>
            </a:r>
            <a:endParaRPr sz="16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The image on the right shows a susceptibility artifact caused by the subject’s braces</a:t>
            </a:r>
            <a:endParaRPr sz="1600">
              <a:latin typeface="Arial"/>
              <a:ea typeface="Arial"/>
              <a:cs typeface="Arial"/>
              <a:sym typeface="Arial"/>
            </a:endParaRPr>
          </a:p>
        </p:txBody>
      </p:sp>
      <p:pic>
        <p:nvPicPr>
          <p:cNvPr id="152" name="Google Shape;152;gf0644271be_0_0"/>
          <p:cNvPicPr preferRelativeResize="0"/>
          <p:nvPr/>
        </p:nvPicPr>
        <p:blipFill rotWithShape="1">
          <a:blip r:embed="rId3">
            <a:alphaModFix/>
          </a:blip>
          <a:srcRect b="0" l="14417" r="13749" t="0"/>
          <a:stretch/>
        </p:blipFill>
        <p:spPr>
          <a:xfrm>
            <a:off x="4896450" y="1528400"/>
            <a:ext cx="3484198" cy="2278801"/>
          </a:xfrm>
          <a:prstGeom prst="rect">
            <a:avLst/>
          </a:prstGeom>
          <a:noFill/>
          <a:ln>
            <a:noFill/>
          </a:ln>
        </p:spPr>
      </p:pic>
      <p:sp>
        <p:nvSpPr>
          <p:cNvPr id="153" name="Google Shape;153;gf0644271be_0_0"/>
          <p:cNvSpPr txBox="1"/>
          <p:nvPr/>
        </p:nvSpPr>
        <p:spPr>
          <a:xfrm>
            <a:off x="6910200" y="4589400"/>
            <a:ext cx="223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D9D9D9"/>
                </a:solidFill>
              </a:rPr>
              <a:t>Image from:</a:t>
            </a:r>
            <a:endParaRPr sz="800">
              <a:solidFill>
                <a:srgbClr val="D9D9D9"/>
              </a:solidFill>
            </a:endParaRPr>
          </a:p>
          <a:p>
            <a:pPr indent="0" lvl="0" marL="0" rtl="0" algn="l">
              <a:spcBef>
                <a:spcPts val="0"/>
              </a:spcBef>
              <a:spcAft>
                <a:spcPts val="0"/>
              </a:spcAft>
              <a:buNone/>
            </a:pPr>
            <a:r>
              <a:rPr lang="en" sz="800">
                <a:solidFill>
                  <a:srgbClr val="D9D9D9"/>
                </a:solidFill>
              </a:rPr>
              <a:t>https://blog.cincinnatichildrens.org/radiology/mri-orthodontics-child-braces-safe-child-mri</a:t>
            </a:r>
            <a:endParaRPr sz="800">
              <a:solidFill>
                <a:srgbClr val="D9D9D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e4fcb0f1ad_0_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Links for more information</a:t>
            </a:r>
            <a:endParaRPr/>
          </a:p>
        </p:txBody>
      </p:sp>
      <p:sp>
        <p:nvSpPr>
          <p:cNvPr id="159" name="Google Shape;159;ge4fcb0f1ad_0_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Font typeface="Arial"/>
              <a:buChar char="●"/>
            </a:pPr>
            <a:r>
              <a:rPr lang="en" u="sng">
                <a:latin typeface="Arial"/>
                <a:ea typeface="Arial"/>
                <a:cs typeface="Arial"/>
                <a:sym typeface="Arial"/>
                <a:hlinkClick r:id="rId3"/>
              </a:rPr>
              <a:t>https://www.ncbi.nlm.nih.gov/pmc/articles/PMC4340093/</a:t>
            </a:r>
            <a:endParaRPr>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lang="en" u="sng">
                <a:latin typeface="Arial"/>
                <a:ea typeface="Arial"/>
                <a:cs typeface="Arial"/>
                <a:sym typeface="Arial"/>
                <a:hlinkClick r:id="rId4"/>
              </a:rPr>
              <a:t>https://radiopaedia.org/articles/mri-artifacts-1?lang=us</a:t>
            </a:r>
            <a:endParaRPr>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lang="en">
                <a:latin typeface="Arial"/>
                <a:ea typeface="Arial"/>
                <a:cs typeface="Arial"/>
                <a:sym typeface="Arial"/>
              </a:rPr>
              <a:t>http://clinicauniversitariaradiologia.pt/curso_fisica_RM/MRI_Course_Artifacts.pdf</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solidFill>
                <a:srgbClr val="93C47D"/>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ed4f76f911_1_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1"/>
              <a:t>What are Artifacts?</a:t>
            </a:r>
            <a:endParaRPr sz="3011"/>
          </a:p>
        </p:txBody>
      </p:sp>
      <p:sp>
        <p:nvSpPr>
          <p:cNvPr id="68" name="Google Shape;68;ged4f76f911_1_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905" lvl="0" marL="457200" rtl="0" algn="l">
              <a:lnSpc>
                <a:spcPct val="150000"/>
              </a:lnSpc>
              <a:spcBef>
                <a:spcPts val="0"/>
              </a:spcBef>
              <a:spcAft>
                <a:spcPts val="0"/>
              </a:spcAft>
              <a:buSzPts val="1611"/>
              <a:buFont typeface="Arial"/>
              <a:buChar char="●"/>
            </a:pPr>
            <a:r>
              <a:rPr lang="en" sz="1611">
                <a:latin typeface="Arial"/>
                <a:ea typeface="Arial"/>
                <a:cs typeface="Arial"/>
                <a:sym typeface="Arial"/>
              </a:rPr>
              <a:t>A feature appearing in an image that is not in the original object</a:t>
            </a:r>
            <a:endParaRPr sz="1611">
              <a:latin typeface="Arial"/>
              <a:ea typeface="Arial"/>
              <a:cs typeface="Arial"/>
              <a:sym typeface="Arial"/>
            </a:endParaRPr>
          </a:p>
          <a:p>
            <a:pPr indent="-330905" lvl="0" marL="457200" rtl="0" algn="l">
              <a:lnSpc>
                <a:spcPct val="150000"/>
              </a:lnSpc>
              <a:spcBef>
                <a:spcPts val="0"/>
              </a:spcBef>
              <a:spcAft>
                <a:spcPts val="0"/>
              </a:spcAft>
              <a:buSzPts val="1611"/>
              <a:buFont typeface="Arial"/>
              <a:buChar char="●"/>
            </a:pPr>
            <a:r>
              <a:rPr lang="en" sz="1611">
                <a:latin typeface="Arial"/>
                <a:ea typeface="Arial"/>
                <a:cs typeface="Arial"/>
                <a:sym typeface="Arial"/>
              </a:rPr>
              <a:t>May cause unwanted distortions in brain images</a:t>
            </a:r>
            <a:endParaRPr sz="1611">
              <a:latin typeface="Arial"/>
              <a:ea typeface="Arial"/>
              <a:cs typeface="Arial"/>
              <a:sym typeface="Arial"/>
            </a:endParaRPr>
          </a:p>
          <a:p>
            <a:pPr indent="-330905" lvl="0" marL="457200" rtl="0" algn="l">
              <a:lnSpc>
                <a:spcPct val="150000"/>
              </a:lnSpc>
              <a:spcBef>
                <a:spcPts val="0"/>
              </a:spcBef>
              <a:spcAft>
                <a:spcPts val="0"/>
              </a:spcAft>
              <a:buSzPts val="1611"/>
              <a:buFont typeface="Arial"/>
              <a:buChar char="●"/>
            </a:pPr>
            <a:r>
              <a:rPr lang="en" sz="1611">
                <a:latin typeface="Arial"/>
                <a:ea typeface="Arial"/>
                <a:cs typeface="Arial"/>
                <a:sym typeface="Arial"/>
              </a:rPr>
              <a:t>Do not always affect image quality but can affect diagnostic quality -- i.e. an artifact may be confused with pathology</a:t>
            </a:r>
            <a:endParaRPr sz="1611">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Some artifacts cannot be detected by the human eye - programs like MRIQC help to detect these </a:t>
            </a:r>
            <a:endParaRPr sz="1600">
              <a:latin typeface="Arial"/>
              <a:ea typeface="Arial"/>
              <a:cs typeface="Arial"/>
              <a:sym typeface="Arial"/>
            </a:endParaRPr>
          </a:p>
          <a:p>
            <a:pPr indent="-330905" lvl="0" marL="457200" rtl="0" algn="l">
              <a:lnSpc>
                <a:spcPct val="150000"/>
              </a:lnSpc>
              <a:spcBef>
                <a:spcPts val="0"/>
              </a:spcBef>
              <a:spcAft>
                <a:spcPts val="0"/>
              </a:spcAft>
              <a:buSzPts val="1611"/>
              <a:buFont typeface="Arial"/>
              <a:buChar char="●"/>
            </a:pPr>
            <a:r>
              <a:rPr lang="en" sz="1611">
                <a:latin typeface="Arial"/>
                <a:ea typeface="Arial"/>
                <a:cs typeface="Arial"/>
                <a:sym typeface="Arial"/>
              </a:rPr>
              <a:t>Two main overarching categories:</a:t>
            </a:r>
            <a:endParaRPr sz="1611">
              <a:latin typeface="Arial"/>
              <a:ea typeface="Arial"/>
              <a:cs typeface="Arial"/>
              <a:sym typeface="Arial"/>
            </a:endParaRPr>
          </a:p>
          <a:p>
            <a:pPr indent="-330905" lvl="1" marL="914400" rtl="0" algn="l">
              <a:lnSpc>
                <a:spcPct val="150000"/>
              </a:lnSpc>
              <a:spcBef>
                <a:spcPts val="0"/>
              </a:spcBef>
              <a:spcAft>
                <a:spcPts val="0"/>
              </a:spcAft>
              <a:buSzPts val="1611"/>
              <a:buFont typeface="Arial"/>
              <a:buChar char="○"/>
            </a:pPr>
            <a:r>
              <a:rPr lang="en" sz="1611">
                <a:latin typeface="Arial"/>
                <a:ea typeface="Arial"/>
                <a:cs typeface="Arial"/>
                <a:sym typeface="Arial"/>
              </a:rPr>
              <a:t>Machine specific artifacts</a:t>
            </a:r>
            <a:endParaRPr sz="1611">
              <a:latin typeface="Arial"/>
              <a:ea typeface="Arial"/>
              <a:cs typeface="Arial"/>
              <a:sym typeface="Arial"/>
            </a:endParaRPr>
          </a:p>
          <a:p>
            <a:pPr indent="-330905" lvl="1" marL="914400" rtl="0" algn="l">
              <a:lnSpc>
                <a:spcPct val="150000"/>
              </a:lnSpc>
              <a:spcBef>
                <a:spcPts val="0"/>
              </a:spcBef>
              <a:spcAft>
                <a:spcPts val="0"/>
              </a:spcAft>
              <a:buSzPts val="1611"/>
              <a:buFont typeface="Arial"/>
              <a:buChar char="○"/>
            </a:pPr>
            <a:r>
              <a:rPr lang="en" sz="1611">
                <a:latin typeface="Arial"/>
                <a:ea typeface="Arial"/>
                <a:cs typeface="Arial"/>
                <a:sym typeface="Arial"/>
              </a:rPr>
              <a:t>Patient related artifacts </a:t>
            </a:r>
            <a:endParaRPr sz="1611">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ebb672fbfe_0_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What are Artifacts? - Pt. 2</a:t>
            </a:r>
            <a:endParaRPr/>
          </a:p>
        </p:txBody>
      </p:sp>
      <p:sp>
        <p:nvSpPr>
          <p:cNvPr id="74" name="Google Shape;74;gebb672fbfe_0_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3605" lvl="0" marL="457200" rtl="0" algn="l">
              <a:spcBef>
                <a:spcPts val="0"/>
              </a:spcBef>
              <a:spcAft>
                <a:spcPts val="0"/>
              </a:spcAft>
              <a:buSzPts val="1811"/>
              <a:buFont typeface="Arial"/>
              <a:buChar char="●"/>
            </a:pPr>
            <a:r>
              <a:rPr lang="en" sz="1811">
                <a:latin typeface="Arial"/>
                <a:ea typeface="Arial"/>
                <a:cs typeface="Arial"/>
                <a:sym typeface="Arial"/>
              </a:rPr>
              <a:t>Different types of artifacts caused by</a:t>
            </a:r>
            <a:endParaRPr sz="1811">
              <a:latin typeface="Arial"/>
              <a:ea typeface="Arial"/>
              <a:cs typeface="Arial"/>
              <a:sym typeface="Arial"/>
            </a:endParaRPr>
          </a:p>
          <a:p>
            <a:pPr indent="-343605" lvl="1" marL="914400" rtl="0" algn="l">
              <a:spcBef>
                <a:spcPts val="0"/>
              </a:spcBef>
              <a:spcAft>
                <a:spcPts val="0"/>
              </a:spcAft>
              <a:buSzPts val="1811"/>
              <a:buFont typeface="Arial"/>
              <a:buChar char="○"/>
            </a:pPr>
            <a:r>
              <a:rPr lang="en" sz="1811">
                <a:latin typeface="Arial"/>
                <a:ea typeface="Arial"/>
                <a:cs typeface="Arial"/>
                <a:sym typeface="Arial"/>
              </a:rPr>
              <a:t>Hardware issues</a:t>
            </a:r>
            <a:endParaRPr sz="1811">
              <a:latin typeface="Arial"/>
              <a:ea typeface="Arial"/>
              <a:cs typeface="Arial"/>
              <a:sym typeface="Arial"/>
            </a:endParaRPr>
          </a:p>
          <a:p>
            <a:pPr indent="-330905" lvl="2" marL="1371600" rtl="0" algn="l">
              <a:spcBef>
                <a:spcPts val="0"/>
              </a:spcBef>
              <a:spcAft>
                <a:spcPts val="0"/>
              </a:spcAft>
              <a:buSzPts val="1611"/>
              <a:buFont typeface="Arial"/>
              <a:buChar char="■"/>
            </a:pPr>
            <a:r>
              <a:rPr lang="en" sz="1611">
                <a:latin typeface="Arial"/>
                <a:ea typeface="Arial"/>
                <a:cs typeface="Arial"/>
                <a:sym typeface="Arial"/>
              </a:rPr>
              <a:t>Improper calibration</a:t>
            </a:r>
            <a:endParaRPr sz="1611">
              <a:latin typeface="Arial"/>
              <a:ea typeface="Arial"/>
              <a:cs typeface="Arial"/>
              <a:sym typeface="Arial"/>
            </a:endParaRPr>
          </a:p>
          <a:p>
            <a:pPr indent="-343605" lvl="1" marL="914400" rtl="0" algn="l">
              <a:spcBef>
                <a:spcPts val="0"/>
              </a:spcBef>
              <a:spcAft>
                <a:spcPts val="0"/>
              </a:spcAft>
              <a:buSzPts val="1811"/>
              <a:buFont typeface="Arial"/>
              <a:buChar char="○"/>
            </a:pPr>
            <a:r>
              <a:rPr lang="en" sz="1811">
                <a:latin typeface="Arial"/>
                <a:ea typeface="Arial"/>
                <a:cs typeface="Arial"/>
                <a:sym typeface="Arial"/>
              </a:rPr>
              <a:t>Software problems</a:t>
            </a:r>
            <a:endParaRPr sz="1811">
              <a:latin typeface="Arial"/>
              <a:ea typeface="Arial"/>
              <a:cs typeface="Arial"/>
              <a:sym typeface="Arial"/>
            </a:endParaRPr>
          </a:p>
          <a:p>
            <a:pPr indent="-330905" lvl="2" marL="1371600" rtl="0" algn="l">
              <a:spcBef>
                <a:spcPts val="0"/>
              </a:spcBef>
              <a:spcAft>
                <a:spcPts val="0"/>
              </a:spcAft>
              <a:buSzPts val="1611"/>
              <a:buFont typeface="Arial"/>
              <a:buChar char="■"/>
            </a:pPr>
            <a:r>
              <a:rPr lang="en" sz="1611">
                <a:latin typeface="Arial"/>
                <a:ea typeface="Arial"/>
                <a:cs typeface="Arial"/>
                <a:sym typeface="Arial"/>
              </a:rPr>
              <a:t>Programming errors</a:t>
            </a:r>
            <a:endParaRPr sz="1611">
              <a:latin typeface="Arial"/>
              <a:ea typeface="Arial"/>
              <a:cs typeface="Arial"/>
              <a:sym typeface="Arial"/>
            </a:endParaRPr>
          </a:p>
          <a:p>
            <a:pPr indent="-343605" lvl="1" marL="914400" rtl="0" algn="l">
              <a:spcBef>
                <a:spcPts val="0"/>
              </a:spcBef>
              <a:spcAft>
                <a:spcPts val="0"/>
              </a:spcAft>
              <a:buSzPts val="1811"/>
              <a:buFont typeface="Arial"/>
              <a:buChar char="○"/>
            </a:pPr>
            <a:r>
              <a:rPr lang="en" sz="1811">
                <a:latin typeface="Arial"/>
                <a:ea typeface="Arial"/>
                <a:cs typeface="Arial"/>
                <a:sym typeface="Arial"/>
              </a:rPr>
              <a:t>Physiological phenomena</a:t>
            </a:r>
            <a:endParaRPr sz="1811">
              <a:latin typeface="Arial"/>
              <a:ea typeface="Arial"/>
              <a:cs typeface="Arial"/>
              <a:sym typeface="Arial"/>
            </a:endParaRPr>
          </a:p>
          <a:p>
            <a:pPr indent="-330905" lvl="2" marL="1371600" rtl="0" algn="l">
              <a:spcBef>
                <a:spcPts val="0"/>
              </a:spcBef>
              <a:spcAft>
                <a:spcPts val="0"/>
              </a:spcAft>
              <a:buSzPts val="1611"/>
              <a:buFont typeface="Arial"/>
              <a:buChar char="■"/>
            </a:pPr>
            <a:r>
              <a:rPr lang="en" sz="1611">
                <a:latin typeface="Arial"/>
                <a:ea typeface="Arial"/>
                <a:cs typeface="Arial"/>
                <a:sym typeface="Arial"/>
              </a:rPr>
              <a:t>Participant motion</a:t>
            </a:r>
            <a:endParaRPr sz="1611">
              <a:latin typeface="Arial"/>
              <a:ea typeface="Arial"/>
              <a:cs typeface="Arial"/>
              <a:sym typeface="Arial"/>
            </a:endParaRPr>
          </a:p>
          <a:p>
            <a:pPr indent="-343605" lvl="1" marL="914400" rtl="0" algn="l">
              <a:spcBef>
                <a:spcPts val="0"/>
              </a:spcBef>
              <a:spcAft>
                <a:spcPts val="0"/>
              </a:spcAft>
              <a:buSzPts val="1811"/>
              <a:buFont typeface="Arial"/>
              <a:buChar char="○"/>
            </a:pPr>
            <a:r>
              <a:rPr lang="en" sz="1811">
                <a:latin typeface="Arial"/>
                <a:ea typeface="Arial"/>
                <a:cs typeface="Arial"/>
                <a:sym typeface="Arial"/>
              </a:rPr>
              <a:t>Physics limitations	</a:t>
            </a:r>
            <a:endParaRPr sz="1811">
              <a:latin typeface="Arial"/>
              <a:ea typeface="Arial"/>
              <a:cs typeface="Arial"/>
              <a:sym typeface="Arial"/>
            </a:endParaRPr>
          </a:p>
          <a:p>
            <a:pPr indent="-330200" lvl="2" marL="1371600" rtl="0" algn="l">
              <a:spcBef>
                <a:spcPts val="0"/>
              </a:spcBef>
              <a:spcAft>
                <a:spcPts val="0"/>
              </a:spcAft>
              <a:buSzPts val="1600"/>
              <a:buFont typeface="Arial"/>
              <a:buChar char="■"/>
            </a:pPr>
            <a:r>
              <a:rPr lang="en" sz="1600">
                <a:latin typeface="Arial"/>
                <a:ea typeface="Arial"/>
                <a:cs typeface="Arial"/>
                <a:sym typeface="Arial"/>
              </a:rPr>
              <a:t>Chemical shift, metal</a:t>
            </a:r>
            <a:endParaRPr sz="16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ed4f76f911_1_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1"/>
              <a:t>Common Artifacts</a:t>
            </a:r>
            <a:endParaRPr sz="3011"/>
          </a:p>
        </p:txBody>
      </p:sp>
      <p:sp>
        <p:nvSpPr>
          <p:cNvPr id="80" name="Google Shape;80;ged4f76f911_1_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Chemical Shift Artifact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Aliasing/Wrap Around Artifact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Black Boundary/Black Line Artifacts</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Gibbs Ringing/Gibbs Phenomenon/Transaction Artifact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Zipper Artifact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Motion Artifact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Entry Slice (inflow) Phenomenon Artifact</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Field (B0) Inhomogeneity Paramagnetic/Ferromagnetic Implants Artifacts</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Slice-Overlap/Cross-slice Artifact</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p:txBody>
      </p:sp>
      <p:sp>
        <p:nvSpPr>
          <p:cNvPr id="81" name="Google Shape;81;ged4f76f911_1_9"/>
          <p:cNvSpPr txBox="1"/>
          <p:nvPr>
            <p:ph idx="2" type="body"/>
          </p:nvPr>
        </p:nvSpPr>
        <p:spPr>
          <a:xfrm>
            <a:off x="4832400" y="1152475"/>
            <a:ext cx="3999900" cy="3923100"/>
          </a:xfrm>
          <a:prstGeom prst="rect">
            <a:avLst/>
          </a:prstGeom>
        </p:spPr>
        <p:txBody>
          <a:bodyPr anchorCtr="0" anchor="t" bIns="91425" lIns="91425" spcFirstLastPara="1" rIns="91425" wrap="square" tIns="91425">
            <a:normAutofit/>
          </a:bodyPr>
          <a:lstStyle/>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Moire Fringes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RF Overflow/Clipping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Central Point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Quadrature Ghost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Susceptibility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Eddy Current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RF </a:t>
            </a:r>
            <a:r>
              <a:rPr lang="en" sz="1500">
                <a:latin typeface="Arial"/>
                <a:ea typeface="Arial"/>
                <a:cs typeface="Arial"/>
                <a:sym typeface="Arial"/>
              </a:rPr>
              <a:t>inhomogeneity</a:t>
            </a:r>
            <a:r>
              <a:rPr lang="en" sz="1500">
                <a:latin typeface="Arial"/>
                <a:ea typeface="Arial"/>
                <a:cs typeface="Arial"/>
                <a:sym typeface="Arial"/>
              </a:rPr>
              <a:t>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Gradient failure (B1 </a:t>
            </a:r>
            <a:r>
              <a:rPr lang="en" sz="1500">
                <a:latin typeface="Arial"/>
                <a:ea typeface="Arial"/>
                <a:cs typeface="Arial"/>
                <a:sym typeface="Arial"/>
              </a:rPr>
              <a:t>inhomogeneity</a:t>
            </a:r>
            <a:r>
              <a:rPr lang="en" sz="1500">
                <a:latin typeface="Arial"/>
                <a:ea typeface="Arial"/>
                <a:cs typeface="Arial"/>
                <a:sym typeface="Arial"/>
              </a:rPr>
              <a:t>)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Partial Volume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Flow Artifact</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AutoNum type="arabicPeriod" startAt="10"/>
            </a:pPr>
            <a:r>
              <a:rPr lang="en" sz="1500">
                <a:latin typeface="Arial"/>
                <a:ea typeface="Arial"/>
                <a:cs typeface="Arial"/>
                <a:sym typeface="Arial"/>
              </a:rPr>
              <a:t>RF noise Artifact</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ed4f76f911_1_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Motion Artifact</a:t>
            </a:r>
            <a:endParaRPr/>
          </a:p>
        </p:txBody>
      </p:sp>
      <p:sp>
        <p:nvSpPr>
          <p:cNvPr id="87" name="Google Shape;87;ged4f76f911_1_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Caused by voluntary or involuntary participant motion during the scan</a:t>
            </a:r>
            <a:endParaRPr sz="1600">
              <a:latin typeface="Arial"/>
              <a:ea typeface="Arial"/>
              <a:cs typeface="Arial"/>
              <a:sym typeface="Arial"/>
            </a:endParaRPr>
          </a:p>
          <a:p>
            <a:pPr indent="-317500" lvl="1" marL="914400" rtl="0" algn="l">
              <a:lnSpc>
                <a:spcPct val="150000"/>
              </a:lnSpc>
              <a:spcBef>
                <a:spcPts val="0"/>
              </a:spcBef>
              <a:spcAft>
                <a:spcPts val="0"/>
              </a:spcAft>
              <a:buSzPts val="1400"/>
              <a:buFont typeface="Arial"/>
              <a:buChar char="○"/>
            </a:pPr>
            <a:r>
              <a:rPr lang="en" sz="1400">
                <a:latin typeface="Arial"/>
                <a:ea typeface="Arial"/>
                <a:cs typeface="Arial"/>
                <a:sym typeface="Arial"/>
              </a:rPr>
              <a:t>Eye movement</a:t>
            </a:r>
            <a:endParaRPr sz="1400">
              <a:latin typeface="Arial"/>
              <a:ea typeface="Arial"/>
              <a:cs typeface="Arial"/>
              <a:sym typeface="Arial"/>
            </a:endParaRPr>
          </a:p>
          <a:p>
            <a:pPr indent="-317500" lvl="1" marL="914400" rtl="0" algn="l">
              <a:lnSpc>
                <a:spcPct val="150000"/>
              </a:lnSpc>
              <a:spcBef>
                <a:spcPts val="0"/>
              </a:spcBef>
              <a:spcAft>
                <a:spcPts val="0"/>
              </a:spcAft>
              <a:buSzPts val="1400"/>
              <a:buFont typeface="Arial"/>
              <a:buChar char="○"/>
            </a:pPr>
            <a:r>
              <a:rPr lang="en" sz="1400">
                <a:latin typeface="Arial"/>
                <a:ea typeface="Arial"/>
                <a:cs typeface="Arial"/>
                <a:sym typeface="Arial"/>
              </a:rPr>
              <a:t>Breathing</a:t>
            </a:r>
            <a:endParaRPr sz="1400">
              <a:latin typeface="Arial"/>
              <a:ea typeface="Arial"/>
              <a:cs typeface="Arial"/>
              <a:sym typeface="Arial"/>
            </a:endParaRPr>
          </a:p>
          <a:p>
            <a:pPr indent="-317500" lvl="1" marL="914400" rtl="0" algn="l">
              <a:lnSpc>
                <a:spcPct val="150000"/>
              </a:lnSpc>
              <a:spcBef>
                <a:spcPts val="0"/>
              </a:spcBef>
              <a:spcAft>
                <a:spcPts val="0"/>
              </a:spcAft>
              <a:buSzPts val="1400"/>
              <a:buFont typeface="Arial"/>
              <a:buChar char="○"/>
            </a:pPr>
            <a:r>
              <a:rPr lang="en" sz="1400">
                <a:latin typeface="Arial"/>
                <a:ea typeface="Arial"/>
                <a:cs typeface="Arial"/>
                <a:sym typeface="Arial"/>
              </a:rPr>
              <a:t>Participant shifting</a:t>
            </a:r>
            <a:endParaRPr sz="14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Results in inconsistencies in phase and amplitude which leads to blurring and ghosting (see next slide)</a:t>
            </a:r>
            <a:endParaRPr sz="16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One of the most frequently seen artifacts</a:t>
            </a:r>
            <a:endParaRPr sz="1600">
              <a:latin typeface="Arial"/>
              <a:ea typeface="Arial"/>
              <a:cs typeface="Arial"/>
              <a:sym typeface="Arial"/>
            </a:endParaRPr>
          </a:p>
        </p:txBody>
      </p:sp>
      <p:pic>
        <p:nvPicPr>
          <p:cNvPr id="88" name="Google Shape;88;ged4f76f911_1_15"/>
          <p:cNvPicPr preferRelativeResize="0"/>
          <p:nvPr/>
        </p:nvPicPr>
        <p:blipFill>
          <a:blip r:embed="rId3">
            <a:alphaModFix/>
          </a:blip>
          <a:stretch>
            <a:fillRect/>
          </a:stretch>
        </p:blipFill>
        <p:spPr>
          <a:xfrm>
            <a:off x="4572000" y="1409700"/>
            <a:ext cx="4191000" cy="2324100"/>
          </a:xfrm>
          <a:prstGeom prst="rect">
            <a:avLst/>
          </a:prstGeom>
          <a:noFill/>
          <a:ln>
            <a:noFill/>
          </a:ln>
        </p:spPr>
      </p:pic>
      <p:sp>
        <p:nvSpPr>
          <p:cNvPr id="89" name="Google Shape;89;ged4f76f911_1_15"/>
          <p:cNvSpPr txBox="1"/>
          <p:nvPr/>
        </p:nvSpPr>
        <p:spPr>
          <a:xfrm>
            <a:off x="5083125" y="3817250"/>
            <a:ext cx="3806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93C47D"/>
                </a:solidFill>
              </a:rPr>
              <a:t>No Motion	         	Motion</a:t>
            </a:r>
            <a:endParaRPr b="1" sz="1500">
              <a:solidFill>
                <a:srgbClr val="93C47D"/>
              </a:solidFill>
            </a:endParaRPr>
          </a:p>
        </p:txBody>
      </p:sp>
      <p:sp>
        <p:nvSpPr>
          <p:cNvPr id="90" name="Google Shape;90;ged4f76f911_1_15"/>
          <p:cNvSpPr txBox="1"/>
          <p:nvPr/>
        </p:nvSpPr>
        <p:spPr>
          <a:xfrm>
            <a:off x="5195550" y="4568875"/>
            <a:ext cx="5392800" cy="810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400"/>
              </a:spcBef>
              <a:spcAft>
                <a:spcPts val="0"/>
              </a:spcAft>
              <a:buNone/>
            </a:pPr>
            <a:r>
              <a:rPr lang="en" sz="700">
                <a:solidFill>
                  <a:srgbClr val="D9D9D9"/>
                </a:solidFill>
              </a:rPr>
              <a:t>Image from:</a:t>
            </a:r>
            <a:endParaRPr sz="700">
              <a:solidFill>
                <a:srgbClr val="D9D9D9"/>
              </a:solidFill>
            </a:endParaRPr>
          </a:p>
          <a:p>
            <a:pPr indent="0" lvl="0" marL="0" rtl="0" algn="l">
              <a:lnSpc>
                <a:spcPct val="100000"/>
              </a:lnSpc>
              <a:spcBef>
                <a:spcPts val="400"/>
              </a:spcBef>
              <a:spcAft>
                <a:spcPts val="0"/>
              </a:spcAft>
              <a:buNone/>
            </a:pPr>
            <a:r>
              <a:rPr lang="en" sz="700">
                <a:solidFill>
                  <a:srgbClr val="D9D9D9"/>
                </a:solidFill>
              </a:rPr>
              <a:t>E. Nyberg, G.S. Sandhu, J. Jesberger, K.A. Blackham, D.P. Hsu, M.A. Griswold, J.L. Sunshine</a:t>
            </a:r>
            <a:endParaRPr sz="700">
              <a:solidFill>
                <a:srgbClr val="D9D9D9"/>
              </a:solidFill>
            </a:endParaRPr>
          </a:p>
          <a:p>
            <a:pPr indent="0" lvl="0" marL="0" rtl="0" algn="l">
              <a:lnSpc>
                <a:spcPct val="100000"/>
              </a:lnSpc>
              <a:spcBef>
                <a:spcPts val="400"/>
              </a:spcBef>
              <a:spcAft>
                <a:spcPts val="0"/>
              </a:spcAft>
              <a:buNone/>
            </a:pPr>
            <a:r>
              <a:rPr lang="en" sz="700">
                <a:solidFill>
                  <a:srgbClr val="D9D9D9"/>
                </a:solidFill>
              </a:rPr>
              <a:t>American Journal of Neuroradiology Jan 2012, 33 (1) 77-82; </a:t>
            </a:r>
            <a:r>
              <a:rPr b="1" lang="en" sz="700">
                <a:solidFill>
                  <a:srgbClr val="D9D9D9"/>
                </a:solidFill>
              </a:rPr>
              <a:t>DOI:</a:t>
            </a:r>
            <a:r>
              <a:rPr lang="en" sz="700">
                <a:solidFill>
                  <a:srgbClr val="D9D9D9"/>
                </a:solidFill>
              </a:rPr>
              <a:t> 10.3174/ajnr.A2737</a:t>
            </a:r>
            <a:endParaRPr sz="700">
              <a:solidFill>
                <a:srgbClr val="D9D9D9"/>
              </a:solidFill>
            </a:endParaRPr>
          </a:p>
          <a:p>
            <a:pPr indent="0" lvl="0" marL="0" rtl="0" algn="l">
              <a:spcBef>
                <a:spcPts val="0"/>
              </a:spcBef>
              <a:spcAft>
                <a:spcPts val="0"/>
              </a:spcAft>
              <a:buNone/>
            </a:pPr>
            <a:r>
              <a:t/>
            </a:r>
            <a:endParaRPr sz="1300">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ed4f76f911_1_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Ghosting</a:t>
            </a:r>
            <a:endParaRPr/>
          </a:p>
        </p:txBody>
      </p:sp>
      <p:sp>
        <p:nvSpPr>
          <p:cNvPr id="96" name="Google Shape;96;ged4f76f911_1_50"/>
          <p:cNvSpPr txBox="1"/>
          <p:nvPr>
            <p:ph idx="1" type="body"/>
          </p:nvPr>
        </p:nvSpPr>
        <p:spPr>
          <a:xfrm>
            <a:off x="311700" y="1152475"/>
            <a:ext cx="3999900" cy="3900300"/>
          </a:xfrm>
          <a:prstGeom prst="rect">
            <a:avLst/>
          </a:prstGeom>
        </p:spPr>
        <p:txBody>
          <a:bodyPr anchorCtr="0" anchor="t" bIns="91425" lIns="91425" spcFirstLastPara="1" rIns="91425" wrap="square" tIns="91425">
            <a:normAutofit lnSpcReduction="20000"/>
          </a:bodyPr>
          <a:lstStyle/>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Structured noise appearing as repeated versions of the main object</a:t>
            </a:r>
            <a:endParaRPr sz="1600">
              <a:solidFill>
                <a:srgbClr val="D9D9D9"/>
              </a:solidFill>
              <a:latin typeface="Arial"/>
              <a:ea typeface="Arial"/>
              <a:cs typeface="Arial"/>
              <a:sym typeface="Arial"/>
            </a:endParaRPr>
          </a:p>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Generally caused by motion or signal instability between pulse cycle repetitions</a:t>
            </a:r>
            <a:endParaRPr sz="1600">
              <a:solidFill>
                <a:srgbClr val="D9D9D9"/>
              </a:solidFill>
              <a:latin typeface="Arial"/>
              <a:ea typeface="Arial"/>
              <a:cs typeface="Arial"/>
              <a:sym typeface="Arial"/>
            </a:endParaRPr>
          </a:p>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Worsens with intensity and amplitude of movement</a:t>
            </a:r>
            <a:endParaRPr sz="1600">
              <a:solidFill>
                <a:srgbClr val="D9D9D9"/>
              </a:solidFill>
              <a:latin typeface="Arial"/>
              <a:ea typeface="Arial"/>
              <a:cs typeface="Arial"/>
              <a:sym typeface="Arial"/>
            </a:endParaRPr>
          </a:p>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Happens in phase encoding direction</a:t>
            </a:r>
            <a:endParaRPr sz="1600">
              <a:solidFill>
                <a:srgbClr val="D9D9D9"/>
              </a:solidFill>
              <a:latin typeface="Arial"/>
              <a:ea typeface="Arial"/>
              <a:cs typeface="Arial"/>
              <a:sym typeface="Arial"/>
            </a:endParaRPr>
          </a:p>
          <a:p>
            <a:pPr indent="-317500" lvl="1" marL="914400" rtl="0" algn="l">
              <a:lnSpc>
                <a:spcPct val="150000"/>
              </a:lnSpc>
              <a:spcBef>
                <a:spcPts val="0"/>
              </a:spcBef>
              <a:spcAft>
                <a:spcPts val="0"/>
              </a:spcAft>
              <a:buClr>
                <a:srgbClr val="D9D9D9"/>
              </a:buClr>
              <a:buSzPts val="1400"/>
              <a:buFont typeface="Arial"/>
              <a:buChar char="○"/>
            </a:pPr>
            <a:r>
              <a:rPr lang="en" sz="1400">
                <a:solidFill>
                  <a:srgbClr val="D9D9D9"/>
                </a:solidFill>
                <a:latin typeface="Arial"/>
                <a:ea typeface="Arial"/>
                <a:cs typeface="Arial"/>
                <a:sym typeface="Arial"/>
              </a:rPr>
              <a:t>Amplitude modulations</a:t>
            </a:r>
            <a:endParaRPr sz="1400">
              <a:solidFill>
                <a:srgbClr val="D9D9D9"/>
              </a:solidFill>
              <a:latin typeface="Arial"/>
              <a:ea typeface="Arial"/>
              <a:cs typeface="Arial"/>
              <a:sym typeface="Arial"/>
            </a:endParaRPr>
          </a:p>
          <a:p>
            <a:pPr indent="-317500" lvl="1" marL="914400" rtl="0" algn="l">
              <a:lnSpc>
                <a:spcPct val="150000"/>
              </a:lnSpc>
              <a:spcBef>
                <a:spcPts val="0"/>
              </a:spcBef>
              <a:spcAft>
                <a:spcPts val="0"/>
              </a:spcAft>
              <a:buClr>
                <a:srgbClr val="D9D9D9"/>
              </a:buClr>
              <a:buSzPts val="1400"/>
              <a:buFont typeface="Arial"/>
              <a:buChar char="○"/>
            </a:pPr>
            <a:r>
              <a:rPr lang="en" sz="1400">
                <a:solidFill>
                  <a:srgbClr val="D9D9D9"/>
                </a:solidFill>
                <a:latin typeface="Arial"/>
                <a:ea typeface="Arial"/>
                <a:cs typeface="Arial"/>
                <a:sym typeface="Arial"/>
              </a:rPr>
              <a:t>Constant-phase shifts</a:t>
            </a:r>
            <a:endParaRPr sz="1400">
              <a:solidFill>
                <a:srgbClr val="D9D9D9"/>
              </a:solidFill>
              <a:latin typeface="Arial"/>
              <a:ea typeface="Arial"/>
              <a:cs typeface="Arial"/>
              <a:sym typeface="Arial"/>
            </a:endParaRPr>
          </a:p>
          <a:p>
            <a:pPr indent="-317500" lvl="1" marL="914400" rtl="0" algn="l">
              <a:lnSpc>
                <a:spcPct val="150000"/>
              </a:lnSpc>
              <a:spcBef>
                <a:spcPts val="0"/>
              </a:spcBef>
              <a:spcAft>
                <a:spcPts val="0"/>
              </a:spcAft>
              <a:buClr>
                <a:srgbClr val="D9D9D9"/>
              </a:buClr>
              <a:buSzPts val="1400"/>
              <a:buFont typeface="Arial"/>
              <a:buChar char="○"/>
            </a:pPr>
            <a:r>
              <a:rPr lang="en" sz="1400">
                <a:solidFill>
                  <a:srgbClr val="D9D9D9"/>
                </a:solidFill>
                <a:latin typeface="Arial"/>
                <a:ea typeface="Arial"/>
                <a:cs typeface="Arial"/>
                <a:sym typeface="Arial"/>
              </a:rPr>
              <a:t>Echo-timing mis-registrations</a:t>
            </a:r>
            <a:endParaRPr sz="1400">
              <a:solidFill>
                <a:srgbClr val="D9D9D9"/>
              </a:solidFill>
              <a:latin typeface="Arial"/>
              <a:ea typeface="Arial"/>
              <a:cs typeface="Arial"/>
              <a:sym typeface="Arial"/>
            </a:endParaRPr>
          </a:p>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Looks blurred, smeared, and shifted</a:t>
            </a:r>
            <a:endParaRPr>
              <a:latin typeface="Arial"/>
              <a:ea typeface="Arial"/>
              <a:cs typeface="Arial"/>
              <a:sym typeface="Arial"/>
            </a:endParaRPr>
          </a:p>
        </p:txBody>
      </p:sp>
      <p:pic>
        <p:nvPicPr>
          <p:cNvPr id="97" name="Google Shape;97;ged4f76f911_1_50"/>
          <p:cNvPicPr preferRelativeResize="0"/>
          <p:nvPr/>
        </p:nvPicPr>
        <p:blipFill rotWithShape="1">
          <a:blip r:embed="rId3">
            <a:alphaModFix/>
          </a:blip>
          <a:srcRect b="0" l="4547" r="57838" t="0"/>
          <a:stretch/>
        </p:blipFill>
        <p:spPr>
          <a:xfrm>
            <a:off x="4572000" y="1560213"/>
            <a:ext cx="2094224" cy="2486700"/>
          </a:xfrm>
          <a:prstGeom prst="rect">
            <a:avLst/>
          </a:prstGeom>
          <a:noFill/>
          <a:ln>
            <a:noFill/>
          </a:ln>
        </p:spPr>
      </p:pic>
      <p:pic>
        <p:nvPicPr>
          <p:cNvPr id="98" name="Google Shape;98;ged4f76f911_1_50"/>
          <p:cNvPicPr preferRelativeResize="0"/>
          <p:nvPr/>
        </p:nvPicPr>
        <p:blipFill rotWithShape="1">
          <a:blip r:embed="rId3">
            <a:alphaModFix/>
          </a:blip>
          <a:srcRect b="0" l="58438" r="3945" t="0"/>
          <a:stretch/>
        </p:blipFill>
        <p:spPr>
          <a:xfrm>
            <a:off x="6738075" y="1560213"/>
            <a:ext cx="2094224" cy="2486700"/>
          </a:xfrm>
          <a:prstGeom prst="rect">
            <a:avLst/>
          </a:prstGeom>
          <a:noFill/>
          <a:ln>
            <a:noFill/>
          </a:ln>
        </p:spPr>
      </p:pic>
      <p:cxnSp>
        <p:nvCxnSpPr>
          <p:cNvPr id="99" name="Google Shape;99;ged4f76f911_1_50"/>
          <p:cNvCxnSpPr/>
          <p:nvPr/>
        </p:nvCxnSpPr>
        <p:spPr>
          <a:xfrm rot="10800000">
            <a:off x="6219250" y="3941350"/>
            <a:ext cx="374100" cy="419700"/>
          </a:xfrm>
          <a:prstGeom prst="straightConnector1">
            <a:avLst/>
          </a:prstGeom>
          <a:noFill/>
          <a:ln cap="flat" cmpd="sng" w="28575">
            <a:solidFill>
              <a:srgbClr val="93C47D"/>
            </a:solidFill>
            <a:prstDash val="solid"/>
            <a:round/>
            <a:headEnd len="med" w="med" type="none"/>
            <a:tailEnd len="med" w="med" type="triangle"/>
          </a:ln>
        </p:spPr>
      </p:cxnSp>
      <p:cxnSp>
        <p:nvCxnSpPr>
          <p:cNvPr id="100" name="Google Shape;100;ged4f76f911_1_50"/>
          <p:cNvCxnSpPr/>
          <p:nvPr/>
        </p:nvCxnSpPr>
        <p:spPr>
          <a:xfrm rot="10800000">
            <a:off x="6144550" y="2002325"/>
            <a:ext cx="448800" cy="2312700"/>
          </a:xfrm>
          <a:prstGeom prst="straightConnector1">
            <a:avLst/>
          </a:prstGeom>
          <a:noFill/>
          <a:ln cap="flat" cmpd="sng" w="28575">
            <a:solidFill>
              <a:srgbClr val="93C47D"/>
            </a:solidFill>
            <a:prstDash val="solid"/>
            <a:round/>
            <a:headEnd len="med" w="med" type="none"/>
            <a:tailEnd len="med" w="med" type="triangle"/>
          </a:ln>
        </p:spPr>
      </p:cxnSp>
      <p:sp>
        <p:nvSpPr>
          <p:cNvPr id="101" name="Google Shape;101;ged4f76f911_1_50"/>
          <p:cNvSpPr txBox="1"/>
          <p:nvPr/>
        </p:nvSpPr>
        <p:spPr>
          <a:xfrm>
            <a:off x="6294275" y="4257500"/>
            <a:ext cx="1725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93C47D"/>
                </a:solidFill>
              </a:rPr>
              <a:t>Ghosts</a:t>
            </a:r>
            <a:endParaRPr b="1" sz="1500">
              <a:solidFill>
                <a:srgbClr val="93C47D"/>
              </a:solidFill>
            </a:endParaRPr>
          </a:p>
        </p:txBody>
      </p:sp>
      <p:sp>
        <p:nvSpPr>
          <p:cNvPr id="102" name="Google Shape;102;ged4f76f911_1_50"/>
          <p:cNvSpPr txBox="1"/>
          <p:nvPr/>
        </p:nvSpPr>
        <p:spPr>
          <a:xfrm>
            <a:off x="6079500" y="4589400"/>
            <a:ext cx="3064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D9D9D9"/>
                </a:solidFill>
              </a:rPr>
              <a:t>Image from: https://web.stanford.edu/group/vista/cgi-bin/wiki/index.php/Local_software_projects/MRI_ghost_artifact_detection</a:t>
            </a:r>
            <a:endParaRPr sz="800">
              <a:solidFill>
                <a:srgbClr val="D9D9D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ebb672fbfe_0_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Flow Artifact</a:t>
            </a:r>
            <a:endParaRPr/>
          </a:p>
        </p:txBody>
      </p:sp>
      <p:sp>
        <p:nvSpPr>
          <p:cNvPr id="108" name="Google Shape;108;gebb672fbfe_0_16"/>
          <p:cNvSpPr txBox="1"/>
          <p:nvPr>
            <p:ph idx="1" type="body"/>
          </p:nvPr>
        </p:nvSpPr>
        <p:spPr>
          <a:xfrm>
            <a:off x="311700" y="1152475"/>
            <a:ext cx="3999900" cy="35823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Occurs from movement of body fluid during the scan sequence</a:t>
            </a:r>
            <a:endParaRPr sz="16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Motion artifact caused by the motion of liquids such as blood or cerebrospinal fluid (CSF)</a:t>
            </a:r>
            <a:endParaRPr sz="1600">
              <a:latin typeface="Arial"/>
              <a:ea typeface="Arial"/>
              <a:cs typeface="Arial"/>
              <a:sym typeface="Arial"/>
            </a:endParaRPr>
          </a:p>
          <a:p>
            <a:pPr indent="-330200" lvl="0" marL="457200" rtl="0" algn="l">
              <a:lnSpc>
                <a:spcPct val="150000"/>
              </a:lnSpc>
              <a:spcBef>
                <a:spcPts val="0"/>
              </a:spcBef>
              <a:spcAft>
                <a:spcPts val="0"/>
              </a:spcAft>
              <a:buClr>
                <a:srgbClr val="D9D9D9"/>
              </a:buClr>
              <a:buSzPts val="1600"/>
              <a:buFont typeface="Arial"/>
              <a:buChar char="●"/>
            </a:pPr>
            <a:r>
              <a:rPr lang="en" sz="1600">
                <a:solidFill>
                  <a:srgbClr val="D9D9D9"/>
                </a:solidFill>
                <a:latin typeface="Arial"/>
                <a:ea typeface="Arial"/>
                <a:cs typeface="Arial"/>
                <a:sym typeface="Arial"/>
              </a:rPr>
              <a:t>A liquid flowing through a slice can experience an RF pulse and then flow out of the slice by the time the signal is recorded</a:t>
            </a:r>
            <a:endParaRPr sz="1600">
              <a:solidFill>
                <a:srgbClr val="D9D9D9"/>
              </a:solidFill>
              <a:latin typeface="Arial"/>
              <a:ea typeface="Arial"/>
              <a:cs typeface="Arial"/>
              <a:sym typeface="Arial"/>
            </a:endParaRPr>
          </a:p>
        </p:txBody>
      </p:sp>
      <p:pic>
        <p:nvPicPr>
          <p:cNvPr id="109" name="Google Shape;109;gebb672fbfe_0_16"/>
          <p:cNvPicPr preferRelativeResize="0"/>
          <p:nvPr/>
        </p:nvPicPr>
        <p:blipFill>
          <a:blip r:embed="rId3">
            <a:alphaModFix/>
          </a:blip>
          <a:stretch>
            <a:fillRect/>
          </a:stretch>
        </p:blipFill>
        <p:spPr>
          <a:xfrm>
            <a:off x="5825750" y="560975"/>
            <a:ext cx="1647500" cy="1967675"/>
          </a:xfrm>
          <a:prstGeom prst="rect">
            <a:avLst/>
          </a:prstGeom>
          <a:noFill/>
          <a:ln>
            <a:noFill/>
          </a:ln>
        </p:spPr>
      </p:pic>
      <p:pic>
        <p:nvPicPr>
          <p:cNvPr id="110" name="Google Shape;110;gebb672fbfe_0_16"/>
          <p:cNvPicPr preferRelativeResize="0"/>
          <p:nvPr/>
        </p:nvPicPr>
        <p:blipFill>
          <a:blip r:embed="rId4">
            <a:alphaModFix/>
          </a:blip>
          <a:stretch>
            <a:fillRect/>
          </a:stretch>
        </p:blipFill>
        <p:spPr>
          <a:xfrm>
            <a:off x="4736325" y="2528650"/>
            <a:ext cx="3826350" cy="220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ed4f76f911_1_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INU (Intensity Non-Uniformity) Artifacts</a:t>
            </a:r>
            <a:endParaRPr/>
          </a:p>
        </p:txBody>
      </p:sp>
      <p:sp>
        <p:nvSpPr>
          <p:cNvPr id="116" name="Google Shape;116;ged4f76f911_1_37"/>
          <p:cNvSpPr txBox="1"/>
          <p:nvPr>
            <p:ph idx="1" type="body"/>
          </p:nvPr>
        </p:nvSpPr>
        <p:spPr>
          <a:xfrm>
            <a:off x="311700" y="1152475"/>
            <a:ext cx="4647600" cy="4140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Font typeface="Arial"/>
              <a:buChar char="●"/>
            </a:pPr>
            <a:r>
              <a:rPr lang="en" sz="1600">
                <a:latin typeface="Arial"/>
                <a:ea typeface="Arial"/>
                <a:cs typeface="Arial"/>
                <a:sym typeface="Arial"/>
              </a:rPr>
              <a:t>Slow, nonanatomic intensity variations of the same tissue over the image</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Occurs from inhomogeneity in the magnetic field</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Produced by improper acquisition process</a:t>
            </a:r>
            <a:endParaRPr sz="1600">
              <a:latin typeface="Arial"/>
              <a:ea typeface="Arial"/>
              <a:cs typeface="Arial"/>
              <a:sym typeface="Arial"/>
            </a:endParaRPr>
          </a:p>
          <a:p>
            <a:pPr indent="-317500" lvl="1" marL="914400" rtl="0" algn="l">
              <a:spcBef>
                <a:spcPts val="0"/>
              </a:spcBef>
              <a:spcAft>
                <a:spcPts val="0"/>
              </a:spcAft>
              <a:buSzPts val="1400"/>
              <a:buFont typeface="Arial"/>
              <a:buChar char="○"/>
            </a:pPr>
            <a:r>
              <a:rPr lang="en" sz="1400">
                <a:latin typeface="Arial"/>
                <a:ea typeface="Arial"/>
                <a:cs typeface="Arial"/>
                <a:sym typeface="Arial"/>
              </a:rPr>
              <a:t>Static field inhomogeneity, </a:t>
            </a:r>
            <a:r>
              <a:rPr lang="en" sz="1400">
                <a:latin typeface="Arial"/>
                <a:ea typeface="Arial"/>
                <a:cs typeface="Arial"/>
                <a:sym typeface="Arial"/>
              </a:rPr>
              <a:t>radiofrequency</a:t>
            </a:r>
            <a:r>
              <a:rPr lang="en" sz="1400">
                <a:latin typeface="Arial"/>
                <a:ea typeface="Arial"/>
                <a:cs typeface="Arial"/>
                <a:sym typeface="Arial"/>
              </a:rPr>
              <a:t> coil non-uniformity, gradient-driven eddy currents, </a:t>
            </a:r>
            <a:r>
              <a:rPr lang="en" sz="1400">
                <a:latin typeface="Arial"/>
                <a:ea typeface="Arial"/>
                <a:cs typeface="Arial"/>
                <a:sym typeface="Arial"/>
              </a:rPr>
              <a:t>inhomogeneous</a:t>
            </a:r>
            <a:r>
              <a:rPr lang="en" sz="1400">
                <a:latin typeface="Arial"/>
                <a:ea typeface="Arial"/>
                <a:cs typeface="Arial"/>
                <a:sym typeface="Arial"/>
              </a:rPr>
              <a:t> reception </a:t>
            </a:r>
            <a:r>
              <a:rPr lang="en" sz="1400">
                <a:latin typeface="Arial"/>
                <a:ea typeface="Arial"/>
                <a:cs typeface="Arial"/>
                <a:sym typeface="Arial"/>
              </a:rPr>
              <a:t>sensitivity</a:t>
            </a:r>
            <a:r>
              <a:rPr lang="en" sz="1400">
                <a:latin typeface="Arial"/>
                <a:ea typeface="Arial"/>
                <a:cs typeface="Arial"/>
                <a:sym typeface="Arial"/>
              </a:rPr>
              <a:t> profile, overall subjects anatomy both inside and outside the field of view</a:t>
            </a:r>
            <a:endParaRPr sz="14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Can degrade the performance of automatic quantitative analysis</a:t>
            </a:r>
            <a:endParaRPr sz="1600">
              <a:latin typeface="Arial"/>
              <a:ea typeface="Arial"/>
              <a:cs typeface="Arial"/>
              <a:sym typeface="Arial"/>
            </a:endParaRPr>
          </a:p>
          <a:p>
            <a:pPr indent="-317500" lvl="1" marL="914400" rtl="0" algn="l">
              <a:spcBef>
                <a:spcPts val="0"/>
              </a:spcBef>
              <a:spcAft>
                <a:spcPts val="0"/>
              </a:spcAft>
              <a:buSzPts val="1400"/>
              <a:buFont typeface="Arial"/>
              <a:buChar char="○"/>
            </a:pPr>
            <a:r>
              <a:rPr lang="en" sz="1400">
                <a:latin typeface="Arial"/>
                <a:ea typeface="Arial"/>
                <a:cs typeface="Arial"/>
                <a:sym typeface="Arial"/>
              </a:rPr>
              <a:t>I.e. segmentation, registration, etc. </a:t>
            </a:r>
            <a:endParaRPr sz="1400">
              <a:latin typeface="Arial"/>
              <a:ea typeface="Arial"/>
              <a:cs typeface="Arial"/>
              <a:sym typeface="Arial"/>
            </a:endParaRPr>
          </a:p>
        </p:txBody>
      </p:sp>
      <p:pic>
        <p:nvPicPr>
          <p:cNvPr id="117" name="Google Shape;117;ged4f76f911_1_37"/>
          <p:cNvPicPr preferRelativeResize="0"/>
          <p:nvPr/>
        </p:nvPicPr>
        <p:blipFill>
          <a:blip r:embed="rId3">
            <a:alphaModFix/>
          </a:blip>
          <a:stretch>
            <a:fillRect/>
          </a:stretch>
        </p:blipFill>
        <p:spPr>
          <a:xfrm>
            <a:off x="5431175" y="1417999"/>
            <a:ext cx="3026251" cy="2902025"/>
          </a:xfrm>
          <a:prstGeom prst="rect">
            <a:avLst/>
          </a:prstGeom>
          <a:noFill/>
          <a:ln>
            <a:noFill/>
          </a:ln>
        </p:spPr>
      </p:pic>
      <p:sp>
        <p:nvSpPr>
          <p:cNvPr id="118" name="Google Shape;118;ged4f76f911_1_37"/>
          <p:cNvSpPr txBox="1"/>
          <p:nvPr/>
        </p:nvSpPr>
        <p:spPr>
          <a:xfrm>
            <a:off x="5557725" y="4487600"/>
            <a:ext cx="3920100" cy="115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D9D9D9"/>
                </a:solidFill>
              </a:rPr>
              <a:t>Image from:</a:t>
            </a:r>
            <a:endParaRPr sz="800">
              <a:solidFill>
                <a:srgbClr val="D9D9D9"/>
              </a:solidFill>
            </a:endParaRPr>
          </a:p>
          <a:p>
            <a:pPr indent="0" lvl="0" marL="0" rtl="0" algn="l">
              <a:lnSpc>
                <a:spcPct val="124000"/>
              </a:lnSpc>
              <a:spcBef>
                <a:spcPts val="0"/>
              </a:spcBef>
              <a:spcAft>
                <a:spcPts val="0"/>
              </a:spcAft>
              <a:buNone/>
            </a:pPr>
            <a:r>
              <a:rPr lang="en" sz="800">
                <a:solidFill>
                  <a:srgbClr val="D9D9D9"/>
                </a:solidFill>
              </a:rPr>
              <a:t>Ganzetti, M., Wenderoth, N., &amp; Mantini, D. (2016). Intensity inhomogeneity correction of structural MR images: a data-driven approach to define input algorithm parameters. </a:t>
            </a:r>
            <a:r>
              <a:rPr i="1" lang="en" sz="800">
                <a:solidFill>
                  <a:srgbClr val="D9D9D9"/>
                </a:solidFill>
              </a:rPr>
              <a:t>Frontiers in neuroinformatics</a:t>
            </a:r>
            <a:r>
              <a:rPr lang="en" sz="800">
                <a:solidFill>
                  <a:srgbClr val="D9D9D9"/>
                </a:solidFill>
              </a:rPr>
              <a:t>, </a:t>
            </a:r>
            <a:r>
              <a:rPr i="1" lang="en" sz="800">
                <a:solidFill>
                  <a:srgbClr val="D9D9D9"/>
                </a:solidFill>
              </a:rPr>
              <a:t>10</a:t>
            </a:r>
            <a:r>
              <a:rPr lang="en" sz="800">
                <a:solidFill>
                  <a:srgbClr val="D9D9D9"/>
                </a:solidFill>
              </a:rPr>
              <a:t>, 10.</a:t>
            </a:r>
            <a:endParaRPr sz="800">
              <a:solidFill>
                <a:srgbClr val="D9D9D9"/>
              </a:solidFill>
            </a:endParaRPr>
          </a:p>
          <a:p>
            <a:pPr indent="0" lvl="0" marL="0" rtl="0" algn="r">
              <a:lnSpc>
                <a:spcPct val="115000"/>
              </a:lnSpc>
              <a:spcBef>
                <a:spcPts val="0"/>
              </a:spcBef>
              <a:spcAft>
                <a:spcPts val="0"/>
              </a:spcAft>
              <a:buNone/>
            </a:pPr>
            <a:r>
              <a:t/>
            </a:r>
            <a:endParaRPr sz="1000">
              <a:solidFill>
                <a:srgbClr val="777777"/>
              </a:solidFill>
              <a:highlight>
                <a:srgbClr val="FFFFFF"/>
              </a:highlight>
            </a:endParaRPr>
          </a:p>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ed4f76f911_1_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Aliasing Artifact (Wrap Around)</a:t>
            </a:r>
            <a:endParaRPr/>
          </a:p>
        </p:txBody>
      </p:sp>
      <p:sp>
        <p:nvSpPr>
          <p:cNvPr id="124" name="Google Shape;124;ged4f76f911_1_25"/>
          <p:cNvSpPr txBox="1"/>
          <p:nvPr>
            <p:ph idx="1" type="body"/>
          </p:nvPr>
        </p:nvSpPr>
        <p:spPr>
          <a:xfrm>
            <a:off x="311700" y="1152475"/>
            <a:ext cx="3999900" cy="37191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Happens when the field of view (FOV) is smaller than what is being imaged</a:t>
            </a:r>
            <a:endParaRPr sz="16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Causes what is outside the field of view to be projected onto the other side of the image</a:t>
            </a:r>
            <a:endParaRPr sz="16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Occurs in phase encode direction</a:t>
            </a:r>
            <a:endParaRPr sz="1600">
              <a:latin typeface="Arial"/>
              <a:ea typeface="Arial"/>
              <a:cs typeface="Arial"/>
              <a:sym typeface="Arial"/>
            </a:endParaRPr>
          </a:p>
          <a:p>
            <a:pPr indent="-330200" lvl="0" marL="457200" rtl="0" algn="l">
              <a:lnSpc>
                <a:spcPct val="150000"/>
              </a:lnSpc>
              <a:spcBef>
                <a:spcPts val="0"/>
              </a:spcBef>
              <a:spcAft>
                <a:spcPts val="0"/>
              </a:spcAft>
              <a:buSzPts val="1600"/>
              <a:buFont typeface="Arial"/>
              <a:buChar char="●"/>
            </a:pPr>
            <a:r>
              <a:rPr lang="en" sz="1600">
                <a:latin typeface="Arial"/>
                <a:ea typeface="Arial"/>
                <a:cs typeface="Arial"/>
                <a:sym typeface="Arial"/>
              </a:rPr>
              <a:t>In the image on the right you can see the subjects nose projected onto the right side of the image</a:t>
            </a:r>
            <a:endParaRPr sz="1600">
              <a:latin typeface="Arial"/>
              <a:ea typeface="Arial"/>
              <a:cs typeface="Arial"/>
              <a:sym typeface="Arial"/>
            </a:endParaRPr>
          </a:p>
        </p:txBody>
      </p:sp>
      <p:pic>
        <p:nvPicPr>
          <p:cNvPr id="125" name="Google Shape;125;ged4f76f911_1_25"/>
          <p:cNvPicPr preferRelativeResize="0"/>
          <p:nvPr/>
        </p:nvPicPr>
        <p:blipFill>
          <a:blip r:embed="rId3">
            <a:alphaModFix/>
          </a:blip>
          <a:stretch>
            <a:fillRect/>
          </a:stretch>
        </p:blipFill>
        <p:spPr>
          <a:xfrm>
            <a:off x="4686250" y="1373350"/>
            <a:ext cx="4146049" cy="2565624"/>
          </a:xfrm>
          <a:prstGeom prst="rect">
            <a:avLst/>
          </a:prstGeom>
          <a:noFill/>
          <a:ln>
            <a:noFill/>
          </a:ln>
        </p:spPr>
      </p:pic>
      <p:sp>
        <p:nvSpPr>
          <p:cNvPr id="126" name="Google Shape;126;ged4f76f911_1_25"/>
          <p:cNvSpPr txBox="1"/>
          <p:nvPr/>
        </p:nvSpPr>
        <p:spPr>
          <a:xfrm>
            <a:off x="4829700" y="4568875"/>
            <a:ext cx="431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D9D9D9"/>
                </a:solidFill>
              </a:rPr>
              <a:t>Image from:</a:t>
            </a:r>
            <a:endParaRPr sz="800">
              <a:solidFill>
                <a:srgbClr val="D9D9D9"/>
              </a:solidFill>
            </a:endParaRPr>
          </a:p>
          <a:p>
            <a:pPr indent="0" lvl="0" marL="0" rtl="0" algn="l">
              <a:spcBef>
                <a:spcPts val="0"/>
              </a:spcBef>
              <a:spcAft>
                <a:spcPts val="0"/>
              </a:spcAft>
              <a:buNone/>
            </a:pPr>
            <a:r>
              <a:rPr lang="en" sz="800">
                <a:solidFill>
                  <a:srgbClr val="D9D9D9"/>
                </a:solidFill>
              </a:rPr>
              <a:t>Krupa, K., &amp; Bekiesińska-Figatowska, M. (2015). Artifacts in magnetic resonance imaging. </a:t>
            </a:r>
            <a:r>
              <a:rPr i="1" lang="en" sz="800">
                <a:solidFill>
                  <a:srgbClr val="D9D9D9"/>
                </a:solidFill>
              </a:rPr>
              <a:t>Polish journal of radiology</a:t>
            </a:r>
            <a:r>
              <a:rPr lang="en" sz="800">
                <a:solidFill>
                  <a:srgbClr val="D9D9D9"/>
                </a:solidFill>
              </a:rPr>
              <a:t>, </a:t>
            </a:r>
            <a:r>
              <a:rPr i="1" lang="en" sz="800">
                <a:solidFill>
                  <a:srgbClr val="D9D9D9"/>
                </a:solidFill>
              </a:rPr>
              <a:t>80</a:t>
            </a:r>
            <a:r>
              <a:rPr lang="en" sz="800">
                <a:solidFill>
                  <a:srgbClr val="D9D9D9"/>
                </a:solidFill>
              </a:rPr>
              <a:t>, 93–106. https://doi.org/10.12659/PJR.892628</a:t>
            </a:r>
            <a:endParaRPr sz="1200">
              <a:solidFill>
                <a:srgbClr val="D9D9D9"/>
              </a:solidFill>
            </a:endParaRPr>
          </a:p>
        </p:txBody>
      </p:sp>
      <p:cxnSp>
        <p:nvCxnSpPr>
          <p:cNvPr id="127" name="Google Shape;127;ged4f76f911_1_25"/>
          <p:cNvCxnSpPr/>
          <p:nvPr/>
        </p:nvCxnSpPr>
        <p:spPr>
          <a:xfrm rot="10800000">
            <a:off x="6616225" y="3279450"/>
            <a:ext cx="115200" cy="909000"/>
          </a:xfrm>
          <a:prstGeom prst="straightConnector1">
            <a:avLst/>
          </a:prstGeom>
          <a:noFill/>
          <a:ln cap="flat" cmpd="sng" w="28575">
            <a:solidFill>
              <a:srgbClr val="93C47D"/>
            </a:solidFill>
            <a:prstDash val="solid"/>
            <a:round/>
            <a:headEnd len="med" w="med" type="none"/>
            <a:tailEnd len="med" w="med" type="triangle"/>
          </a:ln>
        </p:spPr>
      </p:cxnSp>
      <p:sp>
        <p:nvSpPr>
          <p:cNvPr id="128" name="Google Shape;128;ged4f76f911_1_25"/>
          <p:cNvSpPr txBox="1"/>
          <p:nvPr/>
        </p:nvSpPr>
        <p:spPr>
          <a:xfrm>
            <a:off x="5233175" y="4095850"/>
            <a:ext cx="3052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93C47D"/>
                </a:solidFill>
              </a:rPr>
              <a:t>Nose projected onto other side</a:t>
            </a:r>
            <a:endParaRPr b="1" sz="1500">
              <a:solidFill>
                <a:srgbClr val="93C47D"/>
              </a:solidFill>
            </a:endParaRPr>
          </a:p>
        </p:txBody>
      </p:sp>
      <p:sp>
        <p:nvSpPr>
          <p:cNvPr id="129" name="Google Shape;129;ged4f76f911_1_25"/>
          <p:cNvSpPr/>
          <p:nvPr/>
        </p:nvSpPr>
        <p:spPr>
          <a:xfrm>
            <a:off x="6363200" y="2784625"/>
            <a:ext cx="448800" cy="494700"/>
          </a:xfrm>
          <a:prstGeom prst="ellipse">
            <a:avLst/>
          </a:prstGeom>
          <a:noFill/>
          <a:ln cap="flat" cmpd="sng" w="1905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