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Lato"/>
      <p:regular r:id="rId23"/>
      <p:bold r:id="rId24"/>
      <p:italic r:id="rId25"/>
      <p:boldItalic r:id="rId26"/>
    </p:embeddedFont>
    <p:embeddedFont>
      <p:font typeface="Average"/>
      <p:regular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hChTa+s/JfaVk2wzPUmJkBdPUQ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8" Type="http://schemas.openxmlformats.org/officeDocument/2006/relationships/font" Target="fonts/Oswald-regular.fntdata"/><Relationship Id="rId27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63d8d1a6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e63d8d1a6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4fcb0f1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e4fcb0f1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0d8a8b71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10d8a8b71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7086ea0d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e7086ea0d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7086ea0d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e7086ea0d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4fcb0f1a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e4fcb0f1a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773978a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e773978a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800be92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e800be92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63d8d1a6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e63d8d1a6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63d8d1a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e63d8d1a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63d8d1a6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e63d8d1a6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Can be used to quickly scan for overall signal quality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0d8a8b71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10d8a8b7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0d8a8b7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10d8a8b7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87447d56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287447d56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773978af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e773978af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6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16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6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6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1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3000"/>
              <a:buNone/>
              <a:defRPr>
                <a:solidFill>
                  <a:srgbClr val="93C4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3000"/>
              <a:buNone/>
              <a:defRPr>
                <a:solidFill>
                  <a:srgbClr val="93C4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3000"/>
              <a:buNone/>
              <a:defRPr>
                <a:solidFill>
                  <a:srgbClr val="93C4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2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23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2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000"/>
              <a:buFont typeface="Oswald"/>
              <a:buNone/>
              <a:defRPr b="0" i="0" sz="3000" u="none" cap="none" strike="noStrike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document/d/1PeCC6n6Pp1-8n8YPHroDy0Z48-F-7ezsrtT-zIywGok/edit#heading=h.ygg50rjkbp55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mriqc.readthedocs.io/en/stable/about.html" TargetMode="External"/><Relationship Id="rId4" Type="http://schemas.openxmlformats.org/officeDocument/2006/relationships/hyperlink" Target="https://rpubs.com/sarenseeley/bids-fmriprep-mriqc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i.org/10.1371/journal.pone.0184661" TargetMode="External"/><Relationship Id="rId4" Type="http://schemas.openxmlformats.org/officeDocument/2006/relationships/hyperlink" Target="https://doi.org/10.1109/EMBC.2018.851247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solidFill>
                  <a:schemeClr val="dk1"/>
                </a:solidFill>
              </a:rPr>
              <a:t>MRI Quality Control (</a:t>
            </a:r>
            <a:r>
              <a:rPr lang="en">
                <a:solidFill>
                  <a:schemeClr val="dk1"/>
                </a:solidFill>
              </a:rPr>
              <a:t>MRIQC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solidFill>
                  <a:schemeClr val="dk1"/>
                </a:solidFill>
              </a:rPr>
              <a:t>PT 4: Interpreting Results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3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How to run your data through the MRIQC Singularity container on CCV and locally through Docker</a:t>
            </a:r>
            <a:endParaRPr sz="23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69575" y="4675900"/>
            <a:ext cx="158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Brown University Clinical Neuroimaging Research Core</a:t>
            </a:r>
            <a:endParaRPr b="0" i="0" sz="800" u="none" cap="none" strike="noStrike">
              <a:solidFill>
                <a:srgbClr val="9E9E9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7529425" y="4799200"/>
            <a:ext cx="1581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Version Date 02/10/2022</a:t>
            </a:r>
            <a:endParaRPr b="0" i="0" sz="800" u="none" cap="none" strike="noStrike">
              <a:solidFill>
                <a:srgbClr val="9E9E9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63d8d1a6f_0_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Individual Reports: Metadata</a:t>
            </a:r>
            <a:endParaRPr/>
          </a:p>
        </p:txBody>
      </p:sp>
      <p:pic>
        <p:nvPicPr>
          <p:cNvPr id="125" name="Google Shape;125;ge63d8d1a6f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702600"/>
            <a:ext cx="8839204" cy="277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4fcb0f1ad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Group Report</a:t>
            </a:r>
            <a:endParaRPr/>
          </a:p>
        </p:txBody>
      </p:sp>
      <p:sp>
        <p:nvSpPr>
          <p:cNvPr id="131" name="Google Shape;131;ge4fcb0f1ad_0_0"/>
          <p:cNvSpPr txBox="1"/>
          <p:nvPr>
            <p:ph idx="1" type="body"/>
          </p:nvPr>
        </p:nvSpPr>
        <p:spPr>
          <a:xfrm>
            <a:off x="846900" y="4386250"/>
            <a:ext cx="74502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Interactive scatter plots, clicking on a subject will open their individual report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ge4fcb0f1a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900" y="1134082"/>
            <a:ext cx="7450199" cy="3252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0d8a8b717_0_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Steps for Investigating Outliers</a:t>
            </a:r>
            <a:endParaRPr/>
          </a:p>
        </p:txBody>
      </p:sp>
      <p:sp>
        <p:nvSpPr>
          <p:cNvPr id="138" name="Google Shape;138;g210d8a8b717_0_14"/>
          <p:cNvSpPr txBox="1"/>
          <p:nvPr>
            <p:ph idx="1" type="body"/>
          </p:nvPr>
        </p:nvSpPr>
        <p:spPr>
          <a:xfrm>
            <a:off x="311700" y="1152475"/>
            <a:ext cx="8520600" cy="38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Go through the group report and make note of all outliers or subject scans outside of the main cluster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Certain subjects will appear as outliers on multiple IQMs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Click on the dot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corresponding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to the subject/image you want to view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Scan through the visual reports and the carpet plot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42918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Check images on FSL </a:t>
            </a:r>
            <a:r>
              <a:rPr lang="en" sz="1259">
                <a:latin typeface="Arial"/>
                <a:ea typeface="Arial"/>
                <a:cs typeface="Arial"/>
                <a:sym typeface="Arial"/>
              </a:rPr>
              <a:t>(enter below commands into command line)</a:t>
            </a:r>
            <a:endParaRPr sz="1259">
              <a:latin typeface="Arial"/>
              <a:ea typeface="Arial"/>
              <a:cs typeface="Arial"/>
              <a:sym typeface="Arial"/>
            </a:endParaRPr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module load fsl/6.0.5.2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fsleyes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Flag outliers in </a:t>
            </a:r>
            <a:r>
              <a:rPr lang="en">
                <a:solidFill>
                  <a:srgbClr val="93C47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MRIQC Reporting Template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Follow instructions in the template for creating a MRIQC Report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Describe the spread of the box plot, flag outliers, describe an issues seen in their visual reports, carpet plot, visual inspection, etc.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How to Find and Interpret Outliers - Ex 1</a:t>
            </a:r>
            <a:endParaRPr/>
          </a:p>
        </p:txBody>
      </p:sp>
      <p:sp>
        <p:nvSpPr>
          <p:cNvPr id="144" name="Google Shape;144;p14"/>
          <p:cNvSpPr txBox="1"/>
          <p:nvPr>
            <p:ph idx="1" type="body"/>
          </p:nvPr>
        </p:nvSpPr>
        <p:spPr>
          <a:xfrm>
            <a:off x="311700" y="1152475"/>
            <a:ext cx="5285100" cy="3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This is a box plot for Coefficient of Joint Variation (CJV) -- a structural IQM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 box plot contains all of the subjects’ CJV measures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Everything outside of the main whiskers is normally considered to be an outlier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There is only one clear outlier – circled in </a:t>
            </a:r>
            <a:r>
              <a:rPr lang="en" sz="160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endParaRPr sz="1600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Check the subjects circled in </a:t>
            </a:r>
            <a:r>
              <a:rPr lang="en" sz="16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pink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as well – they are separate from the main cluster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4"/>
          <p:cNvPicPr preferRelativeResize="0"/>
          <p:nvPr/>
        </p:nvPicPr>
        <p:blipFill rotWithShape="1">
          <a:blip r:embed="rId3">
            <a:alphaModFix/>
          </a:blip>
          <a:srcRect b="0" l="0" r="83234" t="32709"/>
          <a:stretch/>
        </p:blipFill>
        <p:spPr>
          <a:xfrm>
            <a:off x="6069500" y="529899"/>
            <a:ext cx="2472602" cy="433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/>
          <p:nvPr/>
        </p:nvSpPr>
        <p:spPr>
          <a:xfrm>
            <a:off x="7362575" y="623225"/>
            <a:ext cx="404700" cy="394500"/>
          </a:xfrm>
          <a:prstGeom prst="ellipse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4"/>
          <p:cNvSpPr/>
          <p:nvPr/>
        </p:nvSpPr>
        <p:spPr>
          <a:xfrm>
            <a:off x="7423225" y="1197800"/>
            <a:ext cx="323700" cy="3021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7086ea0d8_0_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/>
              <a:t>Ex. How to Find and Interpret Outliers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sp>
        <p:nvSpPr>
          <p:cNvPr id="153" name="Google Shape;153;ge7086ea0d8_0_23"/>
          <p:cNvSpPr txBox="1"/>
          <p:nvPr>
            <p:ph idx="1" type="body"/>
          </p:nvPr>
        </p:nvSpPr>
        <p:spPr>
          <a:xfrm>
            <a:off x="311700" y="1152475"/>
            <a:ext cx="4365900" cy="3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The CJV value for the outlier we identified is higher than others in the box plot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Indicates presence of head motion and artifacts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Click on the outlier which would take us to the individual report for that subject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Conduct a visual inspection to check for head motion and artifacts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In the picture on the right the center of each image is shadowy -- indicating an intensity normalization problem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Might check where it falls on INU IQM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Nothing to exclude at this point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ge7086ea0d8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2750" y="1233963"/>
            <a:ext cx="3847475" cy="325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7086ea0d8_0_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/>
              <a:t>How to Find and Interpret Outliers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/>
          </a:p>
        </p:txBody>
      </p:sp>
      <p:sp>
        <p:nvSpPr>
          <p:cNvPr id="160" name="Google Shape;160;ge7086ea0d8_0_34"/>
          <p:cNvSpPr txBox="1"/>
          <p:nvPr>
            <p:ph idx="1" type="body"/>
          </p:nvPr>
        </p:nvSpPr>
        <p:spPr>
          <a:xfrm>
            <a:off x="311700" y="1152475"/>
            <a:ext cx="85206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quality issues we have identified do not necessarily mean we would exclude the subject’s image data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At this time we would mark their structural scan quality as questionable and reconsider it at a later point in image quality analysis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the study’s main focus is on Functional Imaging then we could exclude portions of the structural scans while still using the functional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Other good practices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Always do a visual inspection of data yourself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Put into a tool like FSL and watch as a movie to really check for motion, etc.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4fcb0f1ad_0_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Helpful Links </a:t>
            </a:r>
            <a:endParaRPr/>
          </a:p>
        </p:txBody>
      </p:sp>
      <p:sp>
        <p:nvSpPr>
          <p:cNvPr id="166" name="Google Shape;166;ge4fcb0f1ad_0_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https://mriqc.readthedocs.io/en/stable/about.html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https://rpubs.com/sarenseeley/bids-fmriprep-mriqc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773978af0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2" name="Google Shape;172;ge773978af0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Esteban, O., Birman, D., Schaer, M., Koyejo, O. O., Poldrack, R. A., &amp; Gorgolewski, K. J. (2017). MRIQC: Advancing the automatic prediction of image quality in MRI from unseen sites. </a:t>
            </a:r>
            <a:r>
              <a:rPr i="1" lang="en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PLOS ONE</a:t>
            </a:r>
            <a:r>
              <a:rPr lang="en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(9). </a:t>
            </a:r>
            <a:r>
              <a:rPr lang="en" sz="110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https://doi.org/10.1371/journal.pone.0184661</a:t>
            </a:r>
            <a:endParaRPr sz="1100" u="sng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Jarrahi, B., &amp; Mackey, S. (2018). Characterizing the effects of MR image quality metrics on intrinsic connectivity brain networks: A multivariate approach.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Annual International Conference of the IEEE Engineering in Medicine and Biology Society. IEEE Engineering in Medicine and Biology Society. Annual International Conference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2018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1041–1045.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https://doi.org/10.1109/EMBC.2018.8512478</a:t>
            </a:r>
            <a:endParaRPr sz="1100" u="sng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 u="sng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800be9281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Where to find MRIQC Output Files</a:t>
            </a:r>
            <a:endParaRPr/>
          </a:p>
        </p:txBody>
      </p:sp>
      <p:sp>
        <p:nvSpPr>
          <p:cNvPr id="68" name="Google Shape;68;ge800be9281_0_0"/>
          <p:cNvSpPr txBox="1"/>
          <p:nvPr>
            <p:ph idx="1" type="body"/>
          </p:nvPr>
        </p:nvSpPr>
        <p:spPr>
          <a:xfrm>
            <a:off x="311700" y="1152475"/>
            <a:ext cx="41409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After running the Individual Level MRIQC will output: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Subject folders containing .json files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.html files for each type of scan run (T1w, T2w, Bold) for each subject -- located outside of the subject folders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After running the Group Level MRIQC will output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.html and .tsv files for each scan type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These will be located in: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/gpfs/data/&lt;PIusername/&lt;studydir&gt;/derivatives/mriqc</a:t>
            </a:r>
            <a:endParaRPr sz="13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e800be9281_0_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70" name="Google Shape;70;ge800be928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2597" y="1111888"/>
            <a:ext cx="4461073" cy="349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63d8d1a6f_0_3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93C47D"/>
                </a:solidFill>
              </a:rPr>
              <a:t>Example Reports</a:t>
            </a:r>
            <a:endParaRPr>
              <a:solidFill>
                <a:srgbClr val="93C47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63d8d1a6f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/>
              <a:t>Individual Reports: Summary</a:t>
            </a:r>
            <a:endParaRPr sz="3011"/>
          </a:p>
        </p:txBody>
      </p:sp>
      <p:sp>
        <p:nvSpPr>
          <p:cNvPr id="81" name="Google Shape;81;ge63d8d1a6f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Summarizes important info like: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Subject identifier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Date &amp; time or execution of mriqc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Software version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Workflow details and flags raised during execution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Extracted IQMs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Following slides take information from: </a:t>
            </a:r>
            <a:r>
              <a:rPr lang="en" sz="15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https://mriqc.readthedocs.io/en/stable/reports/smri.html</a:t>
            </a:r>
            <a:endParaRPr sz="15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63d8d1a6f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Individual Reports: Visual for T1w and T2w Images</a:t>
            </a:r>
            <a:endParaRPr/>
          </a:p>
        </p:txBody>
      </p:sp>
      <p:sp>
        <p:nvSpPr>
          <p:cNvPr id="87" name="Google Shape;87;ge63d8d1a6f_0_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Mosaic view, zoomed in over the parenchyma of the brain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e63d8d1a6f_0_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Mosaic view with background noise enhancement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ge63d8d1a6f_0_5"/>
          <p:cNvPicPr preferRelativeResize="0"/>
          <p:nvPr/>
        </p:nvPicPr>
        <p:blipFill rotWithShape="1">
          <a:blip r:embed="rId3">
            <a:alphaModFix/>
          </a:blip>
          <a:srcRect b="16058" l="0" r="0" t="0"/>
          <a:stretch/>
        </p:blipFill>
        <p:spPr>
          <a:xfrm>
            <a:off x="776225" y="1964050"/>
            <a:ext cx="2939801" cy="238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e63d8d1a6f_0_5"/>
          <p:cNvPicPr preferRelativeResize="0"/>
          <p:nvPr/>
        </p:nvPicPr>
        <p:blipFill rotWithShape="1">
          <a:blip r:embed="rId4">
            <a:alphaModFix/>
          </a:blip>
          <a:srcRect b="27456" l="0" r="0" t="0"/>
          <a:stretch/>
        </p:blipFill>
        <p:spPr>
          <a:xfrm>
            <a:off x="4968725" y="1964050"/>
            <a:ext cx="3394750" cy="23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e63d8d1a6f_0_5"/>
          <p:cNvSpPr txBox="1"/>
          <p:nvPr/>
        </p:nvSpPr>
        <p:spPr>
          <a:xfrm>
            <a:off x="907675" y="4513500"/>
            <a:ext cx="756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These images can be used to quickly scan for overall signal quality </a:t>
            </a:r>
            <a:r>
              <a:rPr lang="en">
                <a:solidFill>
                  <a:srgbClr val="D9D9D9"/>
                </a:solidFill>
              </a:rPr>
              <a:t>– look for blurriness etc.</a:t>
            </a:r>
            <a:endParaRPr b="0" i="0" sz="14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0d8a8b717_0_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for BOLD Images</a:t>
            </a:r>
            <a:endParaRPr/>
          </a:p>
        </p:txBody>
      </p:sp>
      <p:sp>
        <p:nvSpPr>
          <p:cNvPr id="97" name="Google Shape;97;g210d8a8b717_0_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Mosaic view of the average BOLD signal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10d8a8b717_0_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Mosaic view of the temporal standard deviation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210d8a8b717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50" y="1803825"/>
            <a:ext cx="3810424" cy="31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10d8a8b717_0_6"/>
          <p:cNvPicPr preferRelativeResize="0"/>
          <p:nvPr/>
        </p:nvPicPr>
        <p:blipFill rotWithShape="1">
          <a:blip r:embed="rId4">
            <a:alphaModFix/>
          </a:blip>
          <a:srcRect b="14244" l="0" r="0" t="0"/>
          <a:stretch/>
        </p:blipFill>
        <p:spPr>
          <a:xfrm>
            <a:off x="4927125" y="1815475"/>
            <a:ext cx="3810426" cy="307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0d8a8b717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FMRI Summary Plot</a:t>
            </a:r>
            <a:endParaRPr/>
          </a:p>
        </p:txBody>
      </p:sp>
      <p:sp>
        <p:nvSpPr>
          <p:cNvPr id="106" name="Google Shape;106;g210d8a8b717_0_0"/>
          <p:cNvSpPr txBox="1"/>
          <p:nvPr>
            <p:ph idx="1" type="body"/>
          </p:nvPr>
        </p:nvSpPr>
        <p:spPr>
          <a:xfrm>
            <a:off x="263125" y="1152475"/>
            <a:ext cx="3256500" cy="38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Top shows the slice-wise signal intensity for the outliers metric, DVARS &amp; FD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Bottom carpet plot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Rows follow the voxelwise timeseries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Colors on the side correspond to brain regions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Blue: cortical GM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Orange: deep GM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Green: WM + CSF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Red: Cerebellum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210d8a8b717_0_0"/>
          <p:cNvPicPr preferRelativeResize="0"/>
          <p:nvPr/>
        </p:nvPicPr>
        <p:blipFill rotWithShape="1">
          <a:blip r:embed="rId3">
            <a:alphaModFix/>
          </a:blip>
          <a:srcRect b="0" l="0" r="0" t="8875"/>
          <a:stretch/>
        </p:blipFill>
        <p:spPr>
          <a:xfrm>
            <a:off x="3623600" y="929975"/>
            <a:ext cx="5241426" cy="395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87447d564_2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FMRI Summary Plot Cont.</a:t>
            </a:r>
            <a:endParaRPr/>
          </a:p>
        </p:txBody>
      </p:sp>
      <p:sp>
        <p:nvSpPr>
          <p:cNvPr id="113" name="Google Shape;113;g2287447d564_2_0"/>
          <p:cNvSpPr txBox="1"/>
          <p:nvPr>
            <p:ph idx="1" type="body"/>
          </p:nvPr>
        </p:nvSpPr>
        <p:spPr>
          <a:xfrm>
            <a:off x="311700" y="1152475"/>
            <a:ext cx="8520600" cy="3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8453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Looking</a:t>
            </a:r>
            <a:r>
              <a:rPr lang="en" sz="1700">
                <a:latin typeface="Arial"/>
                <a:ea typeface="Arial"/>
                <a:cs typeface="Arial"/>
                <a:sym typeface="Arial"/>
              </a:rPr>
              <a:t> for spikes or lines of distinction in the timeseries/carpet plot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28453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Outliers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16706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Shows the amount of outliers in each volume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8453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DVARS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16706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Rate of change of BOLD signal across the entire brain at each frame of data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16706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The spikes indicate greater motion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8453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FD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16706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In mm shows the brains movement outside of the original field of view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16706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Measures movement of the head between volumes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773978af0_0_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Individual Reports: Extracted IQMs</a:t>
            </a:r>
            <a:endParaRPr/>
          </a:p>
        </p:txBody>
      </p:sp>
      <p:pic>
        <p:nvPicPr>
          <p:cNvPr id="119" name="Google Shape;119;ge773978af0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5963" y="1126750"/>
            <a:ext cx="6112074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