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Lato"/>
      <p:regular r:id="rId20"/>
      <p:bold r:id="rId21"/>
      <p:italic r:id="rId22"/>
      <p:boldItalic r:id="rId23"/>
    </p:embeddedFont>
    <p:embeddedFont>
      <p:font typeface="Average"/>
      <p:regular r:id="rId24"/>
    </p:embeddedFont>
    <p:embeddedFont>
      <p:font typeface="Helvetica Neue"/>
      <p:regular r:id="rId25"/>
      <p:bold r:id="rId26"/>
      <p:italic r:id="rId27"/>
      <p:boldItalic r:id="rId28"/>
    </p:embeddedFont>
    <p:embeddedFont>
      <p:font typeface="Oswald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1" roundtripDataSignature="AMtx7mjoSb8nlsnE4V0NFLgdSRWjqWX2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22" Type="http://schemas.openxmlformats.org/officeDocument/2006/relationships/font" Target="fonts/Lato-italic.fntdata"/><Relationship Id="rId21" Type="http://schemas.openxmlformats.org/officeDocument/2006/relationships/font" Target="fonts/Lato-bold.fntdata"/><Relationship Id="rId24" Type="http://schemas.openxmlformats.org/officeDocument/2006/relationships/font" Target="fonts/Average-regular.fntdata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bold.fntdata"/><Relationship Id="rId25" Type="http://schemas.openxmlformats.org/officeDocument/2006/relationships/font" Target="fonts/HelveticaNeue-regular.fntdata"/><Relationship Id="rId28" Type="http://schemas.openxmlformats.org/officeDocument/2006/relationships/font" Target="fonts/HelveticaNeue-boldItalic.fntdata"/><Relationship Id="rId27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Oswal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762c38dfa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762c38df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Running an intensive job run with more memory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22a125e7e_0_6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e22a125e7e_0_6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22a125e7e_0_5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e22a125e7e_0_5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22a125e7e_0_5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e22a125e7e_0_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3aecb42db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e3aecb42d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e3aecb42d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ge3aecb42d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6f2c7b369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gb6f2c7b36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3a5eb6d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ge3a5eb6d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6f2c7b369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b6f2c7b36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3a5eb6ded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e3a5eb6de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3aecb42d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e3aecb42d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22a125e7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e22a125e7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gc7d39e593c_0_4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gc7d39e593c_0_4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gc7d39e593c_0_4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gc7d39e593c_0_4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gc7d39e593c_0_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gc7d39e593c_0_4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gc7d39e593c_0_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c7d39e593c_0_44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gc7d39e593c_0_44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gc7d39e593c_0_4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c7d39e593c_0_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c7d39e593c_0_12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gc7d39e593c_0_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c7d39e593c_0_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gc7d39e593c_0_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gc7d39e593c_0_1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c7d39e593c_0_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gc7d39e593c_0_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gc7d39e593c_0_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gc7d39e593c_0_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c7d39e593c_0_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gc7d39e593c_0_2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c7d39e593c_0_2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gc7d39e593c_0_2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gc7d39e593c_0_2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c7d39e593c_0_31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gc7d39e593c_0_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c7d39e593c_0_3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" name="Google Shape;41;gc7d39e593c_0_3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gc7d39e593c_0_34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gc7d39e593c_0_34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gc7d39e593c_0_3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gc7d39e593c_0_3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c7d39e593c_0_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gc7d39e593c_0_4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c7d39e593c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gc7d39e593c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b="0" i="0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gc7d39e593c_0_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ood.ccv.brown.edu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brown.edu/information-technology/software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cs.ccv.brown.edu/oscar/" TargetMode="External"/><Relationship Id="rId4" Type="http://schemas.openxmlformats.org/officeDocument/2006/relationships/hyperlink" Target="mailto:support@ccv.brown.edu" TargetMode="External"/><Relationship Id="rId5" Type="http://schemas.openxmlformats.org/officeDocument/2006/relationships/hyperlink" Target="mailto:hpc@brown.edu" TargetMode="External"/><Relationship Id="rId6" Type="http://schemas.openxmlformats.org/officeDocument/2006/relationships/hyperlink" Target="mailto:CCV_ANNOUNCE@listserv.brown.edu" TargetMode="External"/><Relationship Id="rId7" Type="http://schemas.openxmlformats.org/officeDocument/2006/relationships/hyperlink" Target="mailto:Paul_Hall@brown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Holly_Wilker@brown.edu" TargetMode="External"/><Relationship Id="rId4" Type="http://schemas.openxmlformats.org/officeDocument/2006/relationships/hyperlink" Target="https://drive.google.com/drive/folders/1BY7fEi7by-NNTSf60JIn02c_RG1xnGWz?usp=sharin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brown.edu/carney/faculty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support@ccv.brown.edu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ccv.brown.edu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Setting Up Oscar Lab Accounts &amp; Signing In </a:t>
            </a:r>
            <a:endParaRPr/>
          </a:p>
        </p:txBody>
      </p:sp>
      <p:sp>
        <p:nvSpPr>
          <p:cNvPr id="60" name="Google Shape;60;p1"/>
          <p:cNvSpPr txBox="1"/>
          <p:nvPr/>
        </p:nvSpPr>
        <p:spPr>
          <a:xfrm>
            <a:off x="671250" y="3174876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" sz="2100" u="none" cap="none" strike="noStrike">
                <a:solidFill>
                  <a:srgbClr val="93C47D"/>
                </a:solidFill>
                <a:latin typeface="Trebuchet MS"/>
                <a:ea typeface="Trebuchet MS"/>
                <a:cs typeface="Trebuchet MS"/>
                <a:sym typeface="Trebuchet MS"/>
              </a:rPr>
              <a:t>How to request a CCV Account and then sign in</a:t>
            </a:r>
            <a:endParaRPr b="0" i="0" sz="2100" u="none" cap="none" strike="noStrike">
              <a:solidFill>
                <a:srgbClr val="93C47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69575" y="4675900"/>
            <a:ext cx="158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E9E9E"/>
                </a:solidFill>
                <a:latin typeface="Lato"/>
                <a:ea typeface="Lato"/>
                <a:cs typeface="Lato"/>
                <a:sym typeface="Lato"/>
              </a:rPr>
              <a:t>Brown University Clinical Neuroimaging Research Core</a:t>
            </a:r>
            <a:endParaRPr sz="800">
              <a:solidFill>
                <a:srgbClr val="9E9E9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7507900" y="4783075"/>
            <a:ext cx="1581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E9E9E"/>
                </a:solidFill>
                <a:latin typeface="Lato"/>
                <a:ea typeface="Lato"/>
                <a:cs typeface="Lato"/>
                <a:sym typeface="Lato"/>
              </a:rPr>
              <a:t>Version Date 1/06/2023</a:t>
            </a:r>
            <a:endParaRPr sz="800">
              <a:solidFill>
                <a:srgbClr val="9E9E9E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762c38dfa0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rgbClr val="93C47D"/>
                </a:solidFill>
              </a:rPr>
              <a:t>Login via OOD 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126" name="Google Shape;126;g1762c38dfa0_0_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Access/login through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preferred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web browser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Enter your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brown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credentials at the following link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200"/>
              <a:buFont typeface="Arial"/>
              <a:buChar char="○"/>
            </a:pPr>
            <a:r>
              <a:rPr lang="en" sz="1600" u="sng">
                <a:solidFill>
                  <a:srgbClr val="93C47D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https://ood.ccv.brown.edu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Do not need to download or install anything in order to access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Helpful links on OOD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200"/>
              <a:buFont typeface="Arial"/>
              <a:buChar char="○"/>
            </a:pP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https://docs.ccv.brown.edu/oscar/connecting-to-oscar/open-ondemand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g1762c38dfa0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9375" y="981288"/>
            <a:ext cx="4185948" cy="3758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e22a125e7e_0_6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rgbClr val="93C47D"/>
                </a:solidFill>
              </a:rPr>
              <a:t>Login via Terminal -- VPN Download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133" name="Google Shape;133;ge22a125e7e_0_6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 order to login through your terminal you will need to be on Brown’s network or download a 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VPN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Use this link to navigate to Brown’s software page where you can download the VPN software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400"/>
              <a:buFont typeface="Arial"/>
              <a:buChar char="○"/>
            </a:pPr>
            <a:r>
              <a:rPr lang="en" u="sng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https://www.brown.edu/information-technology/software/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Scroll to the bottom of the page and click on </a:t>
            </a:r>
            <a:r>
              <a:rPr b="1"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VPN F5 Desktop Client </a:t>
            </a:r>
            <a:endParaRPr b="1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Once downloaded you will need to sign into Brown’s VPN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Everytime before you log into Oscar through your terminal you will need to click on the VPN icon in the top 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right corner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of your screen and turn the VPN on if you are not already on a Brown network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22a125e7e_0_5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en">
                <a:solidFill>
                  <a:srgbClr val="93C47D"/>
                </a:solidFill>
              </a:rPr>
              <a:t>Login via Terminal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139" name="Google Shape;139;ge22a125e7e_0_505"/>
          <p:cNvSpPr txBox="1"/>
          <p:nvPr>
            <p:ph idx="1" type="body"/>
          </p:nvPr>
        </p:nvSpPr>
        <p:spPr>
          <a:xfrm>
            <a:off x="311700" y="1152475"/>
            <a:ext cx="85206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Using your computer’s terminal application, enter this command: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100"/>
              <a:buFont typeface="Arial"/>
              <a:buChar char="○"/>
            </a:pPr>
            <a:r>
              <a:rPr b="1"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ssh username@ssh.ccv.brown.edu</a:t>
            </a:r>
            <a:endParaRPr b="1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You will receive a prompt for your password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When you enter your password, you will not see entry of any characters for security reasons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ssh -Y (Mac flag) or -X (Linux flag) provides some graphical output even though it’s not a GUI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You are first connected to a 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gateway node or login node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These nodes (ex. Like one computer of the many) are used just to login to CCV 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Remember not to run any computationally intensive operations on login nodes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You can enter a 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compute node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by using the 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interact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command or by submitting a 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batch job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(stay tuned!)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Exit the ssh terminal with this command: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exit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ge22a125e7e_0_5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3450" y="0"/>
            <a:ext cx="519708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e22a125e7e_0_560"/>
          <p:cNvSpPr/>
          <p:nvPr/>
        </p:nvSpPr>
        <p:spPr>
          <a:xfrm>
            <a:off x="1209725" y="2265750"/>
            <a:ext cx="585900" cy="39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3aecb42db_0_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">
                <a:solidFill>
                  <a:srgbClr val="93C47D"/>
                </a:solidFill>
              </a:rPr>
              <a:t>Resources and Contact Information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151" name="Google Shape;151;ge3aecb42db_0_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u="sng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https://docs.ccv.brown.edu/oscar/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u="sng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support@ccv.brown.edu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u="sng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hpc@brown.edu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(for high-powered computing consultation)</a:t>
            </a:r>
            <a:endParaRPr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u="sng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CCV_ANNOUNCE@listserv.brown.edu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rPr lang="en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Paul Hall, Ph.D.,</a:t>
            </a:r>
            <a:r>
              <a:rPr lang="en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rgbClr val="93C47D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Paul_Hall@brown.edu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e3aecb42db_0_1"/>
          <p:cNvSpPr txBox="1"/>
          <p:nvPr>
            <p:ph type="title"/>
          </p:nvPr>
        </p:nvSpPr>
        <p:spPr>
          <a:xfrm>
            <a:off x="645900" y="11646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800">
                <a:solidFill>
                  <a:srgbClr val="93C47D"/>
                </a:solidFill>
              </a:rPr>
              <a:t>PT I: Prepping for Oscar</a:t>
            </a:r>
            <a:endParaRPr sz="3800">
              <a:solidFill>
                <a:srgbClr val="93C47D"/>
              </a:solidFill>
            </a:endParaRPr>
          </a:p>
        </p:txBody>
      </p:sp>
      <p:sp>
        <p:nvSpPr>
          <p:cNvPr id="68" name="Google Shape;68;ge3aecb42db_0_1"/>
          <p:cNvSpPr txBox="1"/>
          <p:nvPr>
            <p:ph idx="4294967295" type="body"/>
          </p:nvPr>
        </p:nvSpPr>
        <p:spPr>
          <a:xfrm>
            <a:off x="311700" y="2446100"/>
            <a:ext cx="3999900" cy="21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Denotes the page is for PIs only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ge3aecb42db_0_1"/>
          <p:cNvSpPr txBox="1"/>
          <p:nvPr>
            <p:ph idx="4294967295" type="body"/>
          </p:nvPr>
        </p:nvSpPr>
        <p:spPr>
          <a:xfrm>
            <a:off x="4832400" y="2446100"/>
            <a:ext cx="3999900" cy="21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Denotes the page is for general staff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ge3aecb42db_0_1"/>
          <p:cNvSpPr/>
          <p:nvPr/>
        </p:nvSpPr>
        <p:spPr>
          <a:xfrm>
            <a:off x="1706100" y="2851725"/>
            <a:ext cx="1211100" cy="924600"/>
          </a:xfrm>
          <a:prstGeom prst="wave">
            <a:avLst>
              <a:gd fmla="val 12500" name="adj1"/>
              <a:gd fmla="val 0" name="adj2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ge3aecb42db_0_1"/>
          <p:cNvSpPr/>
          <p:nvPr/>
        </p:nvSpPr>
        <p:spPr>
          <a:xfrm>
            <a:off x="6226800" y="2731275"/>
            <a:ext cx="1211100" cy="11655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>
                <a:solidFill>
                  <a:srgbClr val="93C47D"/>
                </a:solidFill>
              </a:rPr>
              <a:t>Step 1: Set up lab members’ Brown email &amp; Sponsored ID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77" name="Google Shape;77;p5"/>
          <p:cNvSpPr txBox="1"/>
          <p:nvPr>
            <p:ph idx="1" type="body"/>
          </p:nvPr>
        </p:nvSpPr>
        <p:spPr>
          <a:xfrm>
            <a:off x="311700" y="1160125"/>
            <a:ext cx="7156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Need both to establish a CCV account (linked to Brown ID)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PIs can send requests for staff IDs and emails to: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93C47D"/>
              </a:buClr>
              <a:buSzPts val="1400"/>
              <a:buFont typeface="Arial"/>
              <a:buChar char="○"/>
            </a:pP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u="sng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Holly_Wilker@brown.edu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Template for sponsor request here: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93C47D"/>
              </a:buClr>
              <a:buSzPts val="1400"/>
              <a:buFont typeface="Arial"/>
              <a:buChar char="○"/>
            </a:pPr>
            <a:r>
              <a:rPr lang="en" sz="1500" u="sng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https://drive.google.com/drive/folders/1BY7fEi7by-NNTSf60JIn02c_RG1xnGWz?usp=sharing</a:t>
            </a:r>
            <a:endParaRPr sz="1500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311700" y="4190675"/>
            <a:ext cx="943200" cy="743700"/>
          </a:xfrm>
          <a:prstGeom prst="wave">
            <a:avLst>
              <a:gd fmla="val 12500" name="adj1"/>
              <a:gd fmla="val 0" name="adj2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6f2c7b369_0_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>
                <a:solidFill>
                  <a:srgbClr val="93C47D"/>
                </a:solidFill>
              </a:rPr>
              <a:t>Step 2: Establishing your Carney Affiliation (PIs)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84" name="Google Shape;84;gb6f2c7b369_0_1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Carney affiliated faculty can utilize the institute’s priority processing and 10TB of data storage at no charge.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Must be affiliated with Carney </a:t>
            </a:r>
            <a:r>
              <a:rPr b="1" i="1" lang="en" u="sng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requesting extra data storage.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Go here to submit request: </a:t>
            </a:r>
            <a:r>
              <a:rPr lang="en" u="sng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https://www.brown.edu/carney/faculty</a:t>
            </a:r>
            <a:endParaRPr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gb6f2c7b369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5500" y="1017713"/>
            <a:ext cx="3277130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b6f2c7b369_0_1"/>
          <p:cNvSpPr/>
          <p:nvPr/>
        </p:nvSpPr>
        <p:spPr>
          <a:xfrm>
            <a:off x="311700" y="4190675"/>
            <a:ext cx="943200" cy="743700"/>
          </a:xfrm>
          <a:prstGeom prst="wave">
            <a:avLst>
              <a:gd fmla="val 12500" name="adj1"/>
              <a:gd fmla="val 0" name="adj2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3a5eb6ded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>
                <a:solidFill>
                  <a:srgbClr val="93C47D"/>
                </a:solidFill>
              </a:rPr>
              <a:t>Step 2 Continued: Carney condo at CCV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92" name="Google Shape;92;ge3a5eb6ded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High performance computing environment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Helvetica Neue"/>
              <a:buChar char="●"/>
            </a:pPr>
            <a:r>
              <a:rPr lang="en" sz="1500">
                <a:latin typeface="Helvetica Neue"/>
                <a:ea typeface="Helvetica Neue"/>
                <a:cs typeface="Helvetica Neue"/>
                <a:sym typeface="Helvetica Neue"/>
              </a:rPr>
              <a:t>Faster -- run multiple jobs, simultaneously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 sz="1500">
                <a:latin typeface="Helvetica Neue"/>
                <a:ea typeface="Helvetica Neue"/>
                <a:cs typeface="Helvetica Neue"/>
                <a:sym typeface="Helvetica Neue"/>
              </a:rPr>
              <a:t>Managed storage and data backup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Advantages to using the condo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Helvetica Neue"/>
              <a:buChar char="●"/>
            </a:pPr>
            <a:r>
              <a:rPr lang="en" sz="1500">
                <a:latin typeface="Helvetica Neue"/>
                <a:ea typeface="Helvetica Neue"/>
                <a:cs typeface="Helvetica Neue"/>
                <a:sym typeface="Helvetica Neue"/>
              </a:rPr>
              <a:t>Reduces equipment purchases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Char char="●"/>
            </a:pPr>
            <a:r>
              <a:rPr lang="en" sz="1500">
                <a:latin typeface="Helvetica Neue"/>
                <a:ea typeface="Helvetica Neue"/>
                <a:cs typeface="Helvetica Neue"/>
                <a:sym typeface="Helvetica Neue"/>
              </a:rPr>
              <a:t>Easy access to Brown-licensed software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Helvetica Neue"/>
              <a:buChar char="●"/>
            </a:pPr>
            <a:r>
              <a:rPr lang="en" sz="1500">
                <a:latin typeface="Helvetica Neue"/>
                <a:ea typeface="Helvetica Neue"/>
                <a:cs typeface="Helvetica Neue"/>
                <a:sym typeface="Helvetica Neue"/>
              </a:rPr>
              <a:t>Remote work, remote assistance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" name="Google Shape;93;ge3a5eb6ded_0_0"/>
          <p:cNvSpPr/>
          <p:nvPr/>
        </p:nvSpPr>
        <p:spPr>
          <a:xfrm>
            <a:off x="311700" y="4190675"/>
            <a:ext cx="943200" cy="743700"/>
          </a:xfrm>
          <a:prstGeom prst="wave">
            <a:avLst>
              <a:gd fmla="val 12500" name="adj1"/>
              <a:gd fmla="val 0" name="adj2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6f2c7b369_0_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>
                <a:solidFill>
                  <a:srgbClr val="93C47D"/>
                </a:solidFill>
              </a:rPr>
              <a:t>Step 3: Setup CCV PI Accounts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99" name="Google Shape;99;gb6f2c7b369_0_6"/>
          <p:cNvSpPr txBox="1"/>
          <p:nvPr>
            <p:ph idx="1" type="body"/>
          </p:nvPr>
        </p:nvSpPr>
        <p:spPr>
          <a:xfrm>
            <a:off x="389100" y="1222325"/>
            <a:ext cx="58995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Request PI account by emailing </a:t>
            </a:r>
            <a:r>
              <a:rPr lang="en" sz="1400" u="sng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support@ccv.brown.edu</a:t>
            </a:r>
            <a:r>
              <a:rPr lang="en" sz="14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b="1" lang="en" sz="1400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Copy Jerome_Sanes@brown.edu on your email to CCV support </a:t>
            </a:r>
            <a:r>
              <a:rPr lang="en" sz="1400">
                <a:latin typeface="Arial"/>
                <a:ea typeface="Arial"/>
                <a:cs typeface="Arial"/>
                <a:sym typeface="Arial"/>
              </a:rPr>
              <a:t>-- he approves all Carney requests.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b6f2c7b369_0_6"/>
          <p:cNvSpPr txBox="1"/>
          <p:nvPr/>
        </p:nvSpPr>
        <p:spPr>
          <a:xfrm>
            <a:off x="1255050" y="2767150"/>
            <a:ext cx="6633900" cy="15237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t/>
            </a:r>
            <a:endParaRPr b="0" i="0" sz="1450" u="none" cap="none" strike="noStrike">
              <a:solidFill>
                <a:srgbClr val="00174B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b="0" i="0" lang="en" sz="1450" u="none" cap="none" strike="noStrike">
                <a:solidFill>
                  <a:srgbClr val="00174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 am a (faculty appointment) in the Dept. of X and am affiliated with the Carney Institute. I am requesting 10TB of data storage on the Carney condo. I have copied Dr. Jerome Sanes to this email for verification of my affiliation with the Carney Institute</a:t>
            </a:r>
            <a:r>
              <a:rPr lang="en" sz="1450">
                <a:solidFill>
                  <a:srgbClr val="00174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b="0" i="0" lang="en" sz="1450" u="none" cap="none" strike="noStrike">
                <a:solidFill>
                  <a:srgbClr val="00174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Brown University’s MRI facility, and grant #</a:t>
            </a:r>
            <a:r>
              <a:rPr lang="en" sz="1350">
                <a:solidFill>
                  <a:srgbClr val="43434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P20GM12345</a:t>
            </a:r>
            <a:r>
              <a:rPr b="0" i="0" lang="en" sz="1450" u="none" cap="none" strike="noStrike">
                <a:solidFill>
                  <a:srgbClr val="00174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50" u="none" cap="none" strike="noStrike">
              <a:solidFill>
                <a:srgbClr val="00174B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t/>
            </a:r>
            <a:endParaRPr b="0" i="0" sz="1450" u="none" cap="none" strike="noStrike">
              <a:solidFill>
                <a:srgbClr val="00174B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b6f2c7b369_0_6"/>
          <p:cNvSpPr txBox="1"/>
          <p:nvPr/>
        </p:nvSpPr>
        <p:spPr>
          <a:xfrm>
            <a:off x="2336400" y="4362425"/>
            <a:ext cx="447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Template language for access request</a:t>
            </a:r>
            <a:endParaRPr b="1" i="0" sz="1400" u="none" cap="none" strike="noStrike">
              <a:solidFill>
                <a:schemeClr val="accent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" name="Google Shape;102;gb6f2c7b369_0_6"/>
          <p:cNvSpPr/>
          <p:nvPr/>
        </p:nvSpPr>
        <p:spPr>
          <a:xfrm>
            <a:off x="311700" y="4190675"/>
            <a:ext cx="943200" cy="743700"/>
          </a:xfrm>
          <a:prstGeom prst="wave">
            <a:avLst>
              <a:gd fmla="val 12500" name="adj1"/>
              <a:gd fmla="val 0" name="adj2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3a5eb6ded_0_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>
                <a:solidFill>
                  <a:srgbClr val="93C47D"/>
                </a:solidFill>
              </a:rPr>
              <a:t>Step 4: Setup non-PI CCV Accounts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108" name="Google Shape;108;ge3a5eb6ded_0_5"/>
          <p:cNvSpPr txBox="1"/>
          <p:nvPr>
            <p:ph idx="1" type="body"/>
          </p:nvPr>
        </p:nvSpPr>
        <p:spPr>
          <a:xfrm>
            <a:off x="569050" y="1250100"/>
            <a:ext cx="6224100" cy="26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Staff should request an account attached to a PI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Attached accounts are setup with access to the PI’s data folder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CCV will email PIs for verification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It may take a few days for your request to be approved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Link to request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1100"/>
              <a:buFont typeface="Arial"/>
              <a:buChar char="○"/>
            </a:pPr>
            <a:r>
              <a:rPr lang="en" sz="1500" u="sng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https://ccv.brown.edu/</a:t>
            </a:r>
            <a:endParaRPr sz="1100">
              <a:solidFill>
                <a:srgbClr val="93C4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e3a5eb6ded_0_5"/>
          <p:cNvSpPr/>
          <p:nvPr/>
        </p:nvSpPr>
        <p:spPr>
          <a:xfrm>
            <a:off x="569050" y="3893400"/>
            <a:ext cx="915300" cy="8886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3aecb42db_0_9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93C47D"/>
                </a:solidFill>
              </a:rPr>
              <a:t>PT II: Logging into Oscar</a:t>
            </a:r>
            <a:endParaRPr>
              <a:solidFill>
                <a:srgbClr val="93C47D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22a125e7e_0_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en">
                <a:solidFill>
                  <a:srgbClr val="93C47D"/>
                </a:solidFill>
              </a:rPr>
              <a:t>How Do I Login to Oscar?</a:t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120" name="Google Shape;120;ge22a125e7e_0_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Open OnDemand 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(OOD)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Web Portal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Displays a  graphical user interface 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(GUI),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which allows for pointing and clicking.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Ideal for many Matlab operations.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Terminal ssh protocol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Uses </a:t>
            </a:r>
            <a:r>
              <a:rPr lang="en">
                <a:solidFill>
                  <a:srgbClr val="93C47D"/>
                </a:solidFill>
                <a:latin typeface="Arial"/>
                <a:ea typeface="Arial"/>
                <a:cs typeface="Arial"/>
                <a:sym typeface="Arial"/>
              </a:rPr>
              <a:t>command line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interactions through your computer’s terminal application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Either way, Oscar will take you home ~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