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Average"/>
      <p:regular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YwfjlZh9UkcwYSroh78lTnNxH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Average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do you find the full path to your destination file?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Login to the server and navigate to the folder where you want to store your files.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Type pwd on the command line and hit return. Now copy this path into the destination folder.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Notes from PK: pwd will state what directory you’re in.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c8180a9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c8180a9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eee8c88e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eee8c88e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b65952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b65952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Notes from PK: -&gt; Good visual illustration with clear instructions and description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Notes from PK: -&gt; Good visual illustration with clear instructions and description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Emily Note: I find this page a little confusing, not quite sure how I would re-word it yet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7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17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None/>
              <a:defRPr sz="2100">
                <a:solidFill>
                  <a:srgbClr val="93C47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/>
            </a:lvl1pPr>
            <a:lvl2pPr indent="-3175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2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None/>
              <a:defRPr sz="2100">
                <a:solidFill>
                  <a:srgbClr val="93C47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None/>
              <a:defRPr b="0" i="0" sz="2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Helvetica Neue"/>
              <a:buChar char="●"/>
              <a:defRPr b="0" i="0" sz="16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kb.iu.edu/d/abdb" TargetMode="External"/><Relationship Id="rId4" Type="http://schemas.openxmlformats.org/officeDocument/2006/relationships/hyperlink" Target="https://youtu.be/_I2cmILCvv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events.brown.edu/ccv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ccv.brown.edu/oscar/" TargetMode="External"/><Relationship Id="rId4" Type="http://schemas.openxmlformats.org/officeDocument/2006/relationships/hyperlink" Target="mailto:support@ccv.brown.edu" TargetMode="External"/><Relationship Id="rId10" Type="http://schemas.openxmlformats.org/officeDocument/2006/relationships/hyperlink" Target="https://github.com/0nn0/terminal-mac-cheatsheet#english-version" TargetMode="External"/><Relationship Id="rId9" Type="http://schemas.openxmlformats.org/officeDocument/2006/relationships/hyperlink" Target="https://www.makeuseof.com/tag/mac-terminal-commands-cheat-sheet/" TargetMode="External"/><Relationship Id="rId5" Type="http://schemas.openxmlformats.org/officeDocument/2006/relationships/hyperlink" Target="mailto:hpc@brown.edu" TargetMode="External"/><Relationship Id="rId6" Type="http://schemas.openxmlformats.org/officeDocument/2006/relationships/hyperlink" Target="mailto:CCV_ANNOUNCE@listserv.brown.edu" TargetMode="External"/><Relationship Id="rId7" Type="http://schemas.openxmlformats.org/officeDocument/2006/relationships/hyperlink" Target="mailto:Paul_Hall@brown.edu" TargetMode="External"/><Relationship Id="rId8" Type="http://schemas.openxmlformats.org/officeDocument/2006/relationships/hyperlink" Target="https://ss64.com/osx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0" y="1542450"/>
            <a:ext cx="78015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Intro to CCV and Oscar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Brown University’s Center for Computation &amp; Visualization &amp; Cluster Computing Resources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7507900" y="4783075"/>
            <a:ext cx="15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Version Date 4/28/2023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69575" y="4675900"/>
            <a:ext cx="15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Brown University Clinical Neuroimaging Research Core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rgbClr val="93C47D"/>
                </a:solidFill>
              </a:rPr>
              <a:t>Transferring your data to CCV – Command Line</a:t>
            </a:r>
            <a:endParaRPr sz="3000">
              <a:solidFill>
                <a:srgbClr val="93C47D"/>
              </a:solidFill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932550" y="1224050"/>
            <a:ext cx="7278900" cy="2339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There’s more than one way to transfer data to CCV, but it’s fastest to use one of the transfer nodes from the </a:t>
            </a:r>
            <a:r>
              <a:rPr b="0" i="0" lang="en" sz="14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 line</a:t>
            </a:r>
            <a:endParaRPr b="0" i="0" sz="1400" u="none" cap="none" strike="noStrik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Nodes are devices in a network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 nodes are optimized for data I/O </a:t>
            </a: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performance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Steps once you log in through terminal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on </a:t>
            </a:r>
            <a:r>
              <a:rPr b="0" i="0" lang="en" sz="14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Shell </a:t>
            </a:r>
            <a:r>
              <a:rPr b="0" i="0" lang="en" sz="14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top left hand corner of your screen</a:t>
            </a:r>
            <a:endParaRPr b="0" i="0" sz="1400" u="none" cap="none" strike="noStrike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there click on </a:t>
            </a:r>
            <a:r>
              <a:rPr b="0" i="0" lang="en" sz="14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Window → New Window with Profile - Basic</a:t>
            </a:r>
            <a:endParaRPr b="0" i="0" sz="1400" u="none" cap="none" strike="noStrik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new shell </a:t>
            </a: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an interact job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Helvetica Neue"/>
              <a:buChar char="■"/>
            </a:pP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</a:t>
            </a:r>
            <a:r>
              <a:rPr lang="en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interact -n 4 -t 04:00:00 -m 20g</a:t>
            </a:r>
            <a:endParaRPr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Helvetica Neue"/>
              <a:buChar char="○"/>
            </a:pPr>
            <a:r>
              <a:rPr b="0" i="0" lang="en" sz="14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here you can run the following transfer commands</a:t>
            </a:r>
            <a:endParaRPr b="0" i="0" sz="1400" u="none" cap="none" strike="noStrike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658375" y="3961450"/>
            <a:ext cx="767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rsync -a</a:t>
            </a:r>
            <a:r>
              <a:rPr b="0" i="0" lang="en" sz="15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/path/to/source/file &lt;username&gt;@ssh.ccv.brown.edu:/path/to/</a:t>
            </a:r>
            <a:r>
              <a:rPr lang="en" sz="15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file/destination</a:t>
            </a:r>
            <a:endParaRPr b="0" i="0" sz="1500" u="none" cap="none" strike="noStrik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311700" y="3665738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D9D9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Transferring data from your computer to Oscar:</a:t>
            </a:r>
            <a:endParaRPr b="0" i="0" sz="1400" u="none" cap="none" strike="noStrike">
              <a:solidFill>
                <a:srgbClr val="D9D9D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377125" y="4260825"/>
            <a:ext cx="492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D9D9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Transferring data from Oscar to your computer:</a:t>
            </a:r>
            <a:endParaRPr b="0" i="0" sz="1500" u="none" cap="none" strike="noStrike">
              <a:solidFill>
                <a:srgbClr val="D9D9D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658375" y="4538050"/>
            <a:ext cx="767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rsync -a</a:t>
            </a:r>
            <a:r>
              <a:rPr b="0" i="0" lang="en" sz="15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&lt;username&gt;@ssh.ccv.brown.edu:/path/to/source/file /path/to/</a:t>
            </a:r>
            <a:r>
              <a:rPr lang="en" sz="15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file/destination</a:t>
            </a:r>
            <a:endParaRPr b="0" i="0" sz="1500" u="none" cap="none" strike="noStrike"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7c8180a9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400" y="1258150"/>
            <a:ext cx="4344900" cy="34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7c8180a9f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2">
                <a:solidFill>
                  <a:srgbClr val="93C47D"/>
                </a:solidFill>
              </a:rPr>
              <a:t>Transferring your data to CCV – OOD</a:t>
            </a:r>
            <a:endParaRPr sz="3022">
              <a:solidFill>
                <a:srgbClr val="93C47D"/>
              </a:solidFill>
            </a:endParaRPr>
          </a:p>
        </p:txBody>
      </p:sp>
      <p:sp>
        <p:nvSpPr>
          <p:cNvPr id="143" name="Google Shape;143;g17c8180a9fc_0_0"/>
          <p:cNvSpPr txBox="1"/>
          <p:nvPr>
            <p:ph idx="1" type="body"/>
          </p:nvPr>
        </p:nvSpPr>
        <p:spPr>
          <a:xfrm>
            <a:off x="311700" y="1152475"/>
            <a:ext cx="3999900" cy="3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the upper left hand corner go to </a:t>
            </a:r>
            <a:r>
              <a:rPr lang="en">
                <a:solidFill>
                  <a:srgbClr val="93C47D"/>
                </a:solidFill>
              </a:rPr>
              <a:t>Files → Home Directory</a:t>
            </a:r>
            <a:endParaRPr>
              <a:solidFill>
                <a:srgbClr val="93C47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</a:t>
            </a:r>
            <a:r>
              <a:rPr lang="en">
                <a:solidFill>
                  <a:srgbClr val="93C47D"/>
                </a:solidFill>
              </a:rPr>
              <a:t>Change directory</a:t>
            </a:r>
            <a:r>
              <a:rPr lang="en"/>
              <a:t> and enter the path to wherever folder you want to upload into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 e.g. /gpfs/data/&lt;username&gt;/</a:t>
            </a:r>
            <a:br>
              <a:rPr lang="en"/>
            </a:br>
            <a:r>
              <a:rPr lang="en"/>
              <a:t>&lt;studyname&gt;/sourcedata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</a:t>
            </a:r>
            <a:r>
              <a:rPr lang="en">
                <a:solidFill>
                  <a:srgbClr val="93C47D"/>
                </a:solidFill>
              </a:rPr>
              <a:t>Upload</a:t>
            </a:r>
            <a:r>
              <a:rPr lang="en"/>
              <a:t> and drag and </a:t>
            </a:r>
            <a:br>
              <a:rPr lang="en"/>
            </a:br>
            <a:r>
              <a:rPr lang="en"/>
              <a:t>drop all the folders/files you </a:t>
            </a:r>
            <a:br>
              <a:rPr lang="en"/>
            </a:br>
            <a:r>
              <a:rPr lang="en"/>
              <a:t>want to upload into the drop </a:t>
            </a:r>
            <a:br>
              <a:rPr lang="en"/>
            </a:br>
            <a:r>
              <a:rPr lang="en"/>
              <a:t>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Once you have dropped all</a:t>
            </a:r>
            <a:br>
              <a:rPr lang="en"/>
            </a:br>
            <a:r>
              <a:rPr lang="en"/>
              <a:t>desired files select </a:t>
            </a:r>
            <a:br>
              <a:rPr lang="en"/>
            </a:br>
            <a:r>
              <a:rPr lang="en">
                <a:solidFill>
                  <a:srgbClr val="93C47D"/>
                </a:solidFill>
              </a:rPr>
              <a:t>Upload files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44" name="Google Shape;144;g17c8180a9fc_0_0"/>
          <p:cNvSpPr/>
          <p:nvPr/>
        </p:nvSpPr>
        <p:spPr>
          <a:xfrm>
            <a:off x="5792725" y="1308525"/>
            <a:ext cx="388500" cy="202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7c8180a9fc_0_0"/>
          <p:cNvSpPr/>
          <p:nvPr/>
        </p:nvSpPr>
        <p:spPr>
          <a:xfrm>
            <a:off x="6849600" y="2296275"/>
            <a:ext cx="820200" cy="202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7c8180a9fc_0_0"/>
          <p:cNvSpPr/>
          <p:nvPr/>
        </p:nvSpPr>
        <p:spPr>
          <a:xfrm>
            <a:off x="6683100" y="1768825"/>
            <a:ext cx="478200" cy="202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g17c8180a9fc_0_0"/>
          <p:cNvPicPr preferRelativeResize="0"/>
          <p:nvPr/>
        </p:nvPicPr>
        <p:blipFill rotWithShape="1">
          <a:blip r:embed="rId4">
            <a:alphaModFix/>
          </a:blip>
          <a:srcRect b="0" l="0" r="5944" t="0"/>
          <a:stretch/>
        </p:blipFill>
        <p:spPr>
          <a:xfrm>
            <a:off x="3363475" y="2876450"/>
            <a:ext cx="2082900" cy="155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7c8180a9fc_0_0"/>
          <p:cNvSpPr/>
          <p:nvPr/>
        </p:nvSpPr>
        <p:spPr>
          <a:xfrm>
            <a:off x="3314275" y="2823375"/>
            <a:ext cx="2181300" cy="16650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7c8180a9fc_0_0"/>
          <p:cNvSpPr/>
          <p:nvPr/>
        </p:nvSpPr>
        <p:spPr>
          <a:xfrm>
            <a:off x="5792725" y="1511025"/>
            <a:ext cx="936000" cy="257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eee8c88ef_0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30">
                <a:solidFill>
                  <a:srgbClr val="93C47D"/>
                </a:solidFill>
              </a:rPr>
              <a:t>Starting an Interactive Desktop Session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55" name="Google Shape;155;g14eee8c88ef_0_9"/>
          <p:cNvSpPr txBox="1"/>
          <p:nvPr>
            <p:ph idx="1" type="body"/>
          </p:nvPr>
        </p:nvSpPr>
        <p:spPr>
          <a:xfrm>
            <a:off x="311700" y="1152475"/>
            <a:ext cx="3999900" cy="3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Interactive </a:t>
            </a:r>
            <a:r>
              <a:rPr lang="en">
                <a:solidFill>
                  <a:srgbClr val="93C47D"/>
                </a:solidFill>
              </a:rPr>
              <a:t>Apps → Desktop</a:t>
            </a:r>
            <a:r>
              <a:rPr lang="en"/>
              <a:t> (or another app you wish you use)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Click </a:t>
            </a:r>
            <a:r>
              <a:rPr lang="en"/>
              <a:t>the</a:t>
            </a:r>
            <a:r>
              <a:rPr lang="en"/>
              <a:t> down arrow under </a:t>
            </a:r>
            <a:r>
              <a:rPr lang="en">
                <a:solidFill>
                  <a:srgbClr val="93C47D"/>
                </a:solidFill>
              </a:rPr>
              <a:t>Resources and Time</a:t>
            </a:r>
            <a:r>
              <a:rPr lang="en"/>
              <a:t> to select the resources for the session you want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Amount of resources depends on what you want to do – the basic 2 Cores, 7GB Memory, 1 Week normally suffices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</a:t>
            </a:r>
            <a:r>
              <a:rPr lang="en">
                <a:solidFill>
                  <a:srgbClr val="93C47D"/>
                </a:solidFill>
              </a:rPr>
              <a:t>Launch</a:t>
            </a:r>
            <a:r>
              <a:rPr lang="en"/>
              <a:t> to begin the session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Keep track of or go back to you sessions by selecting </a:t>
            </a:r>
            <a:r>
              <a:rPr lang="en">
                <a:solidFill>
                  <a:srgbClr val="93C47D"/>
                </a:solidFill>
              </a:rPr>
              <a:t>My Interactive Sessions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56" name="Google Shape;156;g14eee8c88ef_0_9"/>
          <p:cNvPicPr preferRelativeResize="0"/>
          <p:nvPr/>
        </p:nvPicPr>
        <p:blipFill rotWithShape="1">
          <a:blip r:embed="rId3">
            <a:alphaModFix/>
          </a:blip>
          <a:srcRect b="5962" l="9036" r="16219" t="0"/>
          <a:stretch/>
        </p:blipFill>
        <p:spPr>
          <a:xfrm>
            <a:off x="4428550" y="1212400"/>
            <a:ext cx="4553748" cy="352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4eee8c88ef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101" y="2571750"/>
            <a:ext cx="3399076" cy="8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4eee8c88ef_0_9"/>
          <p:cNvSpPr/>
          <p:nvPr/>
        </p:nvSpPr>
        <p:spPr>
          <a:xfrm>
            <a:off x="6205425" y="1263225"/>
            <a:ext cx="855600" cy="211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4eee8c88ef_0_9"/>
          <p:cNvSpPr/>
          <p:nvPr/>
        </p:nvSpPr>
        <p:spPr>
          <a:xfrm>
            <a:off x="7087575" y="1263225"/>
            <a:ext cx="1140900" cy="211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4eee8c88ef_0_9"/>
          <p:cNvSpPr/>
          <p:nvPr/>
        </p:nvSpPr>
        <p:spPr>
          <a:xfrm>
            <a:off x="5968750" y="2860825"/>
            <a:ext cx="3013500" cy="425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4eee8c88ef_0_9"/>
          <p:cNvSpPr/>
          <p:nvPr/>
        </p:nvSpPr>
        <p:spPr>
          <a:xfrm>
            <a:off x="5998275" y="3783850"/>
            <a:ext cx="2955000" cy="211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30">
                <a:solidFill>
                  <a:srgbClr val="93C47D"/>
                </a:solidFill>
              </a:rPr>
              <a:t>Common Problems: File Permissions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93C47D"/>
                </a:solidFill>
              </a:rPr>
              <a:t>What is a File Permission?</a:t>
            </a:r>
            <a:endParaRPr sz="1600">
              <a:solidFill>
                <a:srgbClr val="93C47D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Users in a PIs group will have permissions to read </a:t>
            </a:r>
            <a:r>
              <a:rPr lang="en" sz="1600">
                <a:solidFill>
                  <a:srgbClr val="93C47D"/>
                </a:solidFill>
              </a:rPr>
              <a:t>(r)</a:t>
            </a:r>
            <a:r>
              <a:rPr lang="en" sz="1600">
                <a:solidFill>
                  <a:srgbClr val="D9D9D9"/>
                </a:solidFill>
              </a:rPr>
              <a:t>, write </a:t>
            </a:r>
            <a:r>
              <a:rPr lang="en" sz="1600">
                <a:solidFill>
                  <a:srgbClr val="93C47D"/>
                </a:solidFill>
              </a:rPr>
              <a:t>(w)</a:t>
            </a:r>
            <a:r>
              <a:rPr lang="en" sz="1600">
                <a:solidFill>
                  <a:srgbClr val="D9D9D9"/>
                </a:solidFill>
              </a:rPr>
              <a:t>, and execute </a:t>
            </a:r>
            <a:r>
              <a:rPr lang="en" sz="1600">
                <a:solidFill>
                  <a:srgbClr val="93C47D"/>
                </a:solidFill>
              </a:rPr>
              <a:t>(x)</a:t>
            </a:r>
            <a:r>
              <a:rPr lang="en" sz="1600">
                <a:solidFill>
                  <a:srgbClr val="D9D9D9"/>
                </a:solidFill>
              </a:rPr>
              <a:t> directories and files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rgbClr val="93C47D"/>
                </a:solidFill>
              </a:rPr>
              <a:t>How do you check file permissions?</a:t>
            </a:r>
            <a:endParaRPr sz="1600">
              <a:solidFill>
                <a:srgbClr val="93C47D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Navigate to the directory the file you want to check is in 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Type the following command </a:t>
            </a:r>
            <a:endParaRPr sz="1600">
              <a:solidFill>
                <a:srgbClr val="D9D9D9"/>
              </a:solidFill>
            </a:endParaRPr>
          </a:p>
        </p:txBody>
      </p:sp>
      <p:sp>
        <p:nvSpPr>
          <p:cNvPr id="168" name="Google Shape;168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" sz="1600">
                <a:solidFill>
                  <a:srgbClr val="93C47D"/>
                </a:solidFill>
              </a:rPr>
              <a:t>Permission check outputs</a:t>
            </a:r>
            <a:endParaRPr sz="1600">
              <a:solidFill>
                <a:srgbClr val="93C47D"/>
              </a:solidFill>
            </a:endParaRPr>
          </a:p>
          <a:p>
            <a:pPr indent="-32258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ct val="100000"/>
              <a:buChar char="●"/>
            </a:pPr>
            <a:r>
              <a:rPr lang="en" sz="1600">
                <a:solidFill>
                  <a:srgbClr val="D9D9D9"/>
                </a:solidFill>
              </a:rPr>
              <a:t>The d or - at the front tells you if it is a directory </a:t>
            </a:r>
            <a:r>
              <a:rPr lang="en" sz="1600">
                <a:solidFill>
                  <a:srgbClr val="93C47D"/>
                </a:solidFill>
              </a:rPr>
              <a:t>(d)</a:t>
            </a:r>
            <a:r>
              <a:rPr lang="en" sz="1600">
                <a:solidFill>
                  <a:srgbClr val="D9D9D9"/>
                </a:solidFill>
              </a:rPr>
              <a:t> or regular file </a:t>
            </a:r>
            <a:r>
              <a:rPr lang="en" sz="1600">
                <a:solidFill>
                  <a:srgbClr val="93C47D"/>
                </a:solidFill>
              </a:rPr>
              <a:t>(-)</a:t>
            </a:r>
            <a:endParaRPr sz="1600">
              <a:solidFill>
                <a:srgbClr val="93C47D"/>
              </a:solidFill>
            </a:endParaRPr>
          </a:p>
          <a:p>
            <a:pPr indent="-3225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Char char="●"/>
            </a:pPr>
            <a:r>
              <a:rPr lang="en" sz="1600">
                <a:solidFill>
                  <a:srgbClr val="D9D9D9"/>
                </a:solidFill>
              </a:rPr>
              <a:t>The </a:t>
            </a:r>
            <a:r>
              <a:rPr lang="en" sz="1600">
                <a:solidFill>
                  <a:srgbClr val="93C47D"/>
                </a:solidFill>
              </a:rPr>
              <a:t>rwx</a:t>
            </a:r>
            <a:r>
              <a:rPr lang="en" sz="1600">
                <a:solidFill>
                  <a:srgbClr val="D9D9D9"/>
                </a:solidFill>
              </a:rPr>
              <a:t> iterations tell you the permissions of the user/file owner, the group, and others respectively</a:t>
            </a:r>
            <a:endParaRPr sz="1600">
              <a:solidFill>
                <a:srgbClr val="D9D9D9"/>
              </a:solidFill>
            </a:endParaRPr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Char char="○"/>
            </a:pPr>
            <a:r>
              <a:rPr lang="en" sz="1600">
                <a:solidFill>
                  <a:srgbClr val="D9D9D9"/>
                </a:solidFill>
              </a:rPr>
              <a:t>Do so per permission</a:t>
            </a:r>
            <a:endParaRPr sz="1600">
              <a:solidFill>
                <a:srgbClr val="D9D9D9"/>
              </a:solidFill>
            </a:endParaRPr>
          </a:p>
          <a:p>
            <a:pPr indent="-3225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Char char="●"/>
            </a:pPr>
            <a:r>
              <a:rPr lang="en" sz="1600">
                <a:solidFill>
                  <a:srgbClr val="D9D9D9"/>
                </a:solidFill>
              </a:rPr>
              <a:t>The following example is the output you would get from checking permissions on a directory where everyone has the ability to read, write, and execute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4594"/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4960500" y="4349100"/>
            <a:ext cx="38718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drwxrwxrwx &lt;owner/user&gt; &lt;group&gt; &lt;other&gt;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530550" y="4349100"/>
            <a:ext cx="35622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 -l &lt;file or directory you want to check&gt;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30">
                <a:solidFill>
                  <a:srgbClr val="93C47D"/>
                </a:solidFill>
              </a:rPr>
              <a:t>On the Output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76" name="Google Shape;176;p12"/>
          <p:cNvSpPr txBox="1"/>
          <p:nvPr>
            <p:ph idx="2" type="body"/>
          </p:nvPr>
        </p:nvSpPr>
        <p:spPr>
          <a:xfrm>
            <a:off x="311700" y="1091125"/>
            <a:ext cx="8686800" cy="3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Permission check outputs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d or - at the front tells you if it is a directory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(d)</a:t>
            </a: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or regular file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(-)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rwx</a:t>
            </a: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iterations tell you the permissions of the user/file owner, the group, and others respectively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following example is the output you would get from checking permissions on a code directory where the user and the PI group have the ability to read, write, and execute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thers/users outside of the PIs group do not have any permissions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616" r="0" t="0"/>
          <a:stretch/>
        </p:blipFill>
        <p:spPr>
          <a:xfrm>
            <a:off x="518350" y="3138350"/>
            <a:ext cx="8107301" cy="4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2">
                <a:solidFill>
                  <a:srgbClr val="93C47D"/>
                </a:solidFill>
              </a:rPr>
              <a:t>Common Problems: File Permissions</a:t>
            </a:r>
            <a:endParaRPr sz="3022">
              <a:solidFill>
                <a:srgbClr val="93C47D"/>
              </a:solidFill>
            </a:endParaRPr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How do you change file permissions?</a:t>
            </a:r>
            <a:endParaRPr b="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Can change permissions using the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chmod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command</a:t>
            </a:r>
            <a:endParaRPr b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You can change permissions for the user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(u)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, group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(g)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, others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(o)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, or all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three at once</a:t>
            </a:r>
            <a:endParaRPr b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Include </a:t>
            </a: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-R</a:t>
            </a: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to recursively change permissions</a:t>
            </a:r>
            <a:endParaRPr b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following command recursively gives execute permissions for everyone in the group for myfile.txt</a:t>
            </a:r>
            <a:endParaRPr b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More information on file permissions can be found </a:t>
            </a:r>
            <a:r>
              <a:rPr b="0"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Char char="●"/>
            </a:pPr>
            <a:r>
              <a:rPr b="0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Video How-to: </a:t>
            </a:r>
            <a:r>
              <a:rPr b="0" lang="en" sz="1150">
                <a:solidFill>
                  <a:srgbClr val="FFFFFF"/>
                </a:solidFill>
                <a:highlight>
                  <a:srgbClr val="222222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https://youtu.be/_I2cmILCvvg</a:t>
            </a:r>
            <a:endParaRPr b="0">
              <a:solidFill>
                <a:srgbClr val="FFFFFF"/>
              </a:solidFill>
              <a:highlight>
                <a:srgbClr val="22222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771925" y="3253775"/>
            <a:ext cx="35622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chmod -R g+x myfile.txt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b659520db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30">
                <a:solidFill>
                  <a:srgbClr val="93C47D"/>
                </a:solidFill>
              </a:rPr>
              <a:t>Changing File Permissions Through the GUI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90" name="Google Shape;190;g23b659520db_0_0"/>
          <p:cNvSpPr txBox="1"/>
          <p:nvPr>
            <p:ph idx="1" type="body"/>
          </p:nvPr>
        </p:nvSpPr>
        <p:spPr>
          <a:xfrm>
            <a:off x="311700" y="1152475"/>
            <a:ext cx="3999900" cy="3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logged into Oscar through the OOD desktop can also change permissions through the GUI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the file finder navigate to the directory or file you wish to change the permissions for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Right click on the file/folder and select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Properties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Permissions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Change access on 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level to give other group members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Read &amp; Write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permissions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change permissions for a directory it will change the permissions for all of the files within 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23b659520d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209" y="1460624"/>
            <a:ext cx="2269101" cy="29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3b659520d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474" y="1611837"/>
            <a:ext cx="2269100" cy="267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3b659520db_0_0"/>
          <p:cNvSpPr/>
          <p:nvPr/>
        </p:nvSpPr>
        <p:spPr>
          <a:xfrm>
            <a:off x="5250650" y="2952150"/>
            <a:ext cx="1221600" cy="1510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3b659520db_0_0"/>
          <p:cNvSpPr/>
          <p:nvPr/>
        </p:nvSpPr>
        <p:spPr>
          <a:xfrm>
            <a:off x="6868725" y="2466975"/>
            <a:ext cx="2036100" cy="5280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3b659520db_0_0"/>
          <p:cNvSpPr/>
          <p:nvPr/>
        </p:nvSpPr>
        <p:spPr>
          <a:xfrm>
            <a:off x="7897425" y="1827000"/>
            <a:ext cx="707100" cy="2124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CCV Events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http://events.brown.edu/ccv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Workshops on select Monday afternoons at 3pm (Zoom)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Office Hours every Friday from 10-11:30am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Resources and Contact Information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506575" y="1229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25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https://docs.ccv.brown.edu/oscar/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25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support@ccv.brown.edu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25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hpc@brown.edu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(for high-powered computing consultation)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25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CCV_ANNOUNCE@listserv.brown.edu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1250"/>
              <a:buNone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Paul Hall, Ph.D., </a:t>
            </a: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Paul_Hall@brown.edu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MAC OS Command Line Lists and Directories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Arial"/>
              <a:buChar char="-"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https://ss64.com/osx/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Arial"/>
              <a:buChar char="-"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https://www.makeuseof.com/tag/mac-terminal-commands-cheat-sheet/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Arial"/>
              <a:buChar char="-"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https://github.com/0nn0/terminal-mac-cheatsheet#english-version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Who or What is Oscar?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4606500" cy="3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Oscar --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Ocean State Center for Advanced Resources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-- is Brown's supercomputer maintained and supported by CCV --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The Center for Computation &amp; Visualization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The supercomputer is made up of a bunch of individual computers or </a:t>
            </a:r>
            <a:r>
              <a:rPr b="0" i="1"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1" sz="15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In the image on the right think of each computer as a node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Each node has multiple central processing units (CPUs) or </a:t>
            </a:r>
            <a:r>
              <a:rPr b="0" i="1"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cores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OSCAR’s 400+ nodes contain 11000+ cores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OSCAR’s operating system (OS): Linux (Red Hat 7)</a:t>
            </a:r>
            <a:endParaRPr b="0" sz="15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850" y="1017725"/>
            <a:ext cx="32385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Why Should I Learn to Use Oscar?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50550" y="1502100"/>
            <a:ext cx="38451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470"/>
              <a:buNone/>
            </a:pPr>
            <a:r>
              <a:rPr lang="en" sz="17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Oscar provides:</a:t>
            </a:r>
            <a:endParaRPr sz="17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Remote access to data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Copious, secure data storage with managed backups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ct val="100000"/>
              <a:buFont typeface="Arial"/>
              <a:buChar char="○"/>
            </a:pP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For greater security and esurance </a:t>
            </a:r>
            <a:endParaRPr sz="15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Free access to university licensed software (ex. Matlab)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High-powered computing for intensive tasks that may not be handled by your normal computer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167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Oscar is </a:t>
            </a:r>
            <a:r>
              <a:rPr b="0"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to most PIs and staff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1670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Most programming consultations with CCV staff are also free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750" y="1618100"/>
            <a:ext cx="3454196" cy="2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6008025" y="1766000"/>
            <a:ext cx="1095658" cy="5393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Oswald"/>
              </a:rPr>
              <a:t>Oscar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Oscar’s Anatomy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311700" y="1152475"/>
            <a:ext cx="469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Gateway or ‘login’ nodes: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These are Oscar’s entry portals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 not perform computationally intensive operations or use Matlab on them.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Compute nodes: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Where you can run intensive operations or Matlab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Submit an interact job or batch job to get run on a compute node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Transfer nodes: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fastest nodes for data transfer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Storage: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~ (home),~ /data, and ~/scratch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850" y="1017725"/>
            <a:ext cx="32385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6401650" y="663725"/>
            <a:ext cx="10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3C47D"/>
                </a:solidFill>
              </a:rPr>
              <a:t>Login Node</a:t>
            </a:r>
            <a:endParaRPr sz="1100">
              <a:solidFill>
                <a:srgbClr val="93C47D"/>
              </a:solidFill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5034150" y="1152475"/>
            <a:ext cx="10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3C47D"/>
                </a:solidFill>
              </a:rPr>
              <a:t>Compute</a:t>
            </a:r>
            <a:r>
              <a:rPr lang="en" sz="1100">
                <a:solidFill>
                  <a:srgbClr val="93C47D"/>
                </a:solidFill>
              </a:rPr>
              <a:t> Node</a:t>
            </a:r>
            <a:endParaRPr sz="1100">
              <a:solidFill>
                <a:srgbClr val="93C47D"/>
              </a:solidFill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8009950" y="1152475"/>
            <a:ext cx="10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3C47D"/>
                </a:solidFill>
              </a:rPr>
              <a:t>Transfer</a:t>
            </a:r>
            <a:r>
              <a:rPr lang="en" sz="1100">
                <a:solidFill>
                  <a:srgbClr val="93C47D"/>
                </a:solidFill>
              </a:rPr>
              <a:t> Node</a:t>
            </a:r>
            <a:endParaRPr sz="1100"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Important Folders: </a:t>
            </a:r>
            <a:r>
              <a:rPr lang="en" sz="3030">
                <a:solidFill>
                  <a:srgbClr val="93C47D"/>
                </a:solidFill>
              </a:rPr>
              <a:t>~ (home)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50 gb Private, persistent storage (sysadmin can look, with your permission)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Good for source code, scripts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Utilize this folder rather than your data/user folder for any analyses or personal data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512" y="2241750"/>
            <a:ext cx="3882980" cy="265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3307450" y="2671975"/>
            <a:ext cx="455700" cy="377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Important Folders: </a:t>
            </a:r>
            <a:r>
              <a:rPr lang="en" sz="3030">
                <a:solidFill>
                  <a:srgbClr val="93C47D"/>
                </a:solidFill>
              </a:rPr>
              <a:t>~/data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311700" y="1152475"/>
            <a:ext cx="44232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Alias (a shortcut) to your PIs data folder that you can access from your home directory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hared by members of PI’s group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512 gb of space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See lesson 2 for instructions for additional space requests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Permissions can be set to limit how others can interact with your data within this folder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Data for projects related to your main PIs projects will be stored here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Good for long term storage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500" y="1152475"/>
            <a:ext cx="3820099" cy="27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/>
          <p:nvPr/>
        </p:nvSpPr>
        <p:spPr>
          <a:xfrm>
            <a:off x="6916575" y="1539675"/>
            <a:ext cx="312600" cy="4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Important Folders: </a:t>
            </a:r>
            <a:r>
              <a:rPr lang="en" sz="3030">
                <a:solidFill>
                  <a:srgbClr val="93C47D"/>
                </a:solidFill>
              </a:rPr>
              <a:t>~/scratch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09" name="Google Shape;10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512gb-12tb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Files older than 30 days are purged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Automatic deletion</a:t>
            </a:r>
            <a:endParaRPr b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Private, temporary storage e.g., could download open access federal data in large amounts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474" y="2346675"/>
            <a:ext cx="3745050" cy="269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/>
          <p:nvPr/>
        </p:nvSpPr>
        <p:spPr>
          <a:xfrm>
            <a:off x="6229375" y="3202775"/>
            <a:ext cx="442800" cy="299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 sz="3030">
                <a:solidFill>
                  <a:srgbClr val="93C47D"/>
                </a:solidFill>
              </a:rPr>
              <a:t>How is Oscar Different than Your Computer?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You are</a:t>
            </a:r>
            <a:r>
              <a:rPr b="0"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not an administrator </a:t>
            </a:r>
            <a:r>
              <a:rPr b="0" lang="en" sz="1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-- this limits your ability to install 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software programs.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install a software program, you will have to file a request with CCV support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You need to run programs and software through a terminal using an </a:t>
            </a:r>
            <a:r>
              <a:rPr b="0"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interact node or by submitting a batch job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Must 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pecify resources needed for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 interactive session or batch job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before it starts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Memory, cores, runtime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Default resource allocation parameters may not be sufficient for big jobs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Software environment involves loading modules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use different programs type into command 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module load &lt;name of program/version&gt;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module load matlab/R2021a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See next slide for list of programs on Oscar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Font typeface="Arial"/>
              <a:buChar char="●"/>
            </a:pPr>
            <a:r>
              <a:rPr b="0"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Linux OS and terminal</a:t>
            </a:r>
            <a:endParaRPr sz="1400"/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250" y="2992600"/>
            <a:ext cx="2720250" cy="2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idx="1" type="body"/>
          </p:nvPr>
        </p:nvSpPr>
        <p:spPr>
          <a:xfrm>
            <a:off x="4756150" y="3264625"/>
            <a:ext cx="42174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rPr lang="en" sz="1800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rPr>
              <a:t>Stats</a:t>
            </a:r>
            <a:endParaRPr sz="1800">
              <a:solidFill>
                <a:srgbClr val="93C47D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21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R (multiple versions between 3.3.2 and 4.0.3)</a:t>
            </a:r>
            <a:endParaRPr sz="1000"/>
          </a:p>
          <a:p>
            <a:pPr indent="-29211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rstudio (multiple versions between 1.0.44 and 1.3.1093)</a:t>
            </a:r>
            <a:endParaRPr sz="1000"/>
          </a:p>
          <a:p>
            <a:pPr indent="-2921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SAS 9.4 and 9.4b</a:t>
            </a:r>
            <a:endParaRPr sz="1000"/>
          </a:p>
          <a:p>
            <a:pPr indent="-2921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JAGS 4.2.0 and 4.3.0</a:t>
            </a:r>
            <a:endParaRPr sz="1000"/>
          </a:p>
          <a:p>
            <a:pPr indent="-63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      Mathematica (multipole versions between 10.3.1 and 12.0.1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9"/>
          <p:cNvSpPr txBox="1"/>
          <p:nvPr>
            <p:ph idx="2" type="body"/>
          </p:nvPr>
        </p:nvSpPr>
        <p:spPr>
          <a:xfrm>
            <a:off x="4787100" y="1240575"/>
            <a:ext cx="37212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6"/>
              <a:buNone/>
            </a:pPr>
            <a:r>
              <a:rPr lang="en" sz="1800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rPr>
              <a:t>Neuroimaging</a:t>
            </a:r>
            <a:endParaRPr sz="1800">
              <a:solidFill>
                <a:srgbClr val="93C47D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211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afni (multiple versions between 17.1.00 and 20.1.06)</a:t>
            </a:r>
            <a:endParaRPr sz="1000"/>
          </a:p>
          <a:p>
            <a:pPr indent="-2921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ants (multiple versions between 2.1.0 and 2.3.4)</a:t>
            </a:r>
            <a:endParaRPr sz="1000"/>
          </a:p>
          <a:p>
            <a:pPr indent="-2921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brainiak Feb 2018</a:t>
            </a:r>
            <a:endParaRPr sz="1000"/>
          </a:p>
          <a:p>
            <a:pPr indent="-2921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freesurfer (multiple versions between 6.0.0 and 7.1.1)</a:t>
            </a:r>
            <a:endParaRPr sz="1000"/>
          </a:p>
          <a:p>
            <a:pPr indent="-29215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fsl (multiple versions between 5.0.10 and 6.0.3)</a:t>
            </a:r>
            <a:endParaRPr sz="1000"/>
          </a:p>
          <a:p>
            <a:pPr indent="-29214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mriconvert 2.1.0</a:t>
            </a:r>
            <a:endParaRPr sz="1000"/>
          </a:p>
          <a:p>
            <a:pPr indent="-2921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mricrogl 1.0</a:t>
            </a:r>
            <a:endParaRPr sz="1000"/>
          </a:p>
          <a:p>
            <a:pPr indent="-2921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mricron (multiple versions between 05-2016 and 09-2019)</a:t>
            </a:r>
            <a:endParaRPr sz="1000"/>
          </a:p>
          <a:p>
            <a:pPr indent="-2921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perl (multiple versions between 5.16.0 and 5.8.9)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9"/>
          <p:cNvSpPr txBox="1"/>
          <p:nvPr>
            <p:ph type="title"/>
          </p:nvPr>
        </p:nvSpPr>
        <p:spPr>
          <a:xfrm>
            <a:off x="311700" y="434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30">
                <a:solidFill>
                  <a:srgbClr val="93C47D"/>
                </a:solidFill>
              </a:rPr>
              <a:t>Neuroimaging, stats, and programming modules</a:t>
            </a:r>
            <a:endParaRPr sz="3030">
              <a:solidFill>
                <a:srgbClr val="93C47D"/>
              </a:solidFill>
            </a:endParaRPr>
          </a:p>
        </p:txBody>
      </p:sp>
      <p:sp>
        <p:nvSpPr>
          <p:cNvPr id="126" name="Google Shape;126;p9"/>
          <p:cNvSpPr txBox="1"/>
          <p:nvPr>
            <p:ph idx="2" type="body"/>
          </p:nvPr>
        </p:nvSpPr>
        <p:spPr>
          <a:xfrm>
            <a:off x="524225" y="1240575"/>
            <a:ext cx="4151400" cy="3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en" sz="7200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rPr>
              <a:t>Programming</a:t>
            </a:r>
            <a:endParaRPr sz="7200">
              <a:solidFill>
                <a:srgbClr val="93C47D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anaconda (multiple versions between 2-4.3.0 and 3-5.2.0)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caffe 1.0 (also CPU only and with cudnn versions)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golang 1.15.6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idl 8.5.1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idl_DEEPS 8.7.2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java jdk-12.0.2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julia (multiple versions between 0.5.1 and 1.5.3)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lua 5.3.4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mallet 2.0.8rc3</a:t>
            </a:r>
            <a:endParaRPr sz="4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material studio 2020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matlab (multiple versions between R2016a and R2019a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perl (multiple versions between 5.16.0 and 5.8.9)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python (multiple versions between 2.7.12 and 3.9.0)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qt (multiple versions between 3.3.8b and 5.9.0)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ruby 2.4.0</a:t>
            </a:r>
            <a:endParaRPr sz="4000"/>
          </a:p>
          <a:p>
            <a:pPr indent="-292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000"/>
              <a:t>rust 1.45.1</a:t>
            </a:r>
            <a:endParaRPr sz="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PHB Slate Master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