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
      <p:font typeface="Average"/>
      <p:regular r:id="rId30"/>
    </p:embeddedFont>
    <p:embeddedFont>
      <p:font typeface="Helvetica Neue"/>
      <p:regular r:id="rId31"/>
      <p:bold r:id="rId32"/>
      <p:italic r:id="rId33"/>
      <p:boldItalic r:id="rId34"/>
    </p:embeddedFont>
    <p:embeddedFont>
      <p:font typeface="Oswald"/>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7" roundtripDataSignature="AMtx7mjICZVuY0x9OYuyUoHMG4OPxYpS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22" Type="http://schemas.openxmlformats.org/officeDocument/2006/relationships/font" Target="fonts/Roboto-regular.fntdata"/><Relationship Id="rId21" Type="http://schemas.openxmlformats.org/officeDocument/2006/relationships/font" Target="fonts/ProximaNova-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regular.fntdata"/><Relationship Id="rId30" Type="http://schemas.openxmlformats.org/officeDocument/2006/relationships/font" Target="fonts/Average-regular.fntdata"/><Relationship Id="rId11" Type="http://schemas.openxmlformats.org/officeDocument/2006/relationships/slide" Target="slides/slide6.xml"/><Relationship Id="rId33" Type="http://schemas.openxmlformats.org/officeDocument/2006/relationships/font" Target="fonts/HelveticaNeue-italic.fntdata"/><Relationship Id="rId10" Type="http://schemas.openxmlformats.org/officeDocument/2006/relationships/slide" Target="slides/slide5.xml"/><Relationship Id="rId32" Type="http://schemas.openxmlformats.org/officeDocument/2006/relationships/font" Target="fonts/HelveticaNeue-bold.fntdata"/><Relationship Id="rId13" Type="http://schemas.openxmlformats.org/officeDocument/2006/relationships/slide" Target="slides/slide8.xml"/><Relationship Id="rId35" Type="http://schemas.openxmlformats.org/officeDocument/2006/relationships/font" Target="fonts/Oswald-regular.fntdata"/><Relationship Id="rId12" Type="http://schemas.openxmlformats.org/officeDocument/2006/relationships/slide" Target="slides/slide7.xml"/><Relationship Id="rId34" Type="http://schemas.openxmlformats.org/officeDocument/2006/relationships/font" Target="fonts/HelveticaNeue-boldItalic.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Oswa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roximaNova-bold.fntdata"/><Relationship Id="rId1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616161"/>
                </a:solidFill>
                <a:latin typeface="Proxima Nova"/>
                <a:ea typeface="Proxima Nova"/>
                <a:cs typeface="Proxima Nova"/>
                <a:sym typeface="Proxima Nova"/>
              </a:rPr>
              <a:t>A script is a set of commands executed in sequence that automates a task. Easiest to using a text editor. First line tells the OS which interpreter to use. Explain shebang and describe difference between #!/bin/bash and #!/usr/bin/env bash</a:t>
            </a:r>
            <a:endParaRPr sz="1800">
              <a:solidFill>
                <a:srgbClr val="616161"/>
              </a:solidFill>
              <a:latin typeface="Proxima Nova"/>
              <a:ea typeface="Proxima Nova"/>
              <a:cs typeface="Proxima Nova"/>
              <a:sym typeface="Proxima Nova"/>
            </a:endParaRPr>
          </a:p>
          <a:p>
            <a:pPr indent="0" lvl="0" marL="0" rtl="0" algn="l">
              <a:lnSpc>
                <a:spcPct val="115000"/>
              </a:lnSpc>
              <a:spcBef>
                <a:spcPts val="1200"/>
              </a:spcBef>
              <a:spcAft>
                <a:spcPts val="0"/>
              </a:spcAft>
              <a:buClr>
                <a:schemeClr val="dk1"/>
              </a:buClr>
              <a:buSzPts val="1100"/>
              <a:buFont typeface="Arial"/>
              <a:buNone/>
            </a:pPr>
            <a:r>
              <a:rPr lang="en" sz="1800">
                <a:solidFill>
                  <a:srgbClr val="616161"/>
                </a:solidFill>
                <a:latin typeface="Proxima Nova"/>
                <a:ea typeface="Proxima Nova"/>
                <a:cs typeface="Proxima Nova"/>
                <a:sym typeface="Proxima Nova"/>
              </a:rPr>
              <a:t>Shebang is syntax used in scripts to indicate which interpreter to use, such as using bash or even python. </a:t>
            </a:r>
            <a:endParaRPr sz="1800">
              <a:solidFill>
                <a:srgbClr val="616161"/>
              </a:solidFill>
              <a:latin typeface="Proxima Nova"/>
              <a:ea typeface="Proxima Nova"/>
              <a:cs typeface="Proxima Nova"/>
              <a:sym typeface="Proxima Nova"/>
            </a:endParaRPr>
          </a:p>
          <a:p>
            <a:pPr indent="0" lvl="0" marL="0" rtl="0" algn="l">
              <a:lnSpc>
                <a:spcPct val="115000"/>
              </a:lnSpc>
              <a:spcBef>
                <a:spcPts val="1200"/>
              </a:spcBef>
              <a:spcAft>
                <a:spcPts val="0"/>
              </a:spcAft>
              <a:buClr>
                <a:srgbClr val="1B212C"/>
              </a:buClr>
              <a:buSzPts val="1100"/>
              <a:buFont typeface="Arial"/>
              <a:buNone/>
            </a:pPr>
            <a:r>
              <a:rPr lang="en" sz="1800">
                <a:solidFill>
                  <a:srgbClr val="616161"/>
                </a:solidFill>
                <a:latin typeface="Proxima Nova"/>
                <a:ea typeface="Proxima Nova"/>
                <a:cs typeface="Proxima Nova"/>
                <a:sym typeface="Proxima Nova"/>
              </a:rPr>
              <a:t>Show “env”  in current bash shell</a:t>
            </a:r>
            <a:endParaRPr sz="1800">
              <a:solidFill>
                <a:srgbClr val="616161"/>
              </a:solidFill>
              <a:latin typeface="Proxima Nova"/>
              <a:ea typeface="Proxima Nova"/>
              <a:cs typeface="Proxima Nova"/>
              <a:sym typeface="Proxima Nova"/>
            </a:endParaRPr>
          </a:p>
          <a:p>
            <a:pPr indent="0" lvl="0" marL="0" rtl="0" algn="l">
              <a:lnSpc>
                <a:spcPct val="115000"/>
              </a:lnSpc>
              <a:spcBef>
                <a:spcPts val="1200"/>
              </a:spcBef>
              <a:spcAft>
                <a:spcPts val="0"/>
              </a:spcAft>
              <a:buClr>
                <a:schemeClr val="dk1"/>
              </a:buClr>
              <a:buSzPts val="1100"/>
              <a:buFont typeface="Arial"/>
              <a:buNone/>
            </a:pPr>
            <a:r>
              <a:rPr lang="en" sz="1800">
                <a:solidFill>
                  <a:srgbClr val="616161"/>
                </a:solidFill>
                <a:latin typeface="Proxima Nova"/>
                <a:ea typeface="Proxima Nova"/>
                <a:cs typeface="Proxima Nova"/>
                <a:sym typeface="Proxima Nova"/>
              </a:rPr>
              <a:t>#!/bin/bash is the standard shebang and it ensures that bash will be used to interpret the script</a:t>
            </a:r>
            <a:endParaRPr sz="1800">
              <a:solidFill>
                <a:srgbClr val="616161"/>
              </a:solidFill>
              <a:latin typeface="Proxima Nova"/>
              <a:ea typeface="Proxima Nova"/>
              <a:cs typeface="Proxima Nova"/>
              <a:sym typeface="Proxima Nova"/>
            </a:endParaRPr>
          </a:p>
          <a:p>
            <a:pPr indent="0" lvl="0" marL="0" rtl="0" algn="l">
              <a:lnSpc>
                <a:spcPct val="115000"/>
              </a:lnSpc>
              <a:spcBef>
                <a:spcPts val="1200"/>
              </a:spcBef>
              <a:spcAft>
                <a:spcPts val="0"/>
              </a:spcAft>
              <a:buClr>
                <a:schemeClr val="dk1"/>
              </a:buClr>
              <a:buSzPts val="1100"/>
              <a:buFont typeface="Arial"/>
              <a:buNone/>
            </a:pPr>
            <a:r>
              <a:rPr lang="en" sz="1800">
                <a:solidFill>
                  <a:srgbClr val="616161"/>
                </a:solidFill>
                <a:latin typeface="Proxima Nova"/>
                <a:ea typeface="Proxima Nova"/>
                <a:cs typeface="Proxima Nova"/>
                <a:sym typeface="Proxima Nova"/>
              </a:rPr>
              <a:t>#!/usr/bin/env bash runs bash in a modified environment and makes your bash script portable; advantage is that it will use whatever bash executable first appears in your path… if you create multiple bash profiles, you can use this shebang to execute your program in that environment</a:t>
            </a:r>
            <a:endParaRPr sz="1800">
              <a:solidFill>
                <a:srgbClr val="616161"/>
              </a:solidFill>
              <a:latin typeface="Proxima Nova"/>
              <a:ea typeface="Proxima Nova"/>
              <a:cs typeface="Proxima Nova"/>
              <a:sym typeface="Proxima Nova"/>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616161"/>
              </a:solidFill>
              <a:latin typeface="Proxima Nova"/>
              <a:ea typeface="Proxima Nova"/>
              <a:cs typeface="Proxima Nova"/>
              <a:sym typeface="Proxima Nova"/>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616161"/>
              </a:solidFill>
              <a:latin typeface="Proxima Nova"/>
              <a:ea typeface="Proxima Nova"/>
              <a:cs typeface="Proxima Nova"/>
              <a:sym typeface="Proxima Nova"/>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616161"/>
                </a:solidFill>
                <a:latin typeface="Proxima Nova"/>
                <a:ea typeface="Proxima Nova"/>
                <a:cs typeface="Proxima Nova"/>
                <a:sym typeface="Proxima Nova"/>
              </a:rPr>
              <a:t>Introduce some of the basic programs and languages used in neuroimaging in and out of cluster computing environment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Commands are programs stored as binaries in the /bin/bash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Bash means bourne again shell</a:t>
            </a:r>
            <a:endParaRPr/>
          </a:p>
          <a:p>
            <a:pPr indent="0" lvl="0" marL="0" rtl="0" algn="l">
              <a:lnSpc>
                <a:spcPct val="100000"/>
              </a:lnSpc>
              <a:spcBef>
                <a:spcPts val="0"/>
              </a:spcBef>
              <a:spcAft>
                <a:spcPts val="0"/>
              </a:spcAft>
              <a:buSzPts val="1100"/>
              <a:buNone/>
            </a:pPr>
            <a:r>
              <a:rPr lang="en"/>
              <a:t>Bash is a type of shell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Why we’re mostly using bash, what are its advantages relative to other shells.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cd7e87e1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cd7e87e19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Why we’re mostly using bash, what are its advantages relative to other shells.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Describe shorthand used in the rest of the tutorials </a:t>
            </a:r>
            <a:endParaRPr/>
          </a:p>
          <a:p>
            <a:pPr indent="0" lvl="0" marL="0" rtl="0" algn="l">
              <a:lnSpc>
                <a:spcPct val="100000"/>
              </a:lnSpc>
              <a:spcBef>
                <a:spcPts val="0"/>
              </a:spcBef>
              <a:spcAft>
                <a:spcPts val="0"/>
              </a:spcAft>
              <a:buSzPts val="1100"/>
              <a:buNone/>
            </a:pPr>
            <a:r>
              <a:rPr lang="en"/>
              <a:t>State that you will explain the home and current directory in a few slides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Demo in order: pwd, mkdir, cd to new directory, mkdir in new directory, cd back to first mkdir using ..,cd to home directory using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Talk about alias — basically a shortcut – pull up teachers data shortcut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Butler hospital street name analogy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slashs when you need them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02c389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02c389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Demonstrate relative path by cd to 2nd mkdir from 1st mkdir vs ~/</a:t>
            </a:r>
            <a:endParaRPr/>
          </a:p>
          <a:p>
            <a:pPr indent="0" lvl="0" marL="0" rtl="0" algn="l">
              <a:lnSpc>
                <a:spcPct val="100000"/>
              </a:lnSpc>
              <a:spcBef>
                <a:spcPts val="0"/>
              </a:spcBef>
              <a:spcAft>
                <a:spcPts val="0"/>
              </a:spcAft>
              <a:buSzPts val="1100"/>
              <a:buNone/>
            </a:pPr>
            <a:r>
              <a:rPr lang="en"/>
              <a:t>Start in “Documents” and demo pwd to see full path</a:t>
            </a:r>
            <a:endParaRPr/>
          </a:p>
          <a:p>
            <a:pPr indent="0" lvl="0" marL="0" rtl="0" algn="l">
              <a:lnSpc>
                <a:spcPct val="100000"/>
              </a:lnSpc>
              <a:spcBef>
                <a:spcPts val="0"/>
              </a:spcBef>
              <a:spcAft>
                <a:spcPts val="0"/>
              </a:spcAft>
              <a:buSzPts val="1100"/>
              <a:buNone/>
            </a:pPr>
            <a:r>
              <a:rPr lang="en"/>
              <a:t>Demonstrate relative paths showing cd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Combination of pound sign and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$PATH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775</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Change permissions through GUI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s Series" type="title">
  <p:cSld name="TITLE">
    <p:spTree>
      <p:nvGrpSpPr>
        <p:cNvPr id="9" name="Shape 9"/>
        <p:cNvGrpSpPr/>
        <p:nvPr/>
      </p:nvGrpSpPr>
      <p:grpSpPr>
        <a:xfrm>
          <a:off x="0" y="0"/>
          <a:ext cx="0" cy="0"/>
          <a:chOff x="0" y="0"/>
          <a:chExt cx="0" cy="0"/>
        </a:xfrm>
      </p:grpSpPr>
      <p:grpSp>
        <p:nvGrpSpPr>
          <p:cNvPr id="10" name="Google Shape;10;p12"/>
          <p:cNvGrpSpPr/>
          <p:nvPr/>
        </p:nvGrpSpPr>
        <p:grpSpPr>
          <a:xfrm>
            <a:off x="4350279" y="2855377"/>
            <a:ext cx="443589" cy="105632"/>
            <a:chOff x="4137525" y="2915950"/>
            <a:chExt cx="869100" cy="207000"/>
          </a:xfrm>
        </p:grpSpPr>
        <p:sp>
          <p:nvSpPr>
            <p:cNvPr id="11" name="Google Shape;11;p1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12"/>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 name="Google Shape;15;p12"/>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93C47D"/>
              </a:buClr>
              <a:buSzPts val="2100"/>
              <a:buNone/>
              <a:defRPr sz="2100">
                <a:solidFill>
                  <a:srgbClr val="93C47D"/>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1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21"/>
          <p:cNvSpPr txBox="1"/>
          <p:nvPr>
            <p:ph hasCustomPrompt="1" type="title"/>
          </p:nvPr>
        </p:nvSpPr>
        <p:spPr>
          <a:xfrm>
            <a:off x="311700" y="1255275"/>
            <a:ext cx="8520600" cy="1890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21"/>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rmAutofit/>
          </a:bodyPr>
          <a:lstStyle>
            <a:lvl1pPr indent="-381000" lvl="0" marL="457200" algn="ctr">
              <a:lnSpc>
                <a:spcPct val="115000"/>
              </a:lnSpc>
              <a:spcBef>
                <a:spcPts val="0"/>
              </a:spcBef>
              <a:spcAft>
                <a:spcPts val="0"/>
              </a:spcAft>
              <a:buSzPts val="2400"/>
              <a:buChar char="●"/>
              <a:defRPr/>
            </a:lvl1pPr>
            <a:lvl2pPr indent="-355600" lvl="1" marL="914400" algn="ctr">
              <a:lnSpc>
                <a:spcPct val="115000"/>
              </a:lnSpc>
              <a:spcBef>
                <a:spcPts val="0"/>
              </a:spcBef>
              <a:spcAft>
                <a:spcPts val="0"/>
              </a:spcAft>
              <a:buSzPts val="2000"/>
              <a:buChar char="○"/>
              <a:defRPr/>
            </a:lvl2pPr>
            <a:lvl3pPr indent="-330200" lvl="2" marL="1371600" algn="ctr">
              <a:lnSpc>
                <a:spcPct val="115000"/>
              </a:lnSpc>
              <a:spcBef>
                <a:spcPts val="0"/>
              </a:spcBef>
              <a:spcAft>
                <a:spcPts val="0"/>
              </a:spcAft>
              <a:buSzPts val="16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2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algn="l">
              <a:lnSpc>
                <a:spcPct val="115000"/>
              </a:lnSpc>
              <a:spcBef>
                <a:spcPts val="0"/>
              </a:spcBef>
              <a:spcAft>
                <a:spcPts val="0"/>
              </a:spcAft>
              <a:buSzPts val="2400"/>
              <a:buChar char="●"/>
              <a:defRPr/>
            </a:lvl1pPr>
            <a:lvl2pPr indent="-355600" lvl="1" marL="914400" algn="l">
              <a:lnSpc>
                <a:spcPct val="115000"/>
              </a:lnSpc>
              <a:spcBef>
                <a:spcPts val="0"/>
              </a:spcBef>
              <a:spcAft>
                <a:spcPts val="0"/>
              </a:spcAft>
              <a:buSzPts val="2000"/>
              <a:buChar char="○"/>
              <a:defRPr/>
            </a:lvl2pPr>
            <a:lvl3pPr indent="-330200" lvl="2" marL="1371600" algn="l">
              <a:lnSpc>
                <a:spcPct val="115000"/>
              </a:lnSpc>
              <a:spcBef>
                <a:spcPts val="0"/>
              </a:spcBef>
              <a:spcAft>
                <a:spcPts val="0"/>
              </a:spcAft>
              <a:buSzPts val="16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4"/>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1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1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1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1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18"/>
          <p:cNvSpPr txBox="1"/>
          <p:nvPr>
            <p:ph type="title"/>
          </p:nvPr>
        </p:nvSpPr>
        <p:spPr>
          <a:xfrm>
            <a:off x="490250" y="526350"/>
            <a:ext cx="62271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1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1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19"/>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3" name="Google Shape;43;p19"/>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1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81000" lvl="0" marL="457200" algn="l">
              <a:lnSpc>
                <a:spcPct val="115000"/>
              </a:lnSpc>
              <a:spcBef>
                <a:spcPts val="0"/>
              </a:spcBef>
              <a:spcAft>
                <a:spcPts val="0"/>
              </a:spcAft>
              <a:buClr>
                <a:schemeClr val="lt1"/>
              </a:buClr>
              <a:buSzPts val="2400"/>
              <a:buChar char="●"/>
              <a:defRPr>
                <a:solidFill>
                  <a:schemeClr val="lt1"/>
                </a:solidFill>
              </a:defRPr>
            </a:lvl1pPr>
            <a:lvl2pPr indent="-355600" lvl="1" marL="914400" algn="l">
              <a:lnSpc>
                <a:spcPct val="115000"/>
              </a:lnSpc>
              <a:spcBef>
                <a:spcPts val="0"/>
              </a:spcBef>
              <a:spcAft>
                <a:spcPts val="0"/>
              </a:spcAft>
              <a:buClr>
                <a:schemeClr val="lt1"/>
              </a:buClr>
              <a:buSzPts val="2000"/>
              <a:buChar char="○"/>
              <a:defRPr>
                <a:solidFill>
                  <a:schemeClr val="lt1"/>
                </a:solidFill>
              </a:defRPr>
            </a:lvl2pPr>
            <a:lvl3pPr indent="-330200" lvl="2" marL="1371600" algn="l">
              <a:lnSpc>
                <a:spcPct val="115000"/>
              </a:lnSpc>
              <a:spcBef>
                <a:spcPts val="0"/>
              </a:spcBef>
              <a:spcAft>
                <a:spcPts val="0"/>
              </a:spcAft>
              <a:buClr>
                <a:schemeClr val="lt1"/>
              </a:buClr>
              <a:buSzPts val="16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1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2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48" name="Google Shape;48;p2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marR="0" rtl="0" algn="l">
              <a:lnSpc>
                <a:spcPct val="115000"/>
              </a:lnSpc>
              <a:spcBef>
                <a:spcPts val="0"/>
              </a:spcBef>
              <a:spcAft>
                <a:spcPts val="0"/>
              </a:spcAft>
              <a:buClr>
                <a:srgbClr val="93C47D"/>
              </a:buClr>
              <a:buSzPts val="2400"/>
              <a:buFont typeface="Trebuchet MS"/>
              <a:buChar char="●"/>
              <a:defRPr b="0" i="0" sz="2400" u="none" cap="none" strike="noStrike">
                <a:solidFill>
                  <a:srgbClr val="93C47D"/>
                </a:solidFill>
                <a:latin typeface="Trebuchet MS"/>
                <a:ea typeface="Trebuchet MS"/>
                <a:cs typeface="Trebuchet MS"/>
                <a:sym typeface="Trebuchet MS"/>
              </a:defRPr>
            </a:lvl1pPr>
            <a:lvl2pPr indent="-355600" lvl="1" marL="914400" marR="0" rtl="0" algn="l">
              <a:lnSpc>
                <a:spcPct val="115000"/>
              </a:lnSpc>
              <a:spcBef>
                <a:spcPts val="0"/>
              </a:spcBef>
              <a:spcAft>
                <a:spcPts val="0"/>
              </a:spcAft>
              <a:buClr>
                <a:schemeClr val="accent3"/>
              </a:buClr>
              <a:buSzPts val="2000"/>
              <a:buFont typeface="Trebuchet MS"/>
              <a:buChar char="○"/>
              <a:defRPr b="0" i="0" sz="2000" u="none" cap="none" strike="noStrike">
                <a:solidFill>
                  <a:schemeClr val="accent3"/>
                </a:solidFill>
                <a:latin typeface="Trebuchet MS"/>
                <a:ea typeface="Trebuchet MS"/>
                <a:cs typeface="Trebuchet MS"/>
                <a:sym typeface="Trebuchet MS"/>
              </a:defRPr>
            </a:lvl2pPr>
            <a:lvl3pPr indent="-330200" lvl="2" marL="1371600" marR="0" rtl="0" algn="l">
              <a:lnSpc>
                <a:spcPct val="115000"/>
              </a:lnSpc>
              <a:spcBef>
                <a:spcPts val="0"/>
              </a:spcBef>
              <a:spcAft>
                <a:spcPts val="0"/>
              </a:spcAft>
              <a:buClr>
                <a:schemeClr val="accent3"/>
              </a:buClr>
              <a:buSzPts val="1600"/>
              <a:buFont typeface="Trebuchet MS"/>
              <a:buChar char="■"/>
              <a:defRPr b="0" i="0" sz="1600" u="none" cap="none" strike="noStrike">
                <a:solidFill>
                  <a:schemeClr val="accent3"/>
                </a:solidFill>
                <a:latin typeface="Trebuchet MS"/>
                <a:ea typeface="Trebuchet MS"/>
                <a:cs typeface="Trebuchet MS"/>
                <a:sym typeface="Trebuchet MS"/>
              </a:defRPr>
            </a:lvl3pPr>
            <a:lvl4pPr indent="-317500" lvl="3" marL="1828800" marR="0" rtl="0" algn="l">
              <a:lnSpc>
                <a:spcPct val="115000"/>
              </a:lnSpc>
              <a:spcBef>
                <a:spcPts val="0"/>
              </a:spcBef>
              <a:spcAft>
                <a:spcPts val="0"/>
              </a:spcAft>
              <a:buClr>
                <a:schemeClr val="accent3"/>
              </a:buClr>
              <a:buSzPts val="1400"/>
              <a:buFont typeface="Trebuchet MS"/>
              <a:buChar char="●"/>
              <a:defRPr b="0" i="0" sz="1400" u="none" cap="none" strike="noStrike">
                <a:solidFill>
                  <a:schemeClr val="accent3"/>
                </a:solidFill>
                <a:latin typeface="Trebuchet MS"/>
                <a:ea typeface="Trebuchet MS"/>
                <a:cs typeface="Trebuchet MS"/>
                <a:sym typeface="Trebuchet MS"/>
              </a:defRPr>
            </a:lvl4pPr>
            <a:lvl5pPr indent="-317500" lvl="4" marL="2286000" marR="0" rtl="0" algn="l">
              <a:lnSpc>
                <a:spcPct val="115000"/>
              </a:lnSpc>
              <a:spcBef>
                <a:spcPts val="0"/>
              </a:spcBef>
              <a:spcAft>
                <a:spcPts val="0"/>
              </a:spcAft>
              <a:buClr>
                <a:schemeClr val="accent3"/>
              </a:buClr>
              <a:buSzPts val="1400"/>
              <a:buFont typeface="Trebuchet MS"/>
              <a:buChar char="○"/>
              <a:defRPr b="0" i="0" sz="1400" u="none" cap="none" strike="noStrike">
                <a:solidFill>
                  <a:schemeClr val="accent3"/>
                </a:solidFill>
                <a:latin typeface="Trebuchet MS"/>
                <a:ea typeface="Trebuchet MS"/>
                <a:cs typeface="Trebuchet MS"/>
                <a:sym typeface="Trebuchet MS"/>
              </a:defRPr>
            </a:lvl5pPr>
            <a:lvl6pPr indent="-317500" lvl="5" marL="2743200" marR="0" rtl="0" algn="l">
              <a:lnSpc>
                <a:spcPct val="115000"/>
              </a:lnSpc>
              <a:spcBef>
                <a:spcPts val="0"/>
              </a:spcBef>
              <a:spcAft>
                <a:spcPts val="0"/>
              </a:spcAft>
              <a:buClr>
                <a:schemeClr val="accent3"/>
              </a:buClr>
              <a:buSzPts val="1400"/>
              <a:buFont typeface="Trebuchet MS"/>
              <a:buChar char="■"/>
              <a:defRPr b="0" i="0" sz="1400" u="none" cap="none" strike="noStrike">
                <a:solidFill>
                  <a:schemeClr val="accent3"/>
                </a:solidFill>
                <a:latin typeface="Trebuchet MS"/>
                <a:ea typeface="Trebuchet MS"/>
                <a:cs typeface="Trebuchet MS"/>
                <a:sym typeface="Trebuchet MS"/>
              </a:defRPr>
            </a:lvl6pPr>
            <a:lvl7pPr indent="-317500" lvl="6" marL="3200400" marR="0" rtl="0" algn="l">
              <a:lnSpc>
                <a:spcPct val="115000"/>
              </a:lnSpc>
              <a:spcBef>
                <a:spcPts val="0"/>
              </a:spcBef>
              <a:spcAft>
                <a:spcPts val="0"/>
              </a:spcAft>
              <a:buClr>
                <a:schemeClr val="accent3"/>
              </a:buClr>
              <a:buSzPts val="1400"/>
              <a:buFont typeface="Trebuchet MS"/>
              <a:buChar char="●"/>
              <a:defRPr b="0" i="0" sz="1400" u="none" cap="none" strike="noStrike">
                <a:solidFill>
                  <a:schemeClr val="accent3"/>
                </a:solidFill>
                <a:latin typeface="Trebuchet MS"/>
                <a:ea typeface="Trebuchet MS"/>
                <a:cs typeface="Trebuchet MS"/>
                <a:sym typeface="Trebuchet MS"/>
              </a:defRPr>
            </a:lvl7pPr>
            <a:lvl8pPr indent="-317500" lvl="7" marL="3657600" marR="0" rtl="0" algn="l">
              <a:lnSpc>
                <a:spcPct val="115000"/>
              </a:lnSpc>
              <a:spcBef>
                <a:spcPts val="0"/>
              </a:spcBef>
              <a:spcAft>
                <a:spcPts val="0"/>
              </a:spcAft>
              <a:buClr>
                <a:schemeClr val="accent3"/>
              </a:buClr>
              <a:buSzPts val="1400"/>
              <a:buFont typeface="Trebuchet MS"/>
              <a:buChar char="○"/>
              <a:defRPr b="0" i="0" sz="1400" u="none" cap="none" strike="noStrike">
                <a:solidFill>
                  <a:schemeClr val="accent3"/>
                </a:solidFill>
                <a:latin typeface="Trebuchet MS"/>
                <a:ea typeface="Trebuchet MS"/>
                <a:cs typeface="Trebuchet MS"/>
                <a:sym typeface="Trebuchet MS"/>
              </a:defRPr>
            </a:lvl8pPr>
            <a:lvl9pPr indent="-317500" lvl="8" marL="4114800" marR="0" rtl="0" algn="l">
              <a:lnSpc>
                <a:spcPct val="115000"/>
              </a:lnSpc>
              <a:spcBef>
                <a:spcPts val="0"/>
              </a:spcBef>
              <a:spcAft>
                <a:spcPts val="0"/>
              </a:spcAft>
              <a:buClr>
                <a:schemeClr val="accent3"/>
              </a:buClr>
              <a:buSzPts val="1400"/>
              <a:buFont typeface="Trebuchet MS"/>
              <a:buChar char="■"/>
              <a:defRPr b="0" i="0" sz="1400" u="none" cap="none" strike="noStrike">
                <a:solidFill>
                  <a:schemeClr val="accent3"/>
                </a:solidFill>
                <a:latin typeface="Trebuchet MS"/>
                <a:ea typeface="Trebuchet MS"/>
                <a:cs typeface="Trebuchet MS"/>
                <a:sym typeface="Trebuchet MS"/>
              </a:defRPr>
            </a:lvl9pPr>
          </a:lstStyle>
          <a:p/>
        </p:txBody>
      </p:sp>
      <p:sp>
        <p:nvSpPr>
          <p:cNvPr id="8" name="Google Shape;8;p1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linuxcommand.org/lc3_learning_the_shell.php"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zoom.us/j/7604990871?pwd=NlJLWHRmczRSRGUzeURMbUZOZERkQT0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drive.google.com/file/d/1omUYBzWH4IksbqlanajZgVNM4Zqo8NeP/view"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drive.google.com/file/d/10_OlqnaWwVY-9dCdTZ2ysxfKt1BIYCfV/view"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800"/>
              <a:buNone/>
            </a:pPr>
            <a:r>
              <a:rPr lang="en"/>
              <a:t>Shell Basics</a:t>
            </a:r>
            <a:endParaRPr/>
          </a:p>
        </p:txBody>
      </p:sp>
      <p:sp>
        <p:nvSpPr>
          <p:cNvPr id="60" name="Google Shape;60;p1"/>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100"/>
              <a:buNone/>
            </a:pPr>
            <a:r>
              <a:rPr lang="en"/>
              <a:t>Learning how to use the terminal and a bash shell</a:t>
            </a:r>
            <a:endParaRPr/>
          </a:p>
        </p:txBody>
      </p:sp>
      <p:sp>
        <p:nvSpPr>
          <p:cNvPr id="61" name="Google Shape;61;p1"/>
          <p:cNvSpPr txBox="1"/>
          <p:nvPr/>
        </p:nvSpPr>
        <p:spPr>
          <a:xfrm>
            <a:off x="7507900" y="4783075"/>
            <a:ext cx="1581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Lato"/>
                <a:ea typeface="Lato"/>
                <a:cs typeface="Lato"/>
                <a:sym typeface="Lato"/>
              </a:rPr>
              <a:t>Version Date 04/28/2023</a:t>
            </a:r>
            <a:endParaRPr sz="800">
              <a:solidFill>
                <a:srgbClr val="9E9E9E"/>
              </a:solidFill>
              <a:latin typeface="Lato"/>
              <a:ea typeface="Lato"/>
              <a:cs typeface="Lato"/>
              <a:sym typeface="Lato"/>
            </a:endParaRPr>
          </a:p>
        </p:txBody>
      </p:sp>
      <p:sp>
        <p:nvSpPr>
          <p:cNvPr id="62" name="Google Shape;62;p1"/>
          <p:cNvSpPr txBox="1"/>
          <p:nvPr/>
        </p:nvSpPr>
        <p:spPr>
          <a:xfrm>
            <a:off x="69575" y="4675900"/>
            <a:ext cx="1581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Lato"/>
                <a:ea typeface="Lato"/>
                <a:cs typeface="Lato"/>
                <a:sym typeface="Lato"/>
              </a:rPr>
              <a:t>Brown University Clinical Neuroimaging Research Core</a:t>
            </a:r>
            <a:endParaRPr sz="800">
              <a:solidFill>
                <a:srgbClr val="9E9E9E"/>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Shell Scripting</a:t>
            </a:r>
            <a:endParaRPr>
              <a:solidFill>
                <a:srgbClr val="93C47D"/>
              </a:solidFill>
            </a:endParaRPr>
          </a:p>
        </p:txBody>
      </p:sp>
      <p:sp>
        <p:nvSpPr>
          <p:cNvPr id="133" name="Google Shape;133;p8"/>
          <p:cNvSpPr txBox="1"/>
          <p:nvPr>
            <p:ph idx="1" type="body"/>
          </p:nvPr>
        </p:nvSpPr>
        <p:spPr>
          <a:xfrm>
            <a:off x="311700" y="1391775"/>
            <a:ext cx="3524700" cy="34164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sz="1829">
                <a:solidFill>
                  <a:srgbClr val="D9D9D9"/>
                </a:solidFill>
                <a:latin typeface="Helvetica Neue"/>
                <a:ea typeface="Helvetica Neue"/>
                <a:cs typeface="Helvetica Neue"/>
                <a:sym typeface="Helvetica Neue"/>
              </a:rPr>
              <a:t>A </a:t>
            </a:r>
            <a:r>
              <a:rPr i="1" lang="en" sz="1829">
                <a:solidFill>
                  <a:srgbClr val="93C47D"/>
                </a:solidFill>
                <a:latin typeface="Helvetica Neue"/>
                <a:ea typeface="Helvetica Neue"/>
                <a:cs typeface="Helvetica Neue"/>
                <a:sym typeface="Helvetica Neue"/>
              </a:rPr>
              <a:t>script</a:t>
            </a:r>
            <a:r>
              <a:rPr lang="en" sz="1829">
                <a:solidFill>
                  <a:srgbClr val="D9D9D9"/>
                </a:solidFill>
                <a:latin typeface="Helvetica Neue"/>
                <a:ea typeface="Helvetica Neue"/>
                <a:cs typeface="Helvetica Neue"/>
                <a:sym typeface="Helvetica Neue"/>
              </a:rPr>
              <a:t> is a set of </a:t>
            </a:r>
            <a:r>
              <a:rPr i="1" lang="en" sz="1829">
                <a:solidFill>
                  <a:srgbClr val="93C47D"/>
                </a:solidFill>
                <a:latin typeface="Helvetica Neue"/>
                <a:ea typeface="Helvetica Neue"/>
                <a:cs typeface="Helvetica Neue"/>
                <a:sym typeface="Helvetica Neue"/>
              </a:rPr>
              <a:t>commands executed in sequence</a:t>
            </a:r>
            <a:r>
              <a:rPr lang="en" sz="1829">
                <a:solidFill>
                  <a:srgbClr val="D9D9D9"/>
                </a:solidFill>
                <a:latin typeface="Helvetica Neue"/>
                <a:ea typeface="Helvetica Neue"/>
                <a:cs typeface="Helvetica Neue"/>
                <a:sym typeface="Helvetica Neue"/>
              </a:rPr>
              <a:t> to automate a task </a:t>
            </a:r>
            <a:endParaRPr sz="1829">
              <a:solidFill>
                <a:srgbClr val="D9D9D9"/>
              </a:solidFill>
              <a:latin typeface="Helvetica Neue"/>
              <a:ea typeface="Helvetica Neue"/>
              <a:cs typeface="Helvetica Neue"/>
              <a:sym typeface="Helvetica Neue"/>
            </a:endParaRPr>
          </a:p>
          <a:p>
            <a:pPr indent="0" lvl="0" marL="0" rtl="0" algn="l">
              <a:lnSpc>
                <a:spcPct val="95000"/>
              </a:lnSpc>
              <a:spcBef>
                <a:spcPts val="1200"/>
              </a:spcBef>
              <a:spcAft>
                <a:spcPts val="0"/>
              </a:spcAft>
              <a:buSzPts val="935"/>
              <a:buNone/>
            </a:pPr>
            <a:r>
              <a:t/>
            </a:r>
            <a:endParaRPr sz="1829">
              <a:solidFill>
                <a:srgbClr val="D9D9D9"/>
              </a:solidFill>
              <a:latin typeface="Helvetica Neue"/>
              <a:ea typeface="Helvetica Neue"/>
              <a:cs typeface="Helvetica Neue"/>
              <a:sym typeface="Helvetica Neue"/>
            </a:endParaRPr>
          </a:p>
          <a:p>
            <a:pPr indent="0" lvl="0" marL="0" rtl="0" algn="l">
              <a:lnSpc>
                <a:spcPct val="95000"/>
              </a:lnSpc>
              <a:spcBef>
                <a:spcPts val="1200"/>
              </a:spcBef>
              <a:spcAft>
                <a:spcPts val="0"/>
              </a:spcAft>
              <a:buSzPts val="935"/>
              <a:buNone/>
            </a:pPr>
            <a:r>
              <a:rPr lang="en" sz="1829">
                <a:solidFill>
                  <a:srgbClr val="D9D9D9"/>
                </a:solidFill>
                <a:latin typeface="Helvetica Neue"/>
                <a:ea typeface="Helvetica Neue"/>
                <a:cs typeface="Helvetica Neue"/>
                <a:sym typeface="Helvetica Neue"/>
              </a:rPr>
              <a:t>First line contains the “</a:t>
            </a:r>
            <a:r>
              <a:rPr i="1" lang="en" sz="1829">
                <a:solidFill>
                  <a:srgbClr val="93C47D"/>
                </a:solidFill>
                <a:latin typeface="Helvetica Neue"/>
                <a:ea typeface="Helvetica Neue"/>
                <a:cs typeface="Helvetica Neue"/>
                <a:sym typeface="Helvetica Neue"/>
              </a:rPr>
              <a:t>shebang</a:t>
            </a:r>
            <a:r>
              <a:rPr lang="en" sz="1829">
                <a:solidFill>
                  <a:srgbClr val="D9D9D9"/>
                </a:solidFill>
                <a:latin typeface="Helvetica Neue"/>
                <a:ea typeface="Helvetica Neue"/>
                <a:cs typeface="Helvetica Neue"/>
                <a:sym typeface="Helvetica Neue"/>
              </a:rPr>
              <a:t>” -- syntax telling the OS </a:t>
            </a:r>
            <a:r>
              <a:rPr i="1" lang="en" sz="1829">
                <a:solidFill>
                  <a:srgbClr val="93C47D"/>
                </a:solidFill>
                <a:latin typeface="Helvetica Neue"/>
                <a:ea typeface="Helvetica Neue"/>
                <a:cs typeface="Helvetica Neue"/>
                <a:sym typeface="Helvetica Neue"/>
              </a:rPr>
              <a:t>which interpreter to use</a:t>
            </a:r>
            <a:r>
              <a:rPr lang="en" sz="1829">
                <a:solidFill>
                  <a:srgbClr val="D9D9D9"/>
                </a:solidFill>
                <a:latin typeface="Helvetica Neue"/>
                <a:ea typeface="Helvetica Neue"/>
                <a:cs typeface="Helvetica Neue"/>
                <a:sym typeface="Helvetica Neue"/>
              </a:rPr>
              <a:t> (e.g., bash, python)  </a:t>
            </a:r>
            <a:endParaRPr sz="1829">
              <a:solidFill>
                <a:srgbClr val="D9D9D9"/>
              </a:solidFill>
              <a:latin typeface="Helvetica Neue"/>
              <a:ea typeface="Helvetica Neue"/>
              <a:cs typeface="Helvetica Neue"/>
              <a:sym typeface="Helvetica Neue"/>
            </a:endParaRPr>
          </a:p>
          <a:p>
            <a:pPr indent="-344805" lvl="0" marL="457200" rtl="0" algn="l">
              <a:lnSpc>
                <a:spcPct val="95000"/>
              </a:lnSpc>
              <a:spcBef>
                <a:spcPts val="1200"/>
              </a:spcBef>
              <a:spcAft>
                <a:spcPts val="0"/>
              </a:spcAft>
              <a:buClr>
                <a:srgbClr val="D9D9D9"/>
              </a:buClr>
              <a:buSzPts val="1830"/>
              <a:buFont typeface="Helvetica Neue"/>
              <a:buChar char="●"/>
            </a:pPr>
            <a:r>
              <a:rPr i="1" lang="en" sz="1829">
                <a:solidFill>
                  <a:srgbClr val="93C47D"/>
                </a:solidFill>
                <a:latin typeface="Helvetica Neue"/>
                <a:ea typeface="Helvetica Neue"/>
                <a:cs typeface="Helvetica Neue"/>
                <a:sym typeface="Helvetica Neue"/>
              </a:rPr>
              <a:t>#!/bin/bash</a:t>
            </a:r>
            <a:r>
              <a:rPr lang="en" sz="1829">
                <a:solidFill>
                  <a:srgbClr val="D9D9D9"/>
                </a:solidFill>
                <a:latin typeface="Helvetica Neue"/>
                <a:ea typeface="Helvetica Neue"/>
                <a:cs typeface="Helvetica Neue"/>
                <a:sym typeface="Helvetica Neue"/>
              </a:rPr>
              <a:t> or </a:t>
            </a:r>
            <a:r>
              <a:rPr i="1" lang="en" sz="1829">
                <a:solidFill>
                  <a:srgbClr val="93C47D"/>
                </a:solidFill>
                <a:latin typeface="Helvetica Neue"/>
                <a:ea typeface="Helvetica Neue"/>
                <a:cs typeface="Helvetica Neue"/>
                <a:sym typeface="Helvetica Neue"/>
              </a:rPr>
              <a:t>#!/usr/bin/env bash</a:t>
            </a:r>
            <a:endParaRPr i="1" sz="1829">
              <a:solidFill>
                <a:srgbClr val="93C47D"/>
              </a:solidFill>
              <a:latin typeface="Helvetica Neue"/>
              <a:ea typeface="Helvetica Neue"/>
              <a:cs typeface="Helvetica Neue"/>
              <a:sym typeface="Helvetica Neue"/>
            </a:endParaRPr>
          </a:p>
          <a:p>
            <a:pPr indent="0" lvl="0" marL="0" rtl="0" algn="l">
              <a:lnSpc>
                <a:spcPct val="95000"/>
              </a:lnSpc>
              <a:spcBef>
                <a:spcPts val="1200"/>
              </a:spcBef>
              <a:spcAft>
                <a:spcPts val="0"/>
              </a:spcAft>
              <a:buClr>
                <a:schemeClr val="dk1"/>
              </a:buClr>
              <a:buSzPts val="935"/>
              <a:buFont typeface="Arial"/>
              <a:buNone/>
            </a:pPr>
            <a:r>
              <a:t/>
            </a:r>
            <a:endParaRPr sz="1829">
              <a:solidFill>
                <a:srgbClr val="D9D9D9"/>
              </a:solidFill>
              <a:latin typeface="Helvetica Neue"/>
              <a:ea typeface="Helvetica Neue"/>
              <a:cs typeface="Helvetica Neue"/>
              <a:sym typeface="Helvetica Neue"/>
            </a:endParaRPr>
          </a:p>
          <a:p>
            <a:pPr indent="0" lvl="0" marL="0" rtl="0" algn="l">
              <a:lnSpc>
                <a:spcPct val="95000"/>
              </a:lnSpc>
              <a:spcBef>
                <a:spcPts val="1200"/>
              </a:spcBef>
              <a:spcAft>
                <a:spcPts val="1200"/>
              </a:spcAft>
              <a:buClr>
                <a:schemeClr val="dk1"/>
              </a:buClr>
              <a:buSzPts val="935"/>
              <a:buFont typeface="Arial"/>
              <a:buNone/>
            </a:pPr>
            <a:r>
              <a:t/>
            </a:r>
            <a:endParaRPr sz="1829">
              <a:solidFill>
                <a:srgbClr val="D9D9D9"/>
              </a:solidFill>
              <a:latin typeface="Helvetica Neue"/>
              <a:ea typeface="Helvetica Neue"/>
              <a:cs typeface="Helvetica Neue"/>
              <a:sym typeface="Helvetica Neue"/>
            </a:endParaRPr>
          </a:p>
        </p:txBody>
      </p:sp>
      <p:pic>
        <p:nvPicPr>
          <p:cNvPr id="134" name="Google Shape;134;p8"/>
          <p:cNvPicPr preferRelativeResize="0"/>
          <p:nvPr/>
        </p:nvPicPr>
        <p:blipFill rotWithShape="1">
          <a:blip r:embed="rId3">
            <a:alphaModFix/>
          </a:blip>
          <a:srcRect b="0" l="0" r="0" t="0"/>
          <a:stretch/>
        </p:blipFill>
        <p:spPr>
          <a:xfrm>
            <a:off x="4155225" y="1017725"/>
            <a:ext cx="4721375" cy="1342475"/>
          </a:xfrm>
          <a:prstGeom prst="rect">
            <a:avLst/>
          </a:prstGeom>
          <a:noFill/>
          <a:ln>
            <a:noFill/>
          </a:ln>
        </p:spPr>
      </p:pic>
      <p:pic>
        <p:nvPicPr>
          <p:cNvPr id="135" name="Google Shape;135;p8"/>
          <p:cNvPicPr preferRelativeResize="0"/>
          <p:nvPr/>
        </p:nvPicPr>
        <p:blipFill rotWithShape="1">
          <a:blip r:embed="rId4">
            <a:alphaModFix/>
          </a:blip>
          <a:srcRect b="0" l="0" r="0" t="0"/>
          <a:stretch/>
        </p:blipFill>
        <p:spPr>
          <a:xfrm>
            <a:off x="4140313" y="2472925"/>
            <a:ext cx="4751205" cy="247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900">
                <a:solidFill>
                  <a:srgbClr val="93C47D"/>
                </a:solidFill>
              </a:rPr>
              <a:t>Other resources</a:t>
            </a:r>
            <a:endParaRPr sz="2900">
              <a:solidFill>
                <a:srgbClr val="93C47D"/>
              </a:solidFill>
            </a:endParaRPr>
          </a:p>
        </p:txBody>
      </p:sp>
      <p:sp>
        <p:nvSpPr>
          <p:cNvPr id="141" name="Google Shape;141;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u="sng">
                <a:solidFill>
                  <a:srgbClr val="D9D9D9"/>
                </a:solidFill>
                <a:hlinkClick r:id="rId3">
                  <a:extLst>
                    <a:ext uri="{A12FA001-AC4F-418D-AE19-62706E023703}">
                      <ahyp:hlinkClr val="tx"/>
                    </a:ext>
                  </a:extLst>
                </a:hlinkClick>
              </a:rPr>
              <a:t>Shell</a:t>
            </a:r>
            <a:r>
              <a:rPr lang="en">
                <a:solidFill>
                  <a:srgbClr val="D9D9D9"/>
                </a:solidFill>
              </a:rPr>
              <a:t> tutorial: Introduces basic concepts at greater depth. Built around Linux, but also applies to Unix, though with the occasional exception</a:t>
            </a:r>
            <a:endParaRPr>
              <a:solidFill>
                <a:srgbClr val="D9D9D9"/>
              </a:solidFill>
            </a:endParaRPr>
          </a:p>
        </p:txBody>
      </p:sp>
      <p:pic>
        <p:nvPicPr>
          <p:cNvPr id="142" name="Google Shape;142;p9"/>
          <p:cNvPicPr preferRelativeResize="0"/>
          <p:nvPr/>
        </p:nvPicPr>
        <p:blipFill rotWithShape="1">
          <a:blip r:embed="rId4">
            <a:alphaModFix/>
          </a:blip>
          <a:srcRect b="0" l="0" r="0" t="0"/>
          <a:stretch/>
        </p:blipFill>
        <p:spPr>
          <a:xfrm>
            <a:off x="2978510" y="2710425"/>
            <a:ext cx="3186975" cy="1977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93C47D"/>
                </a:solidFill>
              </a:rPr>
              <a:t>Test your knowledge</a:t>
            </a:r>
            <a:endParaRPr>
              <a:solidFill>
                <a:srgbClr val="93C47D"/>
              </a:solidFill>
            </a:endParaRPr>
          </a:p>
        </p:txBody>
      </p:sp>
      <p:sp>
        <p:nvSpPr>
          <p:cNvPr id="148" name="Google Shape;148;p10"/>
          <p:cNvSpPr txBox="1"/>
          <p:nvPr>
            <p:ph idx="1" type="body"/>
          </p:nvPr>
        </p:nvSpPr>
        <p:spPr>
          <a:xfrm>
            <a:off x="311700" y="1304975"/>
            <a:ext cx="58734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770"/>
              <a:buNone/>
            </a:pPr>
            <a:r>
              <a:rPr lang="en" sz="1800">
                <a:solidFill>
                  <a:srgbClr val="93C47D"/>
                </a:solidFill>
                <a:latin typeface="Helvetica Neue"/>
                <a:ea typeface="Helvetica Neue"/>
                <a:cs typeface="Helvetica Neue"/>
                <a:sym typeface="Helvetica Neue"/>
              </a:rPr>
              <a:t>Write a script including commands to do the following:</a:t>
            </a:r>
            <a:endParaRPr sz="1800">
              <a:solidFill>
                <a:srgbClr val="93C47D"/>
              </a:solidFill>
              <a:latin typeface="Helvetica Neue"/>
              <a:ea typeface="Helvetica Neue"/>
              <a:cs typeface="Helvetica Neue"/>
              <a:sym typeface="Helvetica Neue"/>
            </a:endParaRPr>
          </a:p>
          <a:p>
            <a:pPr indent="-317500" lvl="0" marL="457200" rtl="0" algn="l">
              <a:lnSpc>
                <a:spcPct val="100000"/>
              </a:lnSpc>
              <a:spcBef>
                <a:spcPts val="120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Makes a directory in your home folder called “test1”</a:t>
            </a:r>
            <a:endParaRPr sz="1400">
              <a:solidFill>
                <a:srgbClr val="D9D9D9"/>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Makes a directory in test1 named “test2”</a:t>
            </a:r>
            <a:endParaRPr sz="1400">
              <a:solidFill>
                <a:srgbClr val="D9D9D9"/>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Go to the test2</a:t>
            </a:r>
            <a:endParaRPr sz="1400">
              <a:solidFill>
                <a:srgbClr val="D9D9D9"/>
              </a:solidFill>
              <a:latin typeface="Helvetica Neue"/>
              <a:ea typeface="Helvetica Neue"/>
              <a:cs typeface="Helvetica Neue"/>
              <a:sym typeface="Helvetica Neue"/>
            </a:endParaRPr>
          </a:p>
          <a:p>
            <a:pPr indent="-317500" lvl="0" marL="457200" rtl="0" algn="l">
              <a:lnSpc>
                <a:spcPct val="100000"/>
              </a:lnSpc>
              <a:spcBef>
                <a:spcPts val="0"/>
              </a:spcBef>
              <a:spcAft>
                <a:spcPts val="0"/>
              </a:spcAft>
              <a:buClr>
                <a:srgbClr val="D9D9D9"/>
              </a:buClr>
              <a:buSzPts val="1400"/>
              <a:buFont typeface="Helvetica Neue"/>
              <a:buChar char="●"/>
            </a:pPr>
            <a:r>
              <a:rPr lang="en" sz="1400">
                <a:solidFill>
                  <a:srgbClr val="D9D9D9"/>
                </a:solidFill>
                <a:latin typeface="Helvetica Neue"/>
                <a:ea typeface="Helvetica Neue"/>
                <a:cs typeface="Helvetica Neue"/>
                <a:sym typeface="Helvetica Neue"/>
              </a:rPr>
              <a:t>Prints the full path to your final location to the command line</a:t>
            </a:r>
            <a:endParaRPr sz="1580">
              <a:solidFill>
                <a:srgbClr val="D9D9D9"/>
              </a:solidFill>
              <a:latin typeface="Helvetica Neue"/>
              <a:ea typeface="Helvetica Neue"/>
              <a:cs typeface="Helvetica Neue"/>
              <a:sym typeface="Helvetica Neue"/>
            </a:endParaRPr>
          </a:p>
          <a:p>
            <a:pPr indent="0" lvl="0" marL="0" rtl="0" algn="l">
              <a:lnSpc>
                <a:spcPct val="100000"/>
              </a:lnSpc>
              <a:spcBef>
                <a:spcPts val="1200"/>
              </a:spcBef>
              <a:spcAft>
                <a:spcPts val="0"/>
              </a:spcAft>
              <a:buSzPts val="770"/>
              <a:buNone/>
            </a:pPr>
            <a:r>
              <a:rPr lang="en" sz="1800">
                <a:solidFill>
                  <a:srgbClr val="93C47D"/>
                </a:solidFill>
                <a:latin typeface="Helvetica Neue"/>
                <a:ea typeface="Helvetica Neue"/>
                <a:cs typeface="Helvetica Neue"/>
                <a:sym typeface="Helvetica Neue"/>
              </a:rPr>
              <a:t>Go to the directory where you saved your script and make it executable:</a:t>
            </a:r>
            <a:endParaRPr sz="1800">
              <a:solidFill>
                <a:srgbClr val="93C47D"/>
              </a:solidFill>
              <a:latin typeface="Helvetica Neue"/>
              <a:ea typeface="Helvetica Neue"/>
              <a:cs typeface="Helvetica Neue"/>
              <a:sym typeface="Helvetica Neue"/>
            </a:endParaRPr>
          </a:p>
          <a:p>
            <a:pPr indent="457200" lvl="0" marL="0" rtl="0" algn="l">
              <a:lnSpc>
                <a:spcPct val="100000"/>
              </a:lnSpc>
              <a:spcBef>
                <a:spcPts val="1200"/>
              </a:spcBef>
              <a:spcAft>
                <a:spcPts val="0"/>
              </a:spcAft>
              <a:buSzPts val="770"/>
              <a:buNone/>
            </a:pPr>
            <a:r>
              <a:rPr i="1" lang="en" sz="1400">
                <a:solidFill>
                  <a:srgbClr val="D9D9D9"/>
                </a:solidFill>
                <a:latin typeface="Helvetica Neue"/>
                <a:ea typeface="Helvetica Neue"/>
                <a:cs typeface="Helvetica Neue"/>
                <a:sym typeface="Helvetica Neue"/>
              </a:rPr>
              <a:t>&gt;&gt; chmod 770 &lt;your script name&gt;</a:t>
            </a:r>
            <a:endParaRPr i="1" sz="1400">
              <a:solidFill>
                <a:srgbClr val="D9D9D9"/>
              </a:solidFill>
              <a:latin typeface="Helvetica Neue"/>
              <a:ea typeface="Helvetica Neue"/>
              <a:cs typeface="Helvetica Neue"/>
              <a:sym typeface="Helvetica Neue"/>
            </a:endParaRPr>
          </a:p>
          <a:p>
            <a:pPr indent="0" lvl="0" marL="0" rtl="0" algn="l">
              <a:lnSpc>
                <a:spcPct val="100000"/>
              </a:lnSpc>
              <a:spcBef>
                <a:spcPts val="1200"/>
              </a:spcBef>
              <a:spcAft>
                <a:spcPts val="0"/>
              </a:spcAft>
              <a:buSzPts val="770"/>
              <a:buNone/>
            </a:pPr>
            <a:r>
              <a:rPr lang="en" sz="1800">
                <a:solidFill>
                  <a:srgbClr val="93C47D"/>
                </a:solidFill>
                <a:latin typeface="Helvetica Neue"/>
                <a:ea typeface="Helvetica Neue"/>
                <a:cs typeface="Helvetica Neue"/>
                <a:sym typeface="Helvetica Neue"/>
              </a:rPr>
              <a:t>To run your script from the directory where it’s saved:</a:t>
            </a:r>
            <a:endParaRPr sz="1800">
              <a:solidFill>
                <a:srgbClr val="93C47D"/>
              </a:solidFill>
              <a:latin typeface="Helvetica Neue"/>
              <a:ea typeface="Helvetica Neue"/>
              <a:cs typeface="Helvetica Neue"/>
              <a:sym typeface="Helvetica Neue"/>
            </a:endParaRPr>
          </a:p>
          <a:p>
            <a:pPr indent="457200" lvl="0" marL="0" rtl="0" algn="l">
              <a:lnSpc>
                <a:spcPct val="100000"/>
              </a:lnSpc>
              <a:spcBef>
                <a:spcPts val="1200"/>
              </a:spcBef>
              <a:spcAft>
                <a:spcPts val="1200"/>
              </a:spcAft>
              <a:buSzPts val="770"/>
              <a:buNone/>
            </a:pPr>
            <a:r>
              <a:rPr i="1" lang="en" sz="1400">
                <a:solidFill>
                  <a:srgbClr val="D9D9D9"/>
                </a:solidFill>
                <a:latin typeface="Helvetica Neue"/>
                <a:ea typeface="Helvetica Neue"/>
                <a:cs typeface="Helvetica Neue"/>
                <a:sym typeface="Helvetica Neue"/>
              </a:rPr>
              <a:t>./&lt;your script name&gt;</a:t>
            </a:r>
            <a:endParaRPr i="1" sz="1400">
              <a:solidFill>
                <a:srgbClr val="D9D9D9"/>
              </a:solidFill>
              <a:latin typeface="Helvetica Neue"/>
              <a:ea typeface="Helvetica Neue"/>
              <a:cs typeface="Helvetica Neue"/>
              <a:sym typeface="Helvetica Neue"/>
            </a:endParaRPr>
          </a:p>
        </p:txBody>
      </p:sp>
      <p:sp>
        <p:nvSpPr>
          <p:cNvPr id="149" name="Google Shape;149;p10"/>
          <p:cNvSpPr txBox="1"/>
          <p:nvPr/>
        </p:nvSpPr>
        <p:spPr>
          <a:xfrm>
            <a:off x="6356100" y="828925"/>
            <a:ext cx="2476200" cy="2978400"/>
          </a:xfrm>
          <a:prstGeom prst="rect">
            <a:avLst/>
          </a:prstGeom>
          <a:solidFill>
            <a:srgbClr val="EFEFE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38761D"/>
                </a:solidFill>
                <a:latin typeface="Oswald"/>
                <a:ea typeface="Oswald"/>
                <a:cs typeface="Oswald"/>
                <a:sym typeface="Oswald"/>
              </a:rPr>
              <a:t>Get help</a:t>
            </a:r>
            <a:endParaRPr b="0" i="0" sz="2400" u="none" cap="none" strike="noStrike">
              <a:solidFill>
                <a:srgbClr val="38761D"/>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Office hours:</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Hannah Swearingen</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Wednesdays 2PM - 4PM</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rPr b="0" i="0" lang="en" sz="1050" u="sng" cap="none" strike="noStrike">
                <a:solidFill>
                  <a:srgbClr val="1A73E8"/>
                </a:solidFill>
                <a:latin typeface="Roboto"/>
                <a:ea typeface="Roboto"/>
                <a:cs typeface="Roboto"/>
                <a:sym typeface="Roboto"/>
                <a:hlinkClick r:id="rId3">
                  <a:extLst>
                    <a:ext uri="{A12FA001-AC4F-418D-AE19-62706E023703}">
                      <ahyp:hlinkClr val="tx"/>
                    </a:ext>
                  </a:extLst>
                </a:hlinkClick>
              </a:rPr>
              <a:t>https://zoom.us/j/7604990871?pwd=NlJLWHRmczRSRGUzeURMbUZOZERkQT09</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solidFill>
                  <a:srgbClr val="93C47D"/>
                </a:solidFill>
              </a:rPr>
              <a:t>Learning goals</a:t>
            </a:r>
            <a:endParaRPr>
              <a:solidFill>
                <a:srgbClr val="93C47D"/>
              </a:solidFill>
            </a:endParaRPr>
          </a:p>
        </p:txBody>
      </p:sp>
      <p:sp>
        <p:nvSpPr>
          <p:cNvPr id="68" name="Google Shape;68;p2"/>
          <p:cNvSpPr txBox="1"/>
          <p:nvPr>
            <p:ph idx="1" type="body"/>
          </p:nvPr>
        </p:nvSpPr>
        <p:spPr>
          <a:xfrm>
            <a:off x="311700" y="15255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400"/>
              <a:buNone/>
            </a:pPr>
            <a:r>
              <a:rPr lang="en">
                <a:solidFill>
                  <a:srgbClr val="D9D9D9"/>
                </a:solidFill>
                <a:latin typeface="Arial"/>
                <a:ea typeface="Arial"/>
                <a:cs typeface="Arial"/>
                <a:sym typeface="Arial"/>
              </a:rPr>
              <a:t>Tutorial introduces basic programs, languages, and concepts used by computing clusters and neuroimaging pipelines</a:t>
            </a:r>
            <a:endParaRPr>
              <a:solidFill>
                <a:srgbClr val="D9D9D9"/>
              </a:solidFill>
              <a:latin typeface="Arial"/>
              <a:ea typeface="Arial"/>
              <a:cs typeface="Arial"/>
              <a:sym typeface="Arial"/>
            </a:endParaRPr>
          </a:p>
          <a:p>
            <a:pPr indent="-342900" lvl="0" marL="457200" rtl="0" algn="l">
              <a:lnSpc>
                <a:spcPct val="115000"/>
              </a:lnSpc>
              <a:spcBef>
                <a:spcPts val="1200"/>
              </a:spcBef>
              <a:spcAft>
                <a:spcPts val="0"/>
              </a:spcAft>
              <a:buClr>
                <a:srgbClr val="D9D9D9"/>
              </a:buClr>
              <a:buSzPts val="1800"/>
              <a:buFont typeface="Arial"/>
              <a:buChar char="●"/>
            </a:pPr>
            <a:r>
              <a:rPr lang="en" sz="1800">
                <a:solidFill>
                  <a:srgbClr val="D9D9D9"/>
                </a:solidFill>
                <a:latin typeface="Arial"/>
                <a:ea typeface="Arial"/>
                <a:cs typeface="Arial"/>
                <a:sym typeface="Arial"/>
              </a:rPr>
              <a:t>Explain </a:t>
            </a:r>
            <a:r>
              <a:rPr i="1" lang="en" sz="1800">
                <a:latin typeface="Arial"/>
                <a:ea typeface="Arial"/>
                <a:cs typeface="Arial"/>
                <a:sym typeface="Arial"/>
              </a:rPr>
              <a:t>shells</a:t>
            </a:r>
            <a:r>
              <a:rPr lang="en" sz="1800">
                <a:solidFill>
                  <a:srgbClr val="D9D9D9"/>
                </a:solidFill>
                <a:latin typeface="Arial"/>
                <a:ea typeface="Arial"/>
                <a:cs typeface="Arial"/>
                <a:sym typeface="Arial"/>
              </a:rPr>
              <a:t> and the </a:t>
            </a:r>
            <a:r>
              <a:rPr i="1" lang="en" sz="1800">
                <a:latin typeface="Arial"/>
                <a:ea typeface="Arial"/>
                <a:cs typeface="Arial"/>
                <a:sym typeface="Arial"/>
              </a:rPr>
              <a:t>command line</a:t>
            </a:r>
            <a:endParaRPr i="1" sz="1800">
              <a:latin typeface="Arial"/>
              <a:ea typeface="Arial"/>
              <a:cs typeface="Arial"/>
              <a:sym typeface="Arial"/>
            </a:endParaRPr>
          </a:p>
          <a:p>
            <a:pPr indent="-342900" lvl="0" marL="457200" rtl="0" algn="l">
              <a:lnSpc>
                <a:spcPct val="115000"/>
              </a:lnSpc>
              <a:spcBef>
                <a:spcPts val="0"/>
              </a:spcBef>
              <a:spcAft>
                <a:spcPts val="0"/>
              </a:spcAft>
              <a:buClr>
                <a:srgbClr val="D9D9D9"/>
              </a:buClr>
              <a:buSzPts val="1800"/>
              <a:buFont typeface="Arial"/>
              <a:buChar char="●"/>
            </a:pPr>
            <a:r>
              <a:rPr lang="en" sz="1800">
                <a:solidFill>
                  <a:srgbClr val="D9D9D9"/>
                </a:solidFill>
                <a:latin typeface="Arial"/>
                <a:ea typeface="Arial"/>
                <a:cs typeface="Arial"/>
                <a:sym typeface="Arial"/>
              </a:rPr>
              <a:t>Know the difference between a </a:t>
            </a:r>
            <a:r>
              <a:rPr i="1" lang="en" sz="1800">
                <a:latin typeface="Arial"/>
                <a:ea typeface="Arial"/>
                <a:cs typeface="Arial"/>
                <a:sym typeface="Arial"/>
              </a:rPr>
              <a:t>path</a:t>
            </a:r>
            <a:r>
              <a:rPr lang="en" sz="1800">
                <a:solidFill>
                  <a:srgbClr val="D9D9D9"/>
                </a:solidFill>
                <a:latin typeface="Arial"/>
                <a:ea typeface="Arial"/>
                <a:cs typeface="Arial"/>
                <a:sym typeface="Arial"/>
              </a:rPr>
              <a:t> and a </a:t>
            </a:r>
            <a:r>
              <a:rPr i="1" lang="en" sz="1800">
                <a:latin typeface="Arial"/>
                <a:ea typeface="Arial"/>
                <a:cs typeface="Arial"/>
                <a:sym typeface="Arial"/>
              </a:rPr>
              <a:t>directory</a:t>
            </a:r>
            <a:endParaRPr i="1" sz="1800">
              <a:latin typeface="Arial"/>
              <a:ea typeface="Arial"/>
              <a:cs typeface="Arial"/>
              <a:sym typeface="Arial"/>
            </a:endParaRPr>
          </a:p>
          <a:p>
            <a:pPr indent="-342900" lvl="0" marL="457200" rtl="0" algn="l">
              <a:lnSpc>
                <a:spcPct val="115000"/>
              </a:lnSpc>
              <a:spcBef>
                <a:spcPts val="0"/>
              </a:spcBef>
              <a:spcAft>
                <a:spcPts val="0"/>
              </a:spcAft>
              <a:buClr>
                <a:srgbClr val="D9D9D9"/>
              </a:buClr>
              <a:buSzPts val="1800"/>
              <a:buFont typeface="Arial"/>
              <a:buChar char="●"/>
            </a:pPr>
            <a:r>
              <a:rPr lang="en" sz="1800">
                <a:solidFill>
                  <a:srgbClr val="D9D9D9"/>
                </a:solidFill>
                <a:latin typeface="Arial"/>
                <a:ea typeface="Arial"/>
                <a:cs typeface="Arial"/>
                <a:sym typeface="Arial"/>
              </a:rPr>
              <a:t>Write a simple </a:t>
            </a:r>
            <a:r>
              <a:rPr i="1" lang="en" sz="1800">
                <a:latin typeface="Arial"/>
                <a:ea typeface="Arial"/>
                <a:cs typeface="Arial"/>
                <a:sym typeface="Arial"/>
              </a:rPr>
              <a:t>bash</a:t>
            </a:r>
            <a:r>
              <a:rPr lang="en" sz="1800">
                <a:solidFill>
                  <a:srgbClr val="D9D9D9"/>
                </a:solidFill>
                <a:latin typeface="Arial"/>
                <a:ea typeface="Arial"/>
                <a:cs typeface="Arial"/>
                <a:sym typeface="Arial"/>
              </a:rPr>
              <a:t> program</a:t>
            </a:r>
            <a:endParaRPr sz="1800">
              <a:solidFill>
                <a:srgbClr val="D9D9D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621150" y="340100"/>
            <a:ext cx="4366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solidFill>
                  <a:srgbClr val="93C47D"/>
                </a:solidFill>
              </a:rPr>
              <a:t>Shells</a:t>
            </a:r>
            <a:endParaRPr>
              <a:solidFill>
                <a:srgbClr val="93C47D"/>
              </a:solidFill>
            </a:endParaRPr>
          </a:p>
        </p:txBody>
      </p:sp>
      <p:sp>
        <p:nvSpPr>
          <p:cNvPr id="74" name="Google Shape;74;p3"/>
          <p:cNvSpPr txBox="1"/>
          <p:nvPr>
            <p:ph idx="1" type="body"/>
          </p:nvPr>
        </p:nvSpPr>
        <p:spPr>
          <a:xfrm>
            <a:off x="4006575" y="340100"/>
            <a:ext cx="4656900" cy="21279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rgbClr val="CCCCCC"/>
              </a:buClr>
              <a:buSzPts val="1500"/>
              <a:buFont typeface="Arial"/>
              <a:buChar char="●"/>
            </a:pPr>
            <a:r>
              <a:rPr lang="en" sz="1500">
                <a:solidFill>
                  <a:srgbClr val="CCCCCC"/>
                </a:solidFill>
                <a:latin typeface="Arial"/>
                <a:ea typeface="Arial"/>
                <a:cs typeface="Arial"/>
                <a:sym typeface="Arial"/>
              </a:rPr>
              <a:t>“</a:t>
            </a:r>
            <a:r>
              <a:rPr i="1" lang="en" sz="1500">
                <a:solidFill>
                  <a:srgbClr val="93C47D"/>
                </a:solidFill>
                <a:latin typeface="Arial"/>
                <a:ea typeface="Arial"/>
                <a:cs typeface="Arial"/>
                <a:sym typeface="Arial"/>
              </a:rPr>
              <a:t>The shell</a:t>
            </a:r>
            <a:r>
              <a:rPr lang="en" sz="1500">
                <a:solidFill>
                  <a:srgbClr val="CCCCCC"/>
                </a:solidFill>
                <a:latin typeface="Arial"/>
                <a:ea typeface="Arial"/>
                <a:cs typeface="Arial"/>
                <a:sym typeface="Arial"/>
              </a:rPr>
              <a:t>” -- program that interprets user commands to the operating system (OS)</a:t>
            </a:r>
            <a:endParaRPr sz="1500">
              <a:solidFill>
                <a:srgbClr val="CCCCCC"/>
              </a:solidFill>
              <a:latin typeface="Arial"/>
              <a:ea typeface="Arial"/>
              <a:cs typeface="Arial"/>
              <a:sym typeface="Arial"/>
            </a:endParaRPr>
          </a:p>
          <a:p>
            <a:pPr indent="-323850" lvl="0" marL="457200" rtl="0" algn="l">
              <a:lnSpc>
                <a:spcPct val="115000"/>
              </a:lnSpc>
              <a:spcBef>
                <a:spcPts val="1000"/>
              </a:spcBef>
              <a:spcAft>
                <a:spcPts val="0"/>
              </a:spcAft>
              <a:buClr>
                <a:srgbClr val="CCCCCC"/>
              </a:buClr>
              <a:buSzPts val="1500"/>
              <a:buFont typeface="Arial"/>
              <a:buChar char="●"/>
            </a:pPr>
            <a:r>
              <a:rPr lang="en" sz="1500">
                <a:solidFill>
                  <a:srgbClr val="CCCCCC"/>
                </a:solidFill>
                <a:latin typeface="Arial"/>
                <a:ea typeface="Arial"/>
                <a:cs typeface="Arial"/>
                <a:sym typeface="Arial"/>
              </a:rPr>
              <a:t>Multiple languages (sh, </a:t>
            </a:r>
            <a:r>
              <a:rPr i="1" lang="en" sz="1500">
                <a:solidFill>
                  <a:srgbClr val="93C47D"/>
                </a:solidFill>
                <a:latin typeface="Arial"/>
                <a:ea typeface="Arial"/>
                <a:cs typeface="Arial"/>
                <a:sym typeface="Arial"/>
              </a:rPr>
              <a:t>bash</a:t>
            </a:r>
            <a:r>
              <a:rPr lang="en" sz="1500">
                <a:solidFill>
                  <a:srgbClr val="CCCCCC"/>
                </a:solidFill>
                <a:latin typeface="Arial"/>
                <a:ea typeface="Arial"/>
                <a:cs typeface="Arial"/>
                <a:sym typeface="Arial"/>
              </a:rPr>
              <a:t>, zsh, </a:t>
            </a:r>
            <a:r>
              <a:rPr i="1" lang="en" sz="1500">
                <a:solidFill>
                  <a:srgbClr val="93C47D"/>
                </a:solidFill>
                <a:latin typeface="Arial"/>
                <a:ea typeface="Arial"/>
                <a:cs typeface="Arial"/>
                <a:sym typeface="Arial"/>
              </a:rPr>
              <a:t>tcsh</a:t>
            </a:r>
            <a:r>
              <a:rPr lang="en" sz="1500">
                <a:solidFill>
                  <a:srgbClr val="CCCCCC"/>
                </a:solidFill>
                <a:latin typeface="Arial"/>
                <a:ea typeface="Arial"/>
                <a:cs typeface="Arial"/>
                <a:sym typeface="Arial"/>
              </a:rPr>
              <a:t>, etc.)</a:t>
            </a:r>
            <a:endParaRPr sz="1500">
              <a:solidFill>
                <a:srgbClr val="CCCCCC"/>
              </a:solidFill>
              <a:latin typeface="Arial"/>
              <a:ea typeface="Arial"/>
              <a:cs typeface="Arial"/>
              <a:sym typeface="Arial"/>
            </a:endParaRPr>
          </a:p>
          <a:p>
            <a:pPr indent="-323850" lvl="1" marL="914400" rtl="0" algn="l">
              <a:lnSpc>
                <a:spcPct val="115000"/>
              </a:lnSpc>
              <a:spcBef>
                <a:spcPts val="1000"/>
              </a:spcBef>
              <a:spcAft>
                <a:spcPts val="0"/>
              </a:spcAft>
              <a:buClr>
                <a:srgbClr val="CCCCCC"/>
              </a:buClr>
              <a:buSzPts val="1500"/>
              <a:buFont typeface="Arial"/>
              <a:buChar char="○"/>
            </a:pPr>
            <a:r>
              <a:rPr lang="en" sz="1500">
                <a:solidFill>
                  <a:srgbClr val="CCCCCC"/>
                </a:solidFill>
                <a:latin typeface="Arial"/>
                <a:ea typeface="Arial"/>
                <a:cs typeface="Arial"/>
                <a:sym typeface="Arial"/>
              </a:rPr>
              <a:t>Bash = Bourne-again SHell</a:t>
            </a:r>
            <a:endParaRPr sz="1500">
              <a:solidFill>
                <a:srgbClr val="CCCCCC"/>
              </a:solidFill>
              <a:latin typeface="Arial"/>
              <a:ea typeface="Arial"/>
              <a:cs typeface="Arial"/>
              <a:sym typeface="Arial"/>
            </a:endParaRPr>
          </a:p>
          <a:p>
            <a:pPr indent="-323850" lvl="0" marL="457200" rtl="0" algn="l">
              <a:lnSpc>
                <a:spcPct val="115000"/>
              </a:lnSpc>
              <a:spcBef>
                <a:spcPts val="1000"/>
              </a:spcBef>
              <a:spcAft>
                <a:spcPts val="1000"/>
              </a:spcAft>
              <a:buClr>
                <a:srgbClr val="CCCCCC"/>
              </a:buClr>
              <a:buSzPts val="1500"/>
              <a:buFont typeface="Arial"/>
              <a:buChar char="●"/>
            </a:pPr>
            <a:r>
              <a:rPr lang="en" sz="1500">
                <a:solidFill>
                  <a:srgbClr val="CCCCCC"/>
                </a:solidFill>
                <a:latin typeface="Arial"/>
                <a:ea typeface="Arial"/>
                <a:cs typeface="Arial"/>
                <a:sym typeface="Arial"/>
              </a:rPr>
              <a:t>Users interact with shells through the terminal or “</a:t>
            </a:r>
            <a:r>
              <a:rPr i="1" lang="en" sz="1500">
                <a:solidFill>
                  <a:srgbClr val="93C47D"/>
                </a:solidFill>
                <a:latin typeface="Arial"/>
                <a:ea typeface="Arial"/>
                <a:cs typeface="Arial"/>
                <a:sym typeface="Arial"/>
              </a:rPr>
              <a:t>command line</a:t>
            </a:r>
            <a:r>
              <a:rPr lang="en" sz="1500">
                <a:solidFill>
                  <a:srgbClr val="CCCCCC"/>
                </a:solidFill>
                <a:latin typeface="Arial"/>
                <a:ea typeface="Arial"/>
                <a:cs typeface="Arial"/>
                <a:sym typeface="Arial"/>
              </a:rPr>
              <a:t>”</a:t>
            </a:r>
            <a:endParaRPr sz="2000">
              <a:solidFill>
                <a:srgbClr val="CCCCCC"/>
              </a:solidFill>
              <a:latin typeface="Arial"/>
              <a:ea typeface="Arial"/>
              <a:cs typeface="Arial"/>
              <a:sym typeface="Arial"/>
            </a:endParaRPr>
          </a:p>
        </p:txBody>
      </p:sp>
      <p:sp>
        <p:nvSpPr>
          <p:cNvPr id="75" name="Google Shape;75;p3"/>
          <p:cNvSpPr txBox="1"/>
          <p:nvPr/>
        </p:nvSpPr>
        <p:spPr>
          <a:xfrm>
            <a:off x="4572000" y="4685600"/>
            <a:ext cx="4184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93C47D"/>
                </a:solidFill>
                <a:latin typeface="Proxima Nova"/>
                <a:ea typeface="Proxima Nova"/>
                <a:cs typeface="Proxima Nova"/>
                <a:sym typeface="Proxima Nova"/>
              </a:rPr>
              <a:t>MacOS (Unix): /Applications/Utilities/Terminal</a:t>
            </a:r>
            <a:endParaRPr b="0" i="0" sz="1400" u="none" cap="none" strike="noStrike">
              <a:solidFill>
                <a:srgbClr val="93C47D"/>
              </a:solidFill>
              <a:latin typeface="Proxima Nova"/>
              <a:ea typeface="Proxima Nova"/>
              <a:cs typeface="Proxima Nova"/>
              <a:sym typeface="Proxima Nova"/>
            </a:endParaRPr>
          </a:p>
        </p:txBody>
      </p:sp>
      <p:sp>
        <p:nvSpPr>
          <p:cNvPr id="76" name="Google Shape;76;p3"/>
          <p:cNvSpPr txBox="1"/>
          <p:nvPr/>
        </p:nvSpPr>
        <p:spPr>
          <a:xfrm>
            <a:off x="38400" y="4685600"/>
            <a:ext cx="4184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93C47D"/>
                </a:solidFill>
                <a:latin typeface="Proxima Nova"/>
                <a:ea typeface="Proxima Nova"/>
                <a:cs typeface="Proxima Nova"/>
                <a:sym typeface="Proxima Nova"/>
              </a:rPr>
              <a:t>Linux: Applications/System Tools/Terminal</a:t>
            </a:r>
            <a:endParaRPr b="0" i="0" sz="1400" u="none" cap="none" strike="noStrike">
              <a:solidFill>
                <a:srgbClr val="93C47D"/>
              </a:solidFill>
              <a:latin typeface="Proxima Nova"/>
              <a:ea typeface="Proxima Nova"/>
              <a:cs typeface="Proxima Nova"/>
              <a:sym typeface="Proxima Nova"/>
            </a:endParaRPr>
          </a:p>
        </p:txBody>
      </p:sp>
      <p:grpSp>
        <p:nvGrpSpPr>
          <p:cNvPr id="77" name="Google Shape;77;p3"/>
          <p:cNvGrpSpPr/>
          <p:nvPr/>
        </p:nvGrpSpPr>
        <p:grpSpPr>
          <a:xfrm>
            <a:off x="4803835" y="2405149"/>
            <a:ext cx="3601624" cy="2324940"/>
            <a:chOff x="107350" y="1654525"/>
            <a:chExt cx="3295475" cy="1973800"/>
          </a:xfrm>
        </p:grpSpPr>
        <p:pic>
          <p:nvPicPr>
            <p:cNvPr id="78" name="Google Shape;78;p3"/>
            <p:cNvPicPr preferRelativeResize="0"/>
            <p:nvPr/>
          </p:nvPicPr>
          <p:blipFill rotWithShape="1">
            <a:blip r:embed="rId3">
              <a:alphaModFix/>
            </a:blip>
            <a:srcRect b="0" l="0" r="0" t="0"/>
            <a:stretch/>
          </p:blipFill>
          <p:spPr>
            <a:xfrm>
              <a:off x="107350" y="1654525"/>
              <a:ext cx="3295475" cy="1973800"/>
            </a:xfrm>
            <a:prstGeom prst="rect">
              <a:avLst/>
            </a:prstGeom>
            <a:noFill/>
            <a:ln>
              <a:noFill/>
            </a:ln>
          </p:spPr>
        </p:pic>
        <p:cxnSp>
          <p:nvCxnSpPr>
            <p:cNvPr id="79" name="Google Shape;79;p3"/>
            <p:cNvCxnSpPr/>
            <p:nvPr/>
          </p:nvCxnSpPr>
          <p:spPr>
            <a:xfrm>
              <a:off x="1085575" y="1860425"/>
              <a:ext cx="952200" cy="609600"/>
            </a:xfrm>
            <a:prstGeom prst="straightConnector1">
              <a:avLst/>
            </a:prstGeom>
            <a:noFill/>
            <a:ln cap="flat" cmpd="sng" w="9525">
              <a:solidFill>
                <a:srgbClr val="4A86E8"/>
              </a:solidFill>
              <a:prstDash val="solid"/>
              <a:round/>
              <a:headEnd len="sm" w="sm" type="none"/>
              <a:tailEnd len="med" w="med" type="triangle"/>
            </a:ln>
          </p:spPr>
        </p:cxnSp>
        <p:sp>
          <p:nvSpPr>
            <p:cNvPr id="80" name="Google Shape;80;p3"/>
            <p:cNvSpPr/>
            <p:nvPr/>
          </p:nvSpPr>
          <p:spPr>
            <a:xfrm>
              <a:off x="2002950" y="2253875"/>
              <a:ext cx="423900" cy="423900"/>
            </a:xfrm>
            <a:prstGeom prst="ellipse">
              <a:avLst/>
            </a:prstGeom>
            <a:no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1" name="Google Shape;81;p3"/>
          <p:cNvPicPr preferRelativeResize="0"/>
          <p:nvPr/>
        </p:nvPicPr>
        <p:blipFill rotWithShape="1">
          <a:blip r:embed="rId4">
            <a:alphaModFix/>
          </a:blip>
          <a:srcRect b="0" l="0" r="0" t="0"/>
          <a:stretch/>
        </p:blipFill>
        <p:spPr>
          <a:xfrm>
            <a:off x="514179" y="1685954"/>
            <a:ext cx="2999626" cy="2999651"/>
          </a:xfrm>
          <a:prstGeom prst="rect">
            <a:avLst/>
          </a:prstGeom>
          <a:noFill/>
          <a:ln>
            <a:noFill/>
          </a:ln>
        </p:spPr>
      </p:pic>
      <p:sp>
        <p:nvSpPr>
          <p:cNvPr id="82" name="Google Shape;82;p3"/>
          <p:cNvSpPr/>
          <p:nvPr/>
        </p:nvSpPr>
        <p:spPr>
          <a:xfrm rot="10800000">
            <a:off x="2162700" y="3803750"/>
            <a:ext cx="885300" cy="400200"/>
          </a:xfrm>
          <a:prstGeom prst="rightArrow">
            <a:avLst>
              <a:gd fmla="val 50000" name="adj1"/>
              <a:gd fmla="val 50000" name="adj2"/>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a:solidFill>
                  <a:srgbClr val="93C47D"/>
                </a:solidFill>
              </a:rPr>
              <a:t>Bash</a:t>
            </a:r>
            <a:r>
              <a:rPr lang="en">
                <a:solidFill>
                  <a:srgbClr val="6AA84F"/>
                </a:solidFill>
              </a:rPr>
              <a:t> </a:t>
            </a:r>
            <a:r>
              <a:rPr lang="en">
                <a:solidFill>
                  <a:srgbClr val="D9D9D9"/>
                </a:solidFill>
              </a:rPr>
              <a:t>(Bourne Again SHell)</a:t>
            </a:r>
            <a:endParaRPr>
              <a:solidFill>
                <a:srgbClr val="D9D9D9"/>
              </a:solidFill>
            </a:endParaRPr>
          </a:p>
        </p:txBody>
      </p:sp>
      <p:sp>
        <p:nvSpPr>
          <p:cNvPr id="88" name="Google Shape;88;p5"/>
          <p:cNvSpPr txBox="1"/>
          <p:nvPr>
            <p:ph idx="1" type="body"/>
          </p:nvPr>
        </p:nvSpPr>
        <p:spPr>
          <a:xfrm>
            <a:off x="243375" y="1411400"/>
            <a:ext cx="8520600" cy="35508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Enhanced version of the original Bourne Shell</a:t>
            </a:r>
            <a:endParaRPr sz="1600">
              <a:solidFill>
                <a:schemeClr val="dk1"/>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Still can use .sh at the end of file names</a:t>
            </a:r>
            <a:endParaRPr sz="1600">
              <a:solidFill>
                <a:schemeClr val="dk1"/>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Most commonly used shell </a:t>
            </a:r>
            <a:endParaRPr sz="1600">
              <a:solidFill>
                <a:schemeClr val="dk1"/>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Start bash shell script with #!/bin/bash to denote that it should be interpreted as bash </a:t>
            </a:r>
            <a:endParaRPr sz="1600">
              <a:solidFill>
                <a:schemeClr val="dk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600">
              <a:solidFill>
                <a:schemeClr val="dk1"/>
              </a:solidFill>
              <a:latin typeface="Helvetica Neue"/>
              <a:ea typeface="Helvetica Neue"/>
              <a:cs typeface="Helvetica Neue"/>
              <a:sym typeface="Helvetica Neue"/>
            </a:endParaRPr>
          </a:p>
          <a:p>
            <a:pPr indent="0" lvl="0" marL="0" rtl="0" algn="l">
              <a:lnSpc>
                <a:spcPct val="95000"/>
              </a:lnSpc>
              <a:spcBef>
                <a:spcPts val="0"/>
              </a:spcBef>
              <a:spcAft>
                <a:spcPts val="0"/>
              </a:spcAft>
              <a:buSzPts val="275"/>
              <a:buNone/>
            </a:pPr>
            <a:r>
              <a:t/>
            </a:r>
            <a:endParaRPr sz="1600">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2400"/>
              <a:buNone/>
            </a:pPr>
            <a:r>
              <a:t/>
            </a:r>
            <a:endParaRPr sz="1600">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2400"/>
              <a:buNone/>
            </a:pPr>
            <a:r>
              <a:t/>
            </a:r>
            <a:endParaRPr sz="1600">
              <a:solidFill>
                <a:schemeClr val="dk1"/>
              </a:solidFill>
              <a:latin typeface="Helvetica Neue"/>
              <a:ea typeface="Helvetica Neue"/>
              <a:cs typeface="Helvetica Neue"/>
              <a:sym typeface="Helvetica Neue"/>
            </a:endParaRPr>
          </a:p>
          <a:p>
            <a:pPr indent="0" lvl="0" marL="0" rtl="0" algn="l">
              <a:lnSpc>
                <a:spcPct val="95000"/>
              </a:lnSpc>
              <a:spcBef>
                <a:spcPts val="1000"/>
              </a:spcBef>
              <a:spcAft>
                <a:spcPts val="0"/>
              </a:spcAft>
              <a:buSzPts val="275"/>
              <a:buNone/>
            </a:pPr>
            <a:r>
              <a:t/>
            </a:r>
            <a:endParaRPr sz="1400">
              <a:solidFill>
                <a:schemeClr val="dk1"/>
              </a:solidFill>
              <a:latin typeface="Helvetica Neue"/>
              <a:ea typeface="Helvetica Neue"/>
              <a:cs typeface="Helvetica Neue"/>
              <a:sym typeface="Helvetica Neue"/>
            </a:endParaRPr>
          </a:p>
          <a:p>
            <a:pPr indent="0" lvl="0" marL="0" rtl="0" algn="l">
              <a:lnSpc>
                <a:spcPct val="95000"/>
              </a:lnSpc>
              <a:spcBef>
                <a:spcPts val="1000"/>
              </a:spcBef>
              <a:spcAft>
                <a:spcPts val="0"/>
              </a:spcAft>
              <a:buSzPts val="275"/>
              <a:buNone/>
            </a:pPr>
            <a:r>
              <a:t/>
            </a:r>
            <a:endParaRPr sz="1800">
              <a:solidFill>
                <a:schemeClr val="dk1"/>
              </a:solidFill>
              <a:latin typeface="Helvetica Neue"/>
              <a:ea typeface="Helvetica Neue"/>
              <a:cs typeface="Helvetica Neue"/>
              <a:sym typeface="Helvetica Neue"/>
            </a:endParaRPr>
          </a:p>
          <a:p>
            <a:pPr indent="0" lvl="0" marL="457200" rtl="0" algn="l">
              <a:lnSpc>
                <a:spcPct val="95000"/>
              </a:lnSpc>
              <a:spcBef>
                <a:spcPts val="1600"/>
              </a:spcBef>
              <a:spcAft>
                <a:spcPts val="1200"/>
              </a:spcAft>
              <a:buSzPts val="275"/>
              <a:buNone/>
            </a:pPr>
            <a:r>
              <a:t/>
            </a:r>
            <a:endParaRPr sz="900">
              <a:latin typeface="Helvetica Neue"/>
              <a:ea typeface="Helvetica Neue"/>
              <a:cs typeface="Helvetica Neue"/>
              <a:sym typeface="Helvetica Neue"/>
            </a:endParaRPr>
          </a:p>
        </p:txBody>
      </p:sp>
      <p:sp>
        <p:nvSpPr>
          <p:cNvPr id="89" name="Google Shape;89;p5"/>
          <p:cNvSpPr txBox="1"/>
          <p:nvPr/>
        </p:nvSpPr>
        <p:spPr>
          <a:xfrm>
            <a:off x="5149775" y="3783725"/>
            <a:ext cx="4184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Proxima Nova"/>
              <a:ea typeface="Proxima Nova"/>
              <a:cs typeface="Proxima Nova"/>
              <a:sym typeface="Proxima Nova"/>
            </a:endParaRPr>
          </a:p>
        </p:txBody>
      </p:sp>
      <p:pic>
        <p:nvPicPr>
          <p:cNvPr id="90" name="Google Shape;90;p5"/>
          <p:cNvPicPr preferRelativeResize="0"/>
          <p:nvPr/>
        </p:nvPicPr>
        <p:blipFill rotWithShape="1">
          <a:blip r:embed="rId3">
            <a:alphaModFix/>
          </a:blip>
          <a:srcRect b="0" l="0" r="0" t="0"/>
          <a:stretch/>
        </p:blipFill>
        <p:spPr>
          <a:xfrm>
            <a:off x="1668200" y="3104200"/>
            <a:ext cx="5670949" cy="161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cd7e87e19f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a:solidFill>
                  <a:srgbClr val="93C47D"/>
                </a:solidFill>
              </a:rPr>
              <a:t>How to Change Shells</a:t>
            </a:r>
            <a:endParaRPr>
              <a:solidFill>
                <a:srgbClr val="D9D9D9"/>
              </a:solidFill>
            </a:endParaRPr>
          </a:p>
        </p:txBody>
      </p:sp>
      <p:sp>
        <p:nvSpPr>
          <p:cNvPr id="96" name="Google Shape;96;g1cd7e87e19f_0_0"/>
          <p:cNvSpPr txBox="1"/>
          <p:nvPr>
            <p:ph idx="1" type="body"/>
          </p:nvPr>
        </p:nvSpPr>
        <p:spPr>
          <a:xfrm>
            <a:off x="243375" y="1286775"/>
            <a:ext cx="5050800" cy="35508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lang="en" sz="1600">
                <a:solidFill>
                  <a:schemeClr val="dk1"/>
                </a:solidFill>
                <a:latin typeface="Helvetica Neue"/>
                <a:ea typeface="Helvetica Neue"/>
                <a:cs typeface="Helvetica Neue"/>
                <a:sym typeface="Helvetica Neue"/>
              </a:rPr>
              <a:t>Shell opens in your home directory (user folder) by default.</a:t>
            </a:r>
            <a:endParaRPr sz="1600">
              <a:solidFill>
                <a:schemeClr val="dk1"/>
              </a:solidFill>
              <a:latin typeface="Helvetica Neue"/>
              <a:ea typeface="Helvetica Neue"/>
              <a:cs typeface="Helvetica Neue"/>
              <a:sym typeface="Helvetica Neue"/>
            </a:endParaRPr>
          </a:p>
          <a:p>
            <a:pPr indent="0" lvl="0" marL="0" rtl="0" algn="l">
              <a:lnSpc>
                <a:spcPct val="95000"/>
              </a:lnSpc>
              <a:spcBef>
                <a:spcPts val="1000"/>
              </a:spcBef>
              <a:spcAft>
                <a:spcPts val="0"/>
              </a:spcAft>
              <a:buSzPts val="275"/>
              <a:buNone/>
            </a:pPr>
            <a:r>
              <a:rPr lang="en" sz="1600">
                <a:solidFill>
                  <a:schemeClr val="dk1"/>
                </a:solidFill>
                <a:latin typeface="Helvetica Neue"/>
                <a:ea typeface="Helvetica Neue"/>
                <a:cs typeface="Helvetica Neue"/>
                <a:sym typeface="Helvetica Neue"/>
              </a:rPr>
              <a:t>Change shells by entering the shell’s name on the command line: </a:t>
            </a:r>
            <a:endParaRPr sz="1600">
              <a:solidFill>
                <a:schemeClr val="dk1"/>
              </a:solidFill>
              <a:latin typeface="Helvetica Neue"/>
              <a:ea typeface="Helvetica Neue"/>
              <a:cs typeface="Helvetica Neue"/>
              <a:sym typeface="Helvetica Neue"/>
            </a:endParaRPr>
          </a:p>
          <a:p>
            <a:pPr indent="0" lvl="0" marL="0" rtl="0" algn="l">
              <a:lnSpc>
                <a:spcPct val="95000"/>
              </a:lnSpc>
              <a:spcBef>
                <a:spcPts val="1000"/>
              </a:spcBef>
              <a:spcAft>
                <a:spcPts val="0"/>
              </a:spcAft>
              <a:buSzPts val="275"/>
              <a:buNone/>
            </a:pPr>
            <a:r>
              <a:rPr i="1" lang="en" sz="1400">
                <a:solidFill>
                  <a:srgbClr val="93C47D"/>
                </a:solidFill>
                <a:latin typeface="Helvetica Neue"/>
                <a:ea typeface="Helvetica Neue"/>
                <a:cs typeface="Helvetica Neue"/>
                <a:sym typeface="Helvetica Neue"/>
              </a:rPr>
              <a:t>&gt;&gt; bash</a:t>
            </a:r>
            <a:endParaRPr i="1" sz="1400">
              <a:solidFill>
                <a:srgbClr val="93C47D"/>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2400"/>
              <a:buNone/>
            </a:pPr>
            <a:r>
              <a:rPr lang="en" sz="1600">
                <a:solidFill>
                  <a:schemeClr val="dk1"/>
                </a:solidFill>
                <a:latin typeface="Helvetica Neue"/>
                <a:ea typeface="Helvetica Neue"/>
                <a:cs typeface="Helvetica Neue"/>
                <a:sym typeface="Helvetica Neue"/>
              </a:rPr>
              <a:t>To permanently change the default shell on a Unix machine: </a:t>
            </a:r>
            <a:endParaRPr sz="1600">
              <a:solidFill>
                <a:schemeClr val="dk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2400"/>
              <a:buNone/>
            </a:pPr>
            <a:r>
              <a:rPr i="1" lang="en" sz="1400">
                <a:solidFill>
                  <a:srgbClr val="93C47D"/>
                </a:solidFill>
                <a:latin typeface="Helvetica Neue"/>
                <a:ea typeface="Helvetica Neue"/>
                <a:cs typeface="Helvetica Neue"/>
                <a:sym typeface="Helvetica Neue"/>
              </a:rPr>
              <a:t>&gt;&gt; chsh -s /bin/bash </a:t>
            </a:r>
            <a:r>
              <a:rPr lang="en" sz="1400">
                <a:solidFill>
                  <a:schemeClr val="dk1"/>
                </a:solidFill>
                <a:latin typeface="Helvetica Neue"/>
                <a:ea typeface="Helvetica Neue"/>
                <a:cs typeface="Helvetica Neue"/>
                <a:sym typeface="Helvetica Neue"/>
              </a:rPr>
              <a:t> </a:t>
            </a:r>
            <a:endParaRPr sz="1400">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2400"/>
              <a:buNone/>
            </a:pPr>
            <a:r>
              <a:rPr lang="en" sz="1600">
                <a:solidFill>
                  <a:schemeClr val="dk1"/>
                </a:solidFill>
                <a:latin typeface="Helvetica Neue"/>
                <a:ea typeface="Helvetica Neue"/>
                <a:cs typeface="Helvetica Neue"/>
                <a:sym typeface="Helvetica Neue"/>
              </a:rPr>
              <a:t>Enter your user password at the prompt and restart terminal</a:t>
            </a:r>
            <a:endParaRPr sz="1600">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2400"/>
              <a:buNone/>
            </a:pPr>
            <a:r>
              <a:t/>
            </a:r>
            <a:endParaRPr sz="1600">
              <a:solidFill>
                <a:schemeClr val="dk1"/>
              </a:solidFill>
              <a:latin typeface="Helvetica Neue"/>
              <a:ea typeface="Helvetica Neue"/>
              <a:cs typeface="Helvetica Neue"/>
              <a:sym typeface="Helvetica Neue"/>
            </a:endParaRPr>
          </a:p>
          <a:p>
            <a:pPr indent="0" lvl="0" marL="0" rtl="0" algn="l">
              <a:lnSpc>
                <a:spcPct val="95000"/>
              </a:lnSpc>
              <a:spcBef>
                <a:spcPts val="1000"/>
              </a:spcBef>
              <a:spcAft>
                <a:spcPts val="0"/>
              </a:spcAft>
              <a:buSzPts val="275"/>
              <a:buNone/>
            </a:pPr>
            <a:r>
              <a:t/>
            </a:r>
            <a:endParaRPr sz="1400">
              <a:solidFill>
                <a:schemeClr val="dk1"/>
              </a:solidFill>
              <a:latin typeface="Helvetica Neue"/>
              <a:ea typeface="Helvetica Neue"/>
              <a:cs typeface="Helvetica Neue"/>
              <a:sym typeface="Helvetica Neue"/>
            </a:endParaRPr>
          </a:p>
          <a:p>
            <a:pPr indent="0" lvl="0" marL="0" rtl="0" algn="l">
              <a:lnSpc>
                <a:spcPct val="95000"/>
              </a:lnSpc>
              <a:spcBef>
                <a:spcPts val="1000"/>
              </a:spcBef>
              <a:spcAft>
                <a:spcPts val="0"/>
              </a:spcAft>
              <a:buSzPts val="275"/>
              <a:buNone/>
            </a:pPr>
            <a:r>
              <a:t/>
            </a:r>
            <a:endParaRPr sz="1800">
              <a:solidFill>
                <a:schemeClr val="dk1"/>
              </a:solidFill>
              <a:latin typeface="Helvetica Neue"/>
              <a:ea typeface="Helvetica Neue"/>
              <a:cs typeface="Helvetica Neue"/>
              <a:sym typeface="Helvetica Neue"/>
            </a:endParaRPr>
          </a:p>
          <a:p>
            <a:pPr indent="0" lvl="0" marL="457200" rtl="0" algn="l">
              <a:lnSpc>
                <a:spcPct val="95000"/>
              </a:lnSpc>
              <a:spcBef>
                <a:spcPts val="1600"/>
              </a:spcBef>
              <a:spcAft>
                <a:spcPts val="1200"/>
              </a:spcAft>
              <a:buSzPts val="275"/>
              <a:buNone/>
            </a:pPr>
            <a:r>
              <a:t/>
            </a:r>
            <a:endParaRPr sz="900">
              <a:latin typeface="Helvetica Neue"/>
              <a:ea typeface="Helvetica Neue"/>
              <a:cs typeface="Helvetica Neue"/>
              <a:sym typeface="Helvetica Neue"/>
            </a:endParaRPr>
          </a:p>
        </p:txBody>
      </p:sp>
      <p:sp>
        <p:nvSpPr>
          <p:cNvPr id="97" name="Google Shape;97;g1cd7e87e19f_0_0"/>
          <p:cNvSpPr txBox="1"/>
          <p:nvPr/>
        </p:nvSpPr>
        <p:spPr>
          <a:xfrm>
            <a:off x="5149775" y="3783725"/>
            <a:ext cx="4184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Proxima Nova"/>
              <a:ea typeface="Proxima Nova"/>
              <a:cs typeface="Proxima Nova"/>
              <a:sym typeface="Proxima Nova"/>
            </a:endParaRPr>
          </a:p>
        </p:txBody>
      </p:sp>
      <p:pic>
        <p:nvPicPr>
          <p:cNvPr id="98" name="Google Shape;98;g1cd7e87e19f_0_0"/>
          <p:cNvPicPr preferRelativeResize="0"/>
          <p:nvPr/>
        </p:nvPicPr>
        <p:blipFill rotWithShape="1">
          <a:blip r:embed="rId3">
            <a:alphaModFix/>
          </a:blip>
          <a:srcRect b="0" l="0" r="0" t="0"/>
          <a:stretch/>
        </p:blipFill>
        <p:spPr>
          <a:xfrm>
            <a:off x="5346000" y="1526075"/>
            <a:ext cx="3533700" cy="2257641"/>
          </a:xfrm>
          <a:prstGeom prst="rect">
            <a:avLst/>
          </a:prstGeom>
          <a:noFill/>
          <a:ln>
            <a:noFill/>
          </a:ln>
        </p:spPr>
      </p:pic>
      <p:cxnSp>
        <p:nvCxnSpPr>
          <p:cNvPr id="99" name="Google Shape;99;g1cd7e87e19f_0_0"/>
          <p:cNvCxnSpPr/>
          <p:nvPr/>
        </p:nvCxnSpPr>
        <p:spPr>
          <a:xfrm flipH="1" rot="10800000">
            <a:off x="1660500" y="1879200"/>
            <a:ext cx="5208300" cy="712800"/>
          </a:xfrm>
          <a:prstGeom prst="straightConnector1">
            <a:avLst/>
          </a:prstGeom>
          <a:noFill/>
          <a:ln cap="flat" cmpd="sng" w="28575">
            <a:solidFill>
              <a:srgbClr val="6AA84F"/>
            </a:solidFill>
            <a:prstDash val="solid"/>
            <a:round/>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93C47D"/>
                </a:solidFill>
              </a:rPr>
              <a:t>Notation</a:t>
            </a:r>
            <a:endParaRPr>
              <a:solidFill>
                <a:srgbClr val="93C47D"/>
              </a:solidFill>
            </a:endParaRPr>
          </a:p>
        </p:txBody>
      </p:sp>
      <p:sp>
        <p:nvSpPr>
          <p:cNvPr id="105" name="Google Shape;105;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CCCCCC"/>
              </a:buClr>
              <a:buSzPts val="1800"/>
              <a:buFont typeface="Arial"/>
              <a:buChar char="●"/>
            </a:pPr>
            <a:r>
              <a:rPr lang="en" sz="1800">
                <a:solidFill>
                  <a:srgbClr val="CCCCCC"/>
                </a:solidFill>
                <a:latin typeface="Arial"/>
                <a:ea typeface="Arial"/>
                <a:cs typeface="Arial"/>
                <a:sym typeface="Arial"/>
              </a:rPr>
              <a:t>Double carrot </a:t>
            </a:r>
            <a:r>
              <a:rPr b="1" lang="en" sz="1800">
                <a:solidFill>
                  <a:srgbClr val="93C47D"/>
                </a:solidFill>
                <a:latin typeface="Arial"/>
                <a:ea typeface="Arial"/>
                <a:cs typeface="Arial"/>
                <a:sym typeface="Arial"/>
              </a:rPr>
              <a:t>&gt;&gt;</a:t>
            </a:r>
            <a:r>
              <a:rPr lang="en" sz="1800">
                <a:solidFill>
                  <a:srgbClr val="CCCCCC"/>
                </a:solidFill>
                <a:latin typeface="Arial"/>
                <a:ea typeface="Arial"/>
                <a:cs typeface="Arial"/>
                <a:sym typeface="Arial"/>
              </a:rPr>
              <a:t> statement to be entered in the </a:t>
            </a:r>
            <a:r>
              <a:rPr i="1" lang="en" sz="1800">
                <a:solidFill>
                  <a:srgbClr val="93C47D"/>
                </a:solidFill>
                <a:latin typeface="Arial"/>
                <a:ea typeface="Arial"/>
                <a:cs typeface="Arial"/>
                <a:sym typeface="Arial"/>
              </a:rPr>
              <a:t>command line</a:t>
            </a:r>
            <a:r>
              <a:rPr lang="en" sz="1800">
                <a:solidFill>
                  <a:srgbClr val="CCCCCC"/>
                </a:solidFill>
                <a:latin typeface="Arial"/>
                <a:ea typeface="Arial"/>
                <a:cs typeface="Arial"/>
                <a:sym typeface="Arial"/>
              </a:rPr>
              <a:t> (terminal).</a:t>
            </a:r>
            <a:endParaRPr sz="1800">
              <a:solidFill>
                <a:srgbClr val="CCCCCC"/>
              </a:solidFill>
              <a:latin typeface="Arial"/>
              <a:ea typeface="Arial"/>
              <a:cs typeface="Arial"/>
              <a:sym typeface="Arial"/>
            </a:endParaRPr>
          </a:p>
          <a:p>
            <a:pPr indent="-342900" lvl="0" marL="457200" rtl="0" algn="l">
              <a:lnSpc>
                <a:spcPct val="115000"/>
              </a:lnSpc>
              <a:spcBef>
                <a:spcPts val="0"/>
              </a:spcBef>
              <a:spcAft>
                <a:spcPts val="0"/>
              </a:spcAft>
              <a:buClr>
                <a:srgbClr val="CCCCCC"/>
              </a:buClr>
              <a:buSzPts val="1800"/>
              <a:buFont typeface="Arial"/>
              <a:buChar char="●"/>
            </a:pPr>
            <a:r>
              <a:rPr b="1" lang="en" sz="1800">
                <a:solidFill>
                  <a:srgbClr val="93C47D"/>
                </a:solidFill>
                <a:latin typeface="Arial"/>
                <a:ea typeface="Arial"/>
                <a:cs typeface="Arial"/>
                <a:sym typeface="Arial"/>
              </a:rPr>
              <a:t>&lt;</a:t>
            </a:r>
            <a:r>
              <a:rPr lang="en" sz="1800">
                <a:solidFill>
                  <a:srgbClr val="CCCCCC"/>
                </a:solidFill>
                <a:latin typeface="Arial"/>
                <a:ea typeface="Arial"/>
                <a:cs typeface="Arial"/>
                <a:sym typeface="Arial"/>
              </a:rPr>
              <a:t>user entered value</a:t>
            </a:r>
            <a:r>
              <a:rPr b="1" lang="en" sz="1800">
                <a:solidFill>
                  <a:srgbClr val="93C47D"/>
                </a:solidFill>
                <a:latin typeface="Arial"/>
                <a:ea typeface="Arial"/>
                <a:cs typeface="Arial"/>
                <a:sym typeface="Arial"/>
              </a:rPr>
              <a:t>&gt;</a:t>
            </a:r>
            <a:endParaRPr b="1" sz="1800">
              <a:solidFill>
                <a:srgbClr val="93C47D"/>
              </a:solidFill>
              <a:latin typeface="Arial"/>
              <a:ea typeface="Arial"/>
              <a:cs typeface="Arial"/>
              <a:sym typeface="Arial"/>
            </a:endParaRPr>
          </a:p>
          <a:p>
            <a:pPr indent="-342900" lvl="0" marL="457200" rtl="0" algn="l">
              <a:lnSpc>
                <a:spcPct val="115000"/>
              </a:lnSpc>
              <a:spcBef>
                <a:spcPts val="0"/>
              </a:spcBef>
              <a:spcAft>
                <a:spcPts val="0"/>
              </a:spcAft>
              <a:buClr>
                <a:srgbClr val="CCCCCC"/>
              </a:buClr>
              <a:buSzPts val="1800"/>
              <a:buFont typeface="Arial"/>
              <a:buChar char="●"/>
            </a:pPr>
            <a:r>
              <a:rPr lang="en" sz="1800">
                <a:solidFill>
                  <a:srgbClr val="93C47D"/>
                </a:solidFill>
                <a:latin typeface="Arial"/>
                <a:ea typeface="Arial"/>
                <a:cs typeface="Arial"/>
                <a:sym typeface="Arial"/>
              </a:rPr>
              <a:t>~</a:t>
            </a:r>
            <a:r>
              <a:rPr lang="en" sz="1800">
                <a:solidFill>
                  <a:srgbClr val="CCCCCC"/>
                </a:solidFill>
                <a:latin typeface="Arial"/>
                <a:ea typeface="Arial"/>
                <a:cs typeface="Arial"/>
                <a:sym typeface="Arial"/>
              </a:rPr>
              <a:t> or </a:t>
            </a:r>
            <a:r>
              <a:rPr lang="en" sz="1800">
                <a:solidFill>
                  <a:srgbClr val="93C47D"/>
                </a:solidFill>
                <a:latin typeface="Arial"/>
                <a:ea typeface="Arial"/>
                <a:cs typeface="Arial"/>
                <a:sym typeface="Arial"/>
              </a:rPr>
              <a:t>~/</a:t>
            </a:r>
            <a:r>
              <a:rPr lang="en" sz="1800">
                <a:solidFill>
                  <a:srgbClr val="CCCCCC"/>
                </a:solidFill>
                <a:latin typeface="Arial"/>
                <a:ea typeface="Arial"/>
                <a:cs typeface="Arial"/>
                <a:sym typeface="Arial"/>
              </a:rPr>
              <a:t> is shorthand for the “</a:t>
            </a:r>
            <a:r>
              <a:rPr i="1" lang="en" sz="1800">
                <a:solidFill>
                  <a:srgbClr val="93C47D"/>
                </a:solidFill>
                <a:latin typeface="Arial"/>
                <a:ea typeface="Arial"/>
                <a:cs typeface="Arial"/>
                <a:sym typeface="Arial"/>
              </a:rPr>
              <a:t>home directory</a:t>
            </a:r>
            <a:r>
              <a:rPr lang="en" sz="1800">
                <a:solidFill>
                  <a:srgbClr val="CCCCCC"/>
                </a:solidFill>
                <a:latin typeface="Arial"/>
                <a:ea typeface="Arial"/>
                <a:cs typeface="Arial"/>
                <a:sym typeface="Arial"/>
              </a:rPr>
              <a:t>”</a:t>
            </a:r>
            <a:endParaRPr sz="1800">
              <a:solidFill>
                <a:srgbClr val="CCCCCC"/>
              </a:solidFill>
              <a:latin typeface="Arial"/>
              <a:ea typeface="Arial"/>
              <a:cs typeface="Arial"/>
              <a:sym typeface="Arial"/>
            </a:endParaRPr>
          </a:p>
          <a:p>
            <a:pPr indent="-342900" lvl="0" marL="457200" rtl="0" algn="l">
              <a:lnSpc>
                <a:spcPct val="115000"/>
              </a:lnSpc>
              <a:spcBef>
                <a:spcPts val="0"/>
              </a:spcBef>
              <a:spcAft>
                <a:spcPts val="0"/>
              </a:spcAft>
              <a:buClr>
                <a:srgbClr val="CCCCCC"/>
              </a:buClr>
              <a:buSzPts val="1800"/>
              <a:buFont typeface="Arial"/>
              <a:buChar char="●"/>
            </a:pPr>
            <a:r>
              <a:rPr b="1" lang="en" sz="1800">
                <a:solidFill>
                  <a:srgbClr val="93C47D"/>
                </a:solidFill>
                <a:latin typeface="Arial"/>
                <a:ea typeface="Arial"/>
                <a:cs typeface="Arial"/>
                <a:sym typeface="Arial"/>
              </a:rPr>
              <a:t>#</a:t>
            </a:r>
            <a:r>
              <a:rPr lang="en" sz="1800">
                <a:solidFill>
                  <a:srgbClr val="CCCCCC"/>
                </a:solidFill>
                <a:latin typeface="Arial"/>
                <a:ea typeface="Arial"/>
                <a:cs typeface="Arial"/>
                <a:sym typeface="Arial"/>
              </a:rPr>
              <a:t> tells the shell interpreter to </a:t>
            </a:r>
            <a:r>
              <a:rPr lang="en" sz="1800">
                <a:solidFill>
                  <a:schemeClr val="lt2"/>
                </a:solidFill>
                <a:latin typeface="Arial"/>
                <a:ea typeface="Arial"/>
                <a:cs typeface="Arial"/>
                <a:sym typeface="Arial"/>
              </a:rPr>
              <a:t>ignore </a:t>
            </a:r>
            <a:r>
              <a:rPr lang="en" sz="1800">
                <a:solidFill>
                  <a:srgbClr val="CCCCCC"/>
                </a:solidFill>
                <a:latin typeface="Arial"/>
                <a:ea typeface="Arial"/>
                <a:cs typeface="Arial"/>
                <a:sym typeface="Arial"/>
              </a:rPr>
              <a:t>or “</a:t>
            </a:r>
            <a:r>
              <a:rPr i="1" lang="en" sz="1800">
                <a:solidFill>
                  <a:srgbClr val="93C47D"/>
                </a:solidFill>
                <a:latin typeface="Arial"/>
                <a:ea typeface="Arial"/>
                <a:cs typeface="Arial"/>
                <a:sym typeface="Arial"/>
              </a:rPr>
              <a:t>comment out</a:t>
            </a:r>
            <a:r>
              <a:rPr lang="en" sz="1800">
                <a:solidFill>
                  <a:srgbClr val="CCCCCC"/>
                </a:solidFill>
                <a:latin typeface="Arial"/>
                <a:ea typeface="Arial"/>
                <a:cs typeface="Arial"/>
                <a:sym typeface="Arial"/>
              </a:rPr>
              <a:t>” subsequent text in a single line of code</a:t>
            </a:r>
            <a:endParaRPr sz="1800">
              <a:solidFill>
                <a:srgbClr val="CCCCC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ph type="title"/>
          </p:nvPr>
        </p:nvSpPr>
        <p:spPr>
          <a:xfrm>
            <a:off x="602525" y="378900"/>
            <a:ext cx="3592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a:solidFill>
                  <a:srgbClr val="93C47D"/>
                </a:solidFill>
              </a:rPr>
              <a:t>Directories</a:t>
            </a:r>
            <a:r>
              <a:rPr lang="en">
                <a:solidFill>
                  <a:srgbClr val="6AA84F"/>
                </a:solidFill>
              </a:rPr>
              <a:t> </a:t>
            </a:r>
            <a:r>
              <a:rPr lang="en">
                <a:solidFill>
                  <a:srgbClr val="CCCCCC"/>
                </a:solidFill>
              </a:rPr>
              <a:t>(folders)</a:t>
            </a:r>
            <a:endParaRPr>
              <a:solidFill>
                <a:srgbClr val="CCCCCC"/>
              </a:solidFill>
            </a:endParaRPr>
          </a:p>
        </p:txBody>
      </p:sp>
      <p:sp>
        <p:nvSpPr>
          <p:cNvPr id="111" name="Google Shape;111;p6"/>
          <p:cNvSpPr txBox="1"/>
          <p:nvPr/>
        </p:nvSpPr>
        <p:spPr>
          <a:xfrm>
            <a:off x="479550" y="1630463"/>
            <a:ext cx="3434700" cy="1970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D9D9D9"/>
                </a:solidFill>
                <a:latin typeface="Proxima Nova"/>
                <a:ea typeface="Proxima Nova"/>
                <a:cs typeface="Proxima Nova"/>
                <a:sym typeface="Proxima Nova"/>
              </a:rPr>
              <a:t>Common Commands</a:t>
            </a:r>
            <a:endParaRPr b="1" i="0" sz="1400" u="none" cap="none" strike="noStrike">
              <a:solidFill>
                <a:srgbClr val="D9D9D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D9D9D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D9D9D9"/>
                </a:solidFill>
                <a:latin typeface="Proxima Nova"/>
                <a:ea typeface="Proxima Nova"/>
                <a:cs typeface="Proxima Nova"/>
                <a:sym typeface="Proxima Nova"/>
              </a:rPr>
              <a:t>cd &lt;folder or path&gt;	change directory</a:t>
            </a:r>
            <a:endParaRPr b="0" i="0" sz="1100" u="none" cap="none" strike="noStrike">
              <a:solidFill>
                <a:srgbClr val="D9D9D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D9D9D9"/>
                </a:solidFill>
                <a:latin typeface="Proxima Nova"/>
                <a:ea typeface="Proxima Nova"/>
                <a:cs typeface="Proxima Nova"/>
                <a:sym typeface="Proxima Nova"/>
              </a:rPr>
              <a:t>cd ~			change to home directory</a:t>
            </a:r>
            <a:endParaRPr b="0" i="0" sz="1100" u="none" cap="none" strike="noStrike">
              <a:solidFill>
                <a:srgbClr val="D9D9D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D9D9D9"/>
                </a:solidFill>
                <a:latin typeface="Proxima Nova"/>
                <a:ea typeface="Proxima Nova"/>
                <a:cs typeface="Proxima Nova"/>
                <a:sym typeface="Proxima Nova"/>
              </a:rPr>
              <a:t>cd . . 			change to parent directory</a:t>
            </a:r>
            <a:endParaRPr b="0" i="0" sz="1100" u="none" cap="none" strike="noStrike">
              <a:solidFill>
                <a:srgbClr val="D9D9D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D9D9D9"/>
                </a:solidFill>
                <a:latin typeface="Proxima Nova"/>
                <a:ea typeface="Proxima Nova"/>
                <a:cs typeface="Proxima Nova"/>
                <a:sym typeface="Proxima Nova"/>
              </a:rPr>
              <a:t>mkdir			make directory</a:t>
            </a:r>
            <a:endParaRPr b="0" i="0" sz="1100" u="none" cap="none" strike="noStrike">
              <a:solidFill>
                <a:srgbClr val="D9D9D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D9D9D9"/>
                </a:solidFill>
                <a:latin typeface="Proxima Nova"/>
                <a:ea typeface="Proxima Nova"/>
                <a:cs typeface="Proxima Nova"/>
                <a:sym typeface="Proxima Nova"/>
              </a:rPr>
              <a:t>pwd			print working directory</a:t>
            </a:r>
            <a:endParaRPr b="0" i="0" sz="1100" u="none" cap="none" strike="noStrike">
              <a:solidFill>
                <a:srgbClr val="D9D9D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D9D9D9"/>
                </a:solidFill>
                <a:latin typeface="Proxima Nova"/>
                <a:ea typeface="Proxima Nova"/>
                <a:cs typeface="Proxima Nova"/>
                <a:sym typeface="Proxima Nova"/>
              </a:rPr>
              <a:t>ls			list</a:t>
            </a:r>
            <a:endParaRPr b="0" i="0" sz="1100" u="none" cap="none" strike="noStrike">
              <a:solidFill>
                <a:srgbClr val="D9D9D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lang="en" sz="1100">
                <a:solidFill>
                  <a:srgbClr val="D9D9D9"/>
                </a:solidFill>
                <a:latin typeface="Proxima Nova"/>
                <a:ea typeface="Proxima Nova"/>
                <a:cs typeface="Proxima Nova"/>
                <a:sym typeface="Proxima Nova"/>
              </a:rPr>
              <a:t>cd</a:t>
            </a:r>
            <a:r>
              <a:rPr lang="en" sz="1100">
                <a:solidFill>
                  <a:srgbClr val="D9D9D9"/>
                </a:solidFill>
                <a:latin typeface="Proxima Nova"/>
                <a:ea typeface="Proxima Nova"/>
                <a:cs typeface="Proxima Nova"/>
                <a:sym typeface="Proxima Nova"/>
              </a:rPr>
              <a:t> -			change directory to previous </a:t>
            </a:r>
            <a:endParaRPr sz="1100">
              <a:solidFill>
                <a:srgbClr val="D9D9D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rPr lang="en" sz="1100">
                <a:solidFill>
                  <a:srgbClr val="D9D9D9"/>
                </a:solidFill>
                <a:latin typeface="Proxima Nova"/>
                <a:ea typeface="Proxima Nova"/>
                <a:cs typeface="Proxima Nova"/>
                <a:sym typeface="Proxima Nova"/>
              </a:rPr>
              <a:t>			directory</a:t>
            </a:r>
            <a:endParaRPr sz="1100">
              <a:solidFill>
                <a:srgbClr val="D9D9D9"/>
              </a:solidFill>
              <a:latin typeface="Proxima Nova"/>
              <a:ea typeface="Proxima Nova"/>
              <a:cs typeface="Proxima Nova"/>
              <a:sym typeface="Proxima Nova"/>
            </a:endParaRPr>
          </a:p>
        </p:txBody>
      </p:sp>
      <p:pic>
        <p:nvPicPr>
          <p:cNvPr id="112" name="Google Shape;112;p6" title="directories.mp4">
            <a:hlinkClick r:id="rId3"/>
          </p:cNvPr>
          <p:cNvPicPr preferRelativeResize="0"/>
          <p:nvPr/>
        </p:nvPicPr>
        <p:blipFill rotWithShape="1">
          <a:blip r:embed="rId4">
            <a:alphaModFix/>
          </a:blip>
          <a:srcRect b="0" l="0" r="0" t="0"/>
          <a:stretch/>
        </p:blipFill>
        <p:spPr>
          <a:xfrm>
            <a:off x="4265834" y="704689"/>
            <a:ext cx="4644350" cy="3483275"/>
          </a:xfrm>
          <a:prstGeom prst="rect">
            <a:avLst/>
          </a:prstGeom>
          <a:noFill/>
          <a:ln>
            <a:noFill/>
          </a:ln>
        </p:spPr>
      </p:pic>
      <p:sp>
        <p:nvSpPr>
          <p:cNvPr id="113" name="Google Shape;113;p6"/>
          <p:cNvSpPr txBox="1"/>
          <p:nvPr/>
        </p:nvSpPr>
        <p:spPr>
          <a:xfrm>
            <a:off x="4870650" y="4346942"/>
            <a:ext cx="3434700" cy="615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D9D9D9"/>
                </a:solidFill>
                <a:latin typeface="Proxima Nova"/>
                <a:ea typeface="Proxima Nova"/>
                <a:cs typeface="Proxima Nova"/>
                <a:sym typeface="Proxima Nova"/>
              </a:rPr>
              <a:t>Click on the box above for a demonstration</a:t>
            </a:r>
            <a:endParaRPr b="0" i="0" sz="1100" u="none" cap="none" strike="noStrike">
              <a:solidFill>
                <a:srgbClr val="D9D9D9"/>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102c389629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Shell Shortcuts</a:t>
            </a:r>
            <a:endParaRPr/>
          </a:p>
        </p:txBody>
      </p:sp>
      <p:sp>
        <p:nvSpPr>
          <p:cNvPr id="119" name="Google Shape;119;g1102c389629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The caret (</a:t>
            </a:r>
            <a:r>
              <a:rPr lang="en" sz="1600"/>
              <a:t>^</a:t>
            </a:r>
            <a:r>
              <a:rPr lang="en" sz="1200"/>
              <a:t>) symbol represents the CTRL key for terminal commands. Even on MacOS, you still use the CTRL key</a:t>
            </a:r>
            <a:endParaRPr sz="1200"/>
          </a:p>
          <a:p>
            <a:pPr indent="0" lvl="0" marL="0" rtl="0" algn="l">
              <a:spcBef>
                <a:spcPts val="0"/>
              </a:spcBef>
              <a:spcAft>
                <a:spcPts val="0"/>
              </a:spcAft>
              <a:buNone/>
            </a:pPr>
            <a:r>
              <a:t/>
            </a:r>
            <a:endParaRPr sz="1200"/>
          </a:p>
          <a:p>
            <a:pPr indent="-304800" lvl="0" marL="457200" rtl="0" algn="l">
              <a:spcBef>
                <a:spcPts val="0"/>
              </a:spcBef>
              <a:spcAft>
                <a:spcPts val="0"/>
              </a:spcAft>
              <a:buClr>
                <a:schemeClr val="lt2"/>
              </a:buClr>
              <a:buSzPts val="1200"/>
              <a:buChar char="●"/>
            </a:pPr>
            <a:r>
              <a:rPr lang="en" sz="1600">
                <a:solidFill>
                  <a:schemeClr val="lt2"/>
                </a:solidFill>
              </a:rPr>
              <a:t>^</a:t>
            </a:r>
            <a:r>
              <a:rPr lang="en" sz="1200">
                <a:solidFill>
                  <a:schemeClr val="lt2"/>
                </a:solidFill>
              </a:rPr>
              <a:t>L : Clear screen (can also use &lt; clear &gt; )</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UpArrow &amp; DownArrow: scroll through recently used commands</a:t>
            </a:r>
            <a:endParaRPr sz="1200">
              <a:solidFill>
                <a:schemeClr val="lt2"/>
              </a:solidFill>
            </a:endParaRPr>
          </a:p>
          <a:p>
            <a:pPr indent="-304800" lvl="0" marL="457200" rtl="0" algn="l">
              <a:spcBef>
                <a:spcPts val="0"/>
              </a:spcBef>
              <a:spcAft>
                <a:spcPts val="0"/>
              </a:spcAft>
              <a:buClr>
                <a:schemeClr val="lt2"/>
              </a:buClr>
              <a:buSzPts val="1200"/>
              <a:buChar char="●"/>
            </a:pPr>
            <a:r>
              <a:rPr lang="en" sz="1600">
                <a:solidFill>
                  <a:schemeClr val="lt2"/>
                </a:solidFill>
              </a:rPr>
              <a:t>^</a:t>
            </a:r>
            <a:r>
              <a:rPr lang="en" sz="1200">
                <a:solidFill>
                  <a:schemeClr val="lt2"/>
                </a:solidFill>
              </a:rPr>
              <a:t>U : Erase the current line</a:t>
            </a:r>
            <a:endParaRPr sz="1200">
              <a:solidFill>
                <a:schemeClr val="lt2"/>
              </a:solidFill>
            </a:endParaRPr>
          </a:p>
          <a:p>
            <a:pPr indent="-304800" lvl="0" marL="457200" rtl="0" algn="l">
              <a:spcBef>
                <a:spcPts val="0"/>
              </a:spcBef>
              <a:spcAft>
                <a:spcPts val="0"/>
              </a:spcAft>
              <a:buClr>
                <a:schemeClr val="lt2"/>
              </a:buClr>
              <a:buSzPts val="1200"/>
              <a:buChar char="●"/>
            </a:pPr>
            <a:r>
              <a:rPr lang="en" sz="1600">
                <a:solidFill>
                  <a:schemeClr val="lt2"/>
                </a:solidFill>
              </a:rPr>
              <a:t>^</a:t>
            </a:r>
            <a:r>
              <a:rPr lang="en" sz="1200">
                <a:solidFill>
                  <a:schemeClr val="lt2"/>
                </a:solidFill>
              </a:rPr>
              <a:t>A : Go to beginning of line</a:t>
            </a:r>
            <a:endParaRPr sz="1200">
              <a:solidFill>
                <a:schemeClr val="lt2"/>
              </a:solidFill>
            </a:endParaRPr>
          </a:p>
          <a:p>
            <a:pPr indent="-304800" lvl="0" marL="457200" rtl="0" algn="l">
              <a:spcBef>
                <a:spcPts val="0"/>
              </a:spcBef>
              <a:spcAft>
                <a:spcPts val="0"/>
              </a:spcAft>
              <a:buClr>
                <a:schemeClr val="lt2"/>
              </a:buClr>
              <a:buSzPts val="1200"/>
              <a:buChar char="●"/>
            </a:pPr>
            <a:r>
              <a:rPr lang="en" sz="1600">
                <a:solidFill>
                  <a:schemeClr val="lt2"/>
                </a:solidFill>
              </a:rPr>
              <a:t>^</a:t>
            </a:r>
            <a:r>
              <a:rPr lang="en" sz="1200">
                <a:solidFill>
                  <a:schemeClr val="lt2"/>
                </a:solidFill>
              </a:rPr>
              <a:t>E : Go to end of line</a:t>
            </a:r>
            <a:endParaRPr sz="1200">
              <a:solidFill>
                <a:schemeClr val="lt2"/>
              </a:solidFill>
            </a:endParaRPr>
          </a:p>
          <a:p>
            <a:pPr indent="-304800" lvl="0" marL="457200" rtl="0" algn="l">
              <a:spcBef>
                <a:spcPts val="0"/>
              </a:spcBef>
              <a:spcAft>
                <a:spcPts val="0"/>
              </a:spcAft>
              <a:buClr>
                <a:schemeClr val="lt2"/>
              </a:buClr>
              <a:buSzPts val="1200"/>
              <a:buChar char="●"/>
            </a:pPr>
            <a:r>
              <a:rPr lang="en" sz="1600">
                <a:solidFill>
                  <a:schemeClr val="lt2"/>
                </a:solidFill>
              </a:rPr>
              <a:t>^</a:t>
            </a:r>
            <a:r>
              <a:rPr lang="en" sz="1200">
                <a:solidFill>
                  <a:schemeClr val="lt2"/>
                </a:solidFill>
              </a:rPr>
              <a:t>R : Search for recently used command (Reverse keyword search; e.g. find recently used commands with “ls”)</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&lt;TAB&gt; : auto-complete command, path, etc.</a:t>
            </a:r>
            <a:endParaRPr sz="1200">
              <a:solidFill>
                <a:schemeClr val="lt2"/>
              </a:solidFill>
            </a:endParaRPr>
          </a:p>
          <a:p>
            <a:pPr indent="-304800" lvl="0" marL="457200" rtl="0" algn="l">
              <a:spcBef>
                <a:spcPts val="0"/>
              </a:spcBef>
              <a:spcAft>
                <a:spcPts val="0"/>
              </a:spcAft>
              <a:buClr>
                <a:schemeClr val="lt2"/>
              </a:buClr>
              <a:buSzPts val="1200"/>
              <a:buChar char="●"/>
            </a:pPr>
            <a:r>
              <a:rPr lang="en" sz="1600">
                <a:solidFill>
                  <a:schemeClr val="lt2"/>
                </a:solidFill>
              </a:rPr>
              <a:t>^</a:t>
            </a:r>
            <a:r>
              <a:rPr lang="en" sz="1200">
                <a:solidFill>
                  <a:schemeClr val="lt2"/>
                </a:solidFill>
              </a:rPr>
              <a:t>C : stop running the current command</a:t>
            </a:r>
            <a:endParaRPr sz="12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320150" y="368150"/>
            <a:ext cx="2884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a:solidFill>
                  <a:srgbClr val="93C47D"/>
                </a:solidFill>
              </a:rPr>
              <a:t>Paths</a:t>
            </a:r>
            <a:r>
              <a:rPr lang="en">
                <a:solidFill>
                  <a:srgbClr val="6AA84F"/>
                </a:solidFill>
              </a:rPr>
              <a:t> </a:t>
            </a:r>
            <a:r>
              <a:rPr lang="en">
                <a:solidFill>
                  <a:srgbClr val="D9D9D9"/>
                </a:solidFill>
              </a:rPr>
              <a:t>(directions)</a:t>
            </a:r>
            <a:endParaRPr>
              <a:solidFill>
                <a:srgbClr val="D9D9D9"/>
              </a:solidFill>
            </a:endParaRPr>
          </a:p>
        </p:txBody>
      </p:sp>
      <p:sp>
        <p:nvSpPr>
          <p:cNvPr id="125" name="Google Shape;125;p7"/>
          <p:cNvSpPr txBox="1"/>
          <p:nvPr/>
        </p:nvSpPr>
        <p:spPr>
          <a:xfrm>
            <a:off x="246000" y="1323075"/>
            <a:ext cx="3728400" cy="360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Helvetica Neue"/>
                <a:ea typeface="Helvetica Neue"/>
                <a:cs typeface="Helvetica Neue"/>
                <a:sym typeface="Helvetica Neue"/>
              </a:rPr>
              <a:t>A </a:t>
            </a:r>
            <a:r>
              <a:rPr b="0" i="1" lang="en" sz="1600" u="none" cap="none" strike="noStrike">
                <a:solidFill>
                  <a:srgbClr val="93C47D"/>
                </a:solidFill>
                <a:latin typeface="Helvetica Neue"/>
                <a:ea typeface="Helvetica Neue"/>
                <a:cs typeface="Helvetica Neue"/>
                <a:sym typeface="Helvetica Neue"/>
              </a:rPr>
              <a:t>path</a:t>
            </a:r>
            <a:r>
              <a:rPr b="0" i="0" lang="en" sz="1600" u="none" cap="none" strike="noStrike">
                <a:solidFill>
                  <a:srgbClr val="FFFFFF"/>
                </a:solidFill>
                <a:latin typeface="Helvetica Neue"/>
                <a:ea typeface="Helvetica Neue"/>
                <a:cs typeface="Helvetica Neue"/>
                <a:sym typeface="Helvetica Neue"/>
              </a:rPr>
              <a:t> points to a directory or file location</a:t>
            </a:r>
            <a:endParaRPr b="0" i="0" sz="16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Arial"/>
              <a:buNone/>
            </a:pPr>
            <a:r>
              <a:rPr b="0" i="1" lang="en" sz="1600" u="none" cap="none" strike="noStrike">
                <a:solidFill>
                  <a:srgbClr val="93C47D"/>
                </a:solidFill>
                <a:latin typeface="Helvetica Neue"/>
                <a:ea typeface="Helvetica Neue"/>
                <a:cs typeface="Helvetica Neue"/>
                <a:sym typeface="Helvetica Neue"/>
              </a:rPr>
              <a:t>Absolute</a:t>
            </a:r>
            <a:r>
              <a:rPr b="0" i="1" lang="en" sz="1600" u="none" cap="none" strike="noStrike">
                <a:solidFill>
                  <a:srgbClr val="FFFFFF"/>
                </a:solidFill>
                <a:latin typeface="Helvetica Neue"/>
                <a:ea typeface="Helvetica Neue"/>
                <a:cs typeface="Helvetica Neue"/>
                <a:sym typeface="Helvetica Neue"/>
              </a:rPr>
              <a:t> </a:t>
            </a:r>
            <a:r>
              <a:rPr b="0" i="0" lang="en" sz="1600" u="none" cap="none" strike="noStrike">
                <a:solidFill>
                  <a:srgbClr val="FFFFFF"/>
                </a:solidFill>
                <a:latin typeface="Helvetica Neue"/>
                <a:ea typeface="Helvetica Neue"/>
                <a:cs typeface="Helvetica Neue"/>
                <a:sym typeface="Helvetica Neue"/>
              </a:rPr>
              <a:t>or </a:t>
            </a:r>
            <a:r>
              <a:rPr b="0" i="1" lang="en" sz="1600" u="none" cap="none" strike="noStrike">
                <a:solidFill>
                  <a:srgbClr val="93C47D"/>
                </a:solidFill>
                <a:latin typeface="Helvetica Neue"/>
                <a:ea typeface="Helvetica Neue"/>
                <a:cs typeface="Helvetica Neue"/>
                <a:sym typeface="Helvetica Neue"/>
              </a:rPr>
              <a:t>full </a:t>
            </a:r>
            <a:r>
              <a:rPr b="0" i="0" lang="en" sz="1600" u="none" cap="none" strike="noStrike">
                <a:solidFill>
                  <a:srgbClr val="FFFFFF"/>
                </a:solidFill>
                <a:latin typeface="Helvetica Neue"/>
                <a:ea typeface="Helvetica Neue"/>
                <a:cs typeface="Helvetica Neue"/>
                <a:sym typeface="Helvetica Neue"/>
              </a:rPr>
              <a:t>paths are independent of the current directory</a:t>
            </a:r>
            <a:endParaRPr b="0" i="0" sz="1600" u="none" cap="none" strike="noStrike">
              <a:solidFill>
                <a:srgbClr val="FFFFFF"/>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FFFFFF"/>
              </a:buClr>
              <a:buSzPts val="1400"/>
              <a:buFont typeface="Helvetica Neue"/>
              <a:buChar char="●"/>
            </a:pPr>
            <a:r>
              <a:rPr b="0" i="0" lang="en" sz="1400" u="none" cap="none" strike="noStrike">
                <a:solidFill>
                  <a:srgbClr val="FFFFFF"/>
                </a:solidFill>
                <a:latin typeface="Helvetica Neue"/>
                <a:ea typeface="Helvetica Neue"/>
                <a:cs typeface="Helvetica Neue"/>
                <a:sym typeface="Helvetica Neue"/>
              </a:rPr>
              <a:t>Describes location of a directory or file within a parent directory</a:t>
            </a:r>
            <a:endParaRPr b="0" i="0" sz="1400" u="none" cap="none" strike="noStrike">
              <a:solidFill>
                <a:srgbClr val="FFFFFF"/>
              </a:solidFill>
              <a:latin typeface="Helvetica Neue"/>
              <a:ea typeface="Helvetica Neue"/>
              <a:cs typeface="Helvetica Neue"/>
              <a:sym typeface="Helvetica Neue"/>
            </a:endParaRPr>
          </a:p>
          <a:p>
            <a:pPr indent="-304800" lvl="1" marL="914400" marR="0" rtl="0" algn="l">
              <a:lnSpc>
                <a:spcPct val="100000"/>
              </a:lnSpc>
              <a:spcBef>
                <a:spcPts val="0"/>
              </a:spcBef>
              <a:spcAft>
                <a:spcPts val="0"/>
              </a:spcAft>
              <a:buClr>
                <a:srgbClr val="FFFFFF"/>
              </a:buClr>
              <a:buSzPts val="1200"/>
              <a:buFont typeface="Helvetica Neue"/>
              <a:buChar char="○"/>
            </a:pPr>
            <a:r>
              <a:rPr b="0" i="1" lang="en" sz="1200" u="none" cap="none" strike="noStrike">
                <a:solidFill>
                  <a:srgbClr val="93C47D"/>
                </a:solidFill>
                <a:latin typeface="Helvetica Neue"/>
                <a:ea typeface="Helvetica Neue"/>
                <a:cs typeface="Helvetica Neue"/>
                <a:sym typeface="Helvetica Neue"/>
              </a:rPr>
              <a:t>User login parent</a:t>
            </a:r>
            <a:r>
              <a:rPr b="0" i="0" lang="en" sz="1200" u="none" cap="none" strike="noStrike">
                <a:solidFill>
                  <a:srgbClr val="FFFFFF"/>
                </a:solidFill>
                <a:latin typeface="Helvetica Neue"/>
                <a:ea typeface="Helvetica Neue"/>
                <a:cs typeface="Helvetica Neue"/>
                <a:sym typeface="Helvetica Neue"/>
              </a:rPr>
              <a:t>: /Users/hannah</a:t>
            </a:r>
            <a:endParaRPr b="0" i="0" sz="1200" u="none" cap="none" strike="noStrike">
              <a:solidFill>
                <a:srgbClr val="FFFFFF"/>
              </a:solidFill>
              <a:latin typeface="Helvetica Neue"/>
              <a:ea typeface="Helvetica Neue"/>
              <a:cs typeface="Helvetica Neue"/>
              <a:sym typeface="Helvetica Neue"/>
            </a:endParaRPr>
          </a:p>
          <a:p>
            <a:pPr indent="-304800" lvl="1" marL="914400" marR="0" rtl="0" algn="l">
              <a:lnSpc>
                <a:spcPct val="100000"/>
              </a:lnSpc>
              <a:spcBef>
                <a:spcPts val="0"/>
              </a:spcBef>
              <a:spcAft>
                <a:spcPts val="0"/>
              </a:spcAft>
              <a:buClr>
                <a:srgbClr val="FFFFFF"/>
              </a:buClr>
              <a:buSzPts val="1200"/>
              <a:buFont typeface="Helvetica Neue"/>
              <a:buChar char="○"/>
            </a:pPr>
            <a:r>
              <a:rPr b="0" i="1" lang="en" sz="1200" u="none" cap="none" strike="noStrike">
                <a:solidFill>
                  <a:srgbClr val="93C47D"/>
                </a:solidFill>
                <a:latin typeface="Helvetica Neue"/>
                <a:ea typeface="Helvetica Neue"/>
                <a:cs typeface="Helvetica Neue"/>
                <a:sym typeface="Helvetica Neue"/>
              </a:rPr>
              <a:t>OS parents</a:t>
            </a:r>
            <a:r>
              <a:rPr b="0" i="0" lang="en" sz="1200" u="none" cap="none" strike="noStrike">
                <a:solidFill>
                  <a:srgbClr val="FFFFFF"/>
                </a:solidFill>
                <a:latin typeface="Helvetica Neue"/>
                <a:ea typeface="Helvetica Neue"/>
                <a:cs typeface="Helvetica Neue"/>
                <a:sym typeface="Helvetica Neue"/>
              </a:rPr>
              <a:t>: /bin, /usr/lib, etc.</a:t>
            </a:r>
            <a:endParaRPr b="0" i="0" sz="1200" u="none" cap="none" strike="noStrike">
              <a:solidFill>
                <a:srgbClr val="FFFFFF"/>
              </a:solidFill>
              <a:latin typeface="Helvetica Neue"/>
              <a:ea typeface="Helvetica Neue"/>
              <a:cs typeface="Helvetica Neue"/>
              <a:sym typeface="Helvetica Neue"/>
            </a:endParaRPr>
          </a:p>
          <a:p>
            <a:pPr indent="-304800" lvl="1" marL="914400" marR="0" rtl="0" algn="l">
              <a:lnSpc>
                <a:spcPct val="100000"/>
              </a:lnSpc>
              <a:spcBef>
                <a:spcPts val="0"/>
              </a:spcBef>
              <a:spcAft>
                <a:spcPts val="0"/>
              </a:spcAft>
              <a:buClr>
                <a:srgbClr val="FFFFFF"/>
              </a:buClr>
              <a:buSzPts val="1200"/>
              <a:buFont typeface="Helvetica Neue"/>
              <a:buChar char="○"/>
            </a:pPr>
            <a:r>
              <a:rPr b="0" i="0" lang="en" sz="1200" u="none" cap="none" strike="noStrike">
                <a:solidFill>
                  <a:srgbClr val="93C47D"/>
                </a:solidFill>
                <a:latin typeface="Helvetica Neue"/>
                <a:ea typeface="Helvetica Neue"/>
                <a:cs typeface="Helvetica Neue"/>
                <a:sym typeface="Helvetica Neue"/>
              </a:rPr>
              <a:t>CCV home</a:t>
            </a:r>
            <a:r>
              <a:rPr b="0" i="0" lang="en" sz="1200" u="none" cap="none" strike="noStrike">
                <a:solidFill>
                  <a:srgbClr val="FFFFFF"/>
                </a:solidFill>
                <a:latin typeface="Helvetica Neue"/>
                <a:ea typeface="Helvetica Neue"/>
                <a:cs typeface="Helvetica Neue"/>
                <a:sym typeface="Helvetica Neue"/>
              </a:rPr>
              <a:t>: /gpfs/home/userID</a:t>
            </a:r>
            <a:endParaRPr b="0" i="0" sz="1200" u="none" cap="none" strike="noStrike">
              <a:solidFill>
                <a:srgbClr val="FFFFFF"/>
              </a:solidFill>
              <a:latin typeface="Helvetica Neue"/>
              <a:ea typeface="Helvetica Neue"/>
              <a:cs typeface="Helvetica Neue"/>
              <a:sym typeface="Helvetica Neue"/>
            </a:endParaRPr>
          </a:p>
          <a:p>
            <a:pPr indent="-304800" lvl="1" marL="914400" marR="0" rtl="0" algn="l">
              <a:lnSpc>
                <a:spcPct val="100000"/>
              </a:lnSpc>
              <a:spcBef>
                <a:spcPts val="0"/>
              </a:spcBef>
              <a:spcAft>
                <a:spcPts val="0"/>
              </a:spcAft>
              <a:buClr>
                <a:srgbClr val="FFFFFF"/>
              </a:buClr>
              <a:buSzPts val="1200"/>
              <a:buFont typeface="Helvetica Neue"/>
              <a:buChar char="○"/>
            </a:pPr>
            <a:r>
              <a:rPr b="0" i="0" lang="en" sz="1200" u="none" cap="none" strike="noStrike">
                <a:solidFill>
                  <a:srgbClr val="93C47D"/>
                </a:solidFill>
                <a:latin typeface="Helvetica Neue"/>
                <a:ea typeface="Helvetica Neue"/>
                <a:cs typeface="Helvetica Neue"/>
                <a:sym typeface="Helvetica Neue"/>
              </a:rPr>
              <a:t>CCV data</a:t>
            </a:r>
            <a:r>
              <a:rPr b="0" i="0" lang="en" sz="1200" u="none" cap="none" strike="noStrike">
                <a:solidFill>
                  <a:srgbClr val="FFFFFF"/>
                </a:solidFill>
                <a:latin typeface="Helvetica Neue"/>
                <a:ea typeface="Helvetica Neue"/>
                <a:cs typeface="Helvetica Neue"/>
                <a:sym typeface="Helvetica Neue"/>
              </a:rPr>
              <a:t>: /gpfs/data/userID</a:t>
            </a:r>
            <a:endParaRPr b="0" i="0" sz="12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Helvetica Neue"/>
                <a:ea typeface="Helvetica Neue"/>
                <a:cs typeface="Helvetica Neue"/>
                <a:sym typeface="Helvetica Neue"/>
              </a:rPr>
              <a:t> </a:t>
            </a:r>
            <a:endParaRPr b="0" i="0" sz="16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93C47D"/>
                </a:solidFill>
                <a:latin typeface="Helvetica Neue"/>
                <a:ea typeface="Helvetica Neue"/>
                <a:cs typeface="Helvetica Neue"/>
                <a:sym typeface="Helvetica Neue"/>
              </a:rPr>
              <a:t>Relative</a:t>
            </a:r>
            <a:r>
              <a:rPr b="0" i="0" lang="en" sz="1600" u="none" cap="none" strike="noStrike">
                <a:solidFill>
                  <a:srgbClr val="FFFFFF"/>
                </a:solidFill>
                <a:latin typeface="Helvetica Neue"/>
                <a:ea typeface="Helvetica Neue"/>
                <a:cs typeface="Helvetica Neue"/>
                <a:sym typeface="Helvetica Neue"/>
              </a:rPr>
              <a:t> paths reference the current directory</a:t>
            </a:r>
            <a:endParaRPr b="0" i="0" sz="16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 </a:t>
            </a:r>
            <a:endParaRPr b="0" i="0" sz="1400" u="none" cap="none" strike="noStrike">
              <a:solidFill>
                <a:srgbClr val="000000"/>
              </a:solidFill>
              <a:latin typeface="Helvetica Neue"/>
              <a:ea typeface="Helvetica Neue"/>
              <a:cs typeface="Helvetica Neue"/>
              <a:sym typeface="Helvetica Neue"/>
            </a:endParaRPr>
          </a:p>
        </p:txBody>
      </p:sp>
      <p:pic>
        <p:nvPicPr>
          <p:cNvPr id="126" name="Google Shape;126;p7" title="paths.mp4">
            <a:hlinkClick r:id="rId3"/>
          </p:cNvPr>
          <p:cNvPicPr preferRelativeResize="0"/>
          <p:nvPr/>
        </p:nvPicPr>
        <p:blipFill rotWithShape="1">
          <a:blip r:embed="rId4">
            <a:alphaModFix/>
          </a:blip>
          <a:srcRect b="0" l="0" r="0" t="0"/>
          <a:stretch/>
        </p:blipFill>
        <p:spPr>
          <a:xfrm>
            <a:off x="4119125" y="757050"/>
            <a:ext cx="4572000" cy="3429000"/>
          </a:xfrm>
          <a:prstGeom prst="rect">
            <a:avLst/>
          </a:prstGeom>
          <a:noFill/>
          <a:ln>
            <a:noFill/>
          </a:ln>
        </p:spPr>
      </p:pic>
      <p:sp>
        <p:nvSpPr>
          <p:cNvPr id="127" name="Google Shape;127;p7"/>
          <p:cNvSpPr txBox="1"/>
          <p:nvPr/>
        </p:nvSpPr>
        <p:spPr>
          <a:xfrm>
            <a:off x="4870650" y="4346942"/>
            <a:ext cx="3434700" cy="615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D9D9D9"/>
                </a:solidFill>
                <a:latin typeface="Proxima Nova"/>
                <a:ea typeface="Proxima Nova"/>
                <a:cs typeface="Proxima Nova"/>
                <a:sym typeface="Proxima Nova"/>
              </a:rPr>
              <a:t>Click on the box above for a demonstration</a:t>
            </a:r>
            <a:endParaRPr b="0" i="0" sz="1100" u="none" cap="none" strike="noStrike">
              <a:solidFill>
                <a:srgbClr val="D9D9D9"/>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