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Average"/>
      <p:regular r:id="rId32"/>
    </p:embeddedFont>
    <p:embeddedFont>
      <p:font typeface="Oswald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ihpJ2OU6vui6boD8ofkq57bEcv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Average-regular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ndysbrainbook.readthedocs.io/en/latest/fMRI_Short_Course/Preprocessing/Slice_Timing_Correction.html" TargetMode="External"/><Relationship Id="rId3" Type="http://schemas.openxmlformats.org/officeDocument/2006/relationships/hyperlink" Target="https://www.sciencedirect.com/science/article/pii/S1053811921002421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researchgate.net/figure/FMRI-activation-group-level-maps-from-session-1-left-side-of-each-panel-The-overlap_fig3_221828588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books.org/wiki/Neuroimaging_Data_Processing/Processing/Steps/Temporal_Filtering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emanticscholar.org/paper/Simultaneous-correction-of-ghost-and-geometric-in-a-Schmithorst-Dardzinski/5a310e412a829844c8a1a7cf63dc81f3ca9b2562/figure/4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https://www.researchgate.net/figure/Movement-related-artefacts-This-figure-shows-the-typical-motion-artefact-present-during_fig1_11954127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https://ejmcm.com/article_8354_84562ddd65a48045d81d4065941691ec.pdf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https://andysbrainbook.readthedocs.io/en/latest/fMRI_Short_Course/Preprocessing/Slice_Timing_Correction.html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Using multiband 4 add..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https://www.sciencedirect.com/science/article/pii/S1053811921002421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http://andysbrainblog.blogspot.com/2012/09/slice-timing-correction.html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https://onlinelibrary.wiley.com/doi/epdf/10.1002/hbm.20959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https://www.researchgate.net/figure/FMRI-activation-group-level-maps-from-session-1-left-side-of-each-panel-The-overlap_fig3_221828588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https://en.wikibooks.org/wiki/Neuroimaging_Data_Processing/Processing/Steps/Temporal_Filtering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https://users.fmrib.ox.ac.uk/~stuart/thesis/chapter_6/section6_2.html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https://www.researchgate.net/figure/The-effects-of-spatial-smoothing-illustrated-on-an-ultra-high-field-fMRI-data-set-at-a_fig4_264394222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STILL TRYING TO FIND GOOD PICTURES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https://www.semanticscholar.org/paper/Simultaneous-correction-of-ghost-and-geometric-in-a-Schmithorst-Dardzinski/5a310e412a829844c8a1a7cf63dc81f3ca9b2562/figure/4</a:t>
            </a:r>
            <a:r>
              <a:rPr lang="en"/>
              <a:t> from left to right, first echo image of multiecho reference scan, uncorrected, corrected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Find diagram of cardiac system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Find diagram of lungs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7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7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7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7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7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7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None/>
              <a:defRPr sz="2100">
                <a:solidFill>
                  <a:srgbClr val="93C47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36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3000"/>
              <a:buNone/>
              <a:defRPr>
                <a:solidFill>
                  <a:srgbClr val="93C4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3000"/>
              <a:buNone/>
              <a:defRPr>
                <a:solidFill>
                  <a:srgbClr val="93C4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3000"/>
              <a:buNone/>
              <a:defRPr>
                <a:solidFill>
                  <a:srgbClr val="93C4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400"/>
              <a:buNone/>
              <a:defRPr sz="2400">
                <a:solidFill>
                  <a:srgbClr val="93C47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○"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■"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3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3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34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3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Arial"/>
              <a:buNone/>
              <a:defRPr sz="21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3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3000"/>
              <a:buFont typeface="Oswald"/>
              <a:buNone/>
              <a:defRPr b="0" i="0" sz="3000" u="none" cap="none" strike="noStrike">
                <a:solidFill>
                  <a:srgbClr val="93C47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fMRI Pre-Processing</a:t>
            </a:r>
            <a:endParaRPr/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What is pre-processing and why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do we do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it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101000" y="4569025"/>
            <a:ext cx="127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Brown Clinical Neuroimaging Core</a:t>
            </a:r>
            <a:endParaRPr sz="10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7510075" y="4722925"/>
            <a:ext cx="1530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Version Date 01/11/2022</a:t>
            </a:r>
            <a:endParaRPr sz="10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Motion</a:t>
            </a:r>
            <a:endParaRPr/>
          </a:p>
        </p:txBody>
      </p:sp>
      <p:sp>
        <p:nvSpPr>
          <p:cNvPr id="124" name="Google Shape;124;p13"/>
          <p:cNvSpPr txBox="1"/>
          <p:nvPr>
            <p:ph idx="1" type="body"/>
          </p:nvPr>
        </p:nvSpPr>
        <p:spPr>
          <a:xfrm>
            <a:off x="311700" y="1152475"/>
            <a:ext cx="4650300" cy="3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1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fMRI analyses assume that every voxel contains an unchanging cube of brain tissue that is repeatedly sampled over time. </a:t>
            </a:r>
            <a:endParaRPr sz="1600"/>
          </a:p>
          <a:p>
            <a:pPr indent="-3301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Head movement changes the brain tissue within each voxel, leading to non-task related changes in BOLD signal intensity. </a:t>
            </a:r>
            <a:endParaRPr sz="1600"/>
          </a:p>
          <a:p>
            <a:pPr indent="-3301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Changing brain tissue within a voxel can lead to far greater BOLD signal changes than task-related activation. 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effect is particularly pronounced at the edge of the brain and at the boundaries of tissue types with different BOLD signal intensities.</a:t>
            </a:r>
            <a:endParaRPr/>
          </a:p>
        </p:txBody>
      </p:sp>
      <p:pic>
        <p:nvPicPr>
          <p:cNvPr id="125" name="Google Shape;1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150" y="1722125"/>
            <a:ext cx="3503525" cy="216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Are The Steps Within Pre-Processing?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Types of Pre-Processing</a:t>
            </a:r>
            <a:endParaRPr/>
          </a:p>
        </p:txBody>
      </p:sp>
      <p:sp>
        <p:nvSpPr>
          <p:cNvPr id="136" name="Google Shape;136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Anatomical</a:t>
            </a:r>
            <a:r>
              <a:rPr lang="en"/>
              <a:t>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Skull Stripping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Segmentation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Spatial Normalization</a:t>
            </a:r>
            <a:endParaRPr sz="1800"/>
          </a:p>
        </p:txBody>
      </p:sp>
      <p:sp>
        <p:nvSpPr>
          <p:cNvPr id="137" name="Google Shape;137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Functional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Slice Time Correction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Head Motion Correction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Distortion Correction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Functional-Structural Coregistration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Temporal Filtering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Spatial Filtering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Skull-Stripping</a:t>
            </a:r>
            <a:endParaRPr/>
          </a:p>
        </p:txBody>
      </p:sp>
      <p:sp>
        <p:nvSpPr>
          <p:cNvPr id="143" name="Google Shape;14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Skull-stripping isolates and removes the skull from the image to limit the analysis to brain tissue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skull has a different intensity than other parts of the brain</a:t>
            </a:r>
            <a:endParaRPr/>
          </a:p>
        </p:txBody>
      </p:sp>
      <p:pic>
        <p:nvPicPr>
          <p:cNvPr id="144" name="Google Shape;14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0187" y="2216625"/>
            <a:ext cx="4543625" cy="25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 txBox="1"/>
          <p:nvPr/>
        </p:nvSpPr>
        <p:spPr>
          <a:xfrm>
            <a:off x="2243625" y="4667175"/>
            <a:ext cx="4656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An MR image before skull-stripping (left) and after skull-stripping (right)</a:t>
            </a:r>
            <a:endParaRPr b="0" i="0" sz="1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Segmentation</a:t>
            </a:r>
            <a:endParaRPr/>
          </a:p>
        </p:txBody>
      </p:sp>
      <p:sp>
        <p:nvSpPr>
          <p:cNvPr id="151" name="Google Shape;15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Separates MRI images into different tissue classes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White matter (WM)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Grey matter (GM)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Cerebrospinal fluid (CSF)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Tumors, etc.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Done so that different tissue types and anatomical landmarks can be identified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Partial Volume Effect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 issue that arises when one voxel may contain more than one tissue type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Makes segmentation and future analysis more complicated</a:t>
            </a:r>
            <a:endParaRPr sz="1600"/>
          </a:p>
        </p:txBody>
      </p:sp>
      <p:pic>
        <p:nvPicPr>
          <p:cNvPr id="152" name="Google Shape;15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375" y="3595550"/>
            <a:ext cx="4615249" cy="14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Spatial Normalization</a:t>
            </a:r>
            <a:endParaRPr/>
          </a:p>
        </p:txBody>
      </p:sp>
      <p:sp>
        <p:nvSpPr>
          <p:cNvPr id="158" name="Google Shape;15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brains have very different shapes and sizes, causing issues for comparisons across subjects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Spatial normalization manipulates brains to match a ‘normal’ template and allow for easier comparisons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most common template for normalization is the MNI template, which was formed by averaging a large number of healthy brains</a:t>
            </a:r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488" y="3319475"/>
            <a:ext cx="4365025" cy="114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2613438" y="4460200"/>
            <a:ext cx="391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</a:rPr>
              <a:t>Four brains of </a:t>
            </a:r>
            <a:r>
              <a:rPr lang="en" sz="1200">
                <a:solidFill>
                  <a:schemeClr val="accent3"/>
                </a:solidFill>
              </a:rPr>
              <a:t>different</a:t>
            </a:r>
            <a:r>
              <a:rPr lang="en" sz="1200">
                <a:solidFill>
                  <a:schemeClr val="accent3"/>
                </a:solidFill>
              </a:rPr>
              <a:t> shapes and sizes</a:t>
            </a:r>
            <a:endParaRPr sz="12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Slice-Time Correction</a:t>
            </a:r>
            <a:endParaRPr/>
          </a:p>
        </p:txBody>
      </p:sp>
      <p:sp>
        <p:nvSpPr>
          <p:cNvPr id="166" name="Google Shape;166;p19"/>
          <p:cNvSpPr txBox="1"/>
          <p:nvPr>
            <p:ph idx="1" type="body"/>
          </p:nvPr>
        </p:nvSpPr>
        <p:spPr>
          <a:xfrm>
            <a:off x="311700" y="1152475"/>
            <a:ext cx="8520600" cy="3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Unlike a regular photograph slices, essentially sections of the MRI image, are not taken simultaneously 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Different types of slice acquisition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Sequential/Ascending/Descending</a:t>
            </a:r>
            <a:endParaRPr sz="16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Start at one end of the brain and go one slice at a time to the other end of the brain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Interleaved</a:t>
            </a:r>
            <a:endParaRPr sz="16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Collect all odd slices and then all even slices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Avoids cross-slice excitation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Multiband 4/simultaneous multislice</a:t>
            </a:r>
            <a:endParaRPr sz="1600"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Excites and then </a:t>
            </a:r>
            <a:r>
              <a:rPr lang="en"/>
              <a:t>receives</a:t>
            </a:r>
            <a:r>
              <a:rPr lang="en"/>
              <a:t> signals from multiple slices at one time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The number of volumes collected increases by the “MB factor” </a:t>
            </a:r>
            <a:endParaRPr/>
          </a:p>
          <a:p>
            <a: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Ex. Multiband 4 increases the volumes four-fold, multiband 8 increases eight-fold</a:t>
            </a:r>
            <a:endParaRPr/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Improves spatial resolution and sensitivity to signal </a:t>
            </a:r>
            <a:r>
              <a:rPr lang="en"/>
              <a:t>fluctuation</a:t>
            </a:r>
            <a:r>
              <a:rPr lang="en"/>
              <a:t> detection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When looking at data it is assumed that all slices were taken at the same time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To allow for this we need to do slice-time correction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Slice-Time Correction</a:t>
            </a:r>
            <a:endParaRPr/>
          </a:p>
        </p:txBody>
      </p:sp>
      <p:sp>
        <p:nvSpPr>
          <p:cNvPr id="172" name="Google Shape;172;p20"/>
          <p:cNvSpPr txBox="1"/>
          <p:nvPr>
            <p:ph idx="1" type="body"/>
          </p:nvPr>
        </p:nvSpPr>
        <p:spPr>
          <a:xfrm>
            <a:off x="311700" y="1152475"/>
            <a:ext cx="4831800" cy="3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Corrects slice-timing effects that can significantly distort fMRI results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Shifts the time series of every slice in order to align all of the slices to a reference time-point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Shift the time-series back by the amount of time it took to acquire the slice (Sladky et al. 2011)</a:t>
            </a:r>
            <a:endParaRPr>
              <a:solidFill>
                <a:srgbClr val="D9D9D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Temporal Interpolation</a:t>
            </a:r>
            <a:endParaRPr sz="16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Common method of correcting for slice-timing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Uses info from adjacent slides to estimate activity during timepoints that were not samples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Gives an estimate of activation across the whole brain at every time point</a:t>
            </a:r>
            <a:endParaRPr>
              <a:solidFill>
                <a:srgbClr val="202124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4150" y="1152475"/>
            <a:ext cx="3556175" cy="346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Head Motion Correction</a:t>
            </a:r>
            <a:endParaRPr/>
          </a:p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i="1" lang="en"/>
              <a:t>Head motion is easier to prevent than correct!!!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size and shape of the brain remain constant during movement, so rigid-body transformations that translate and rotate the brain can correct head motion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Sometimes head motion leads to lost data. In these cases, spatial interpolation uses nearby voxels to estimate the activation in a voxel had there been no head motion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Distortion Correction</a:t>
            </a:r>
            <a:endParaRPr/>
          </a:p>
        </p:txBody>
      </p:sp>
      <p:sp>
        <p:nvSpPr>
          <p:cNvPr id="185" name="Google Shape;18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Inhomogeneities in the magnetic field can often cause geometric or intensity distortions</a:t>
            </a: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Large field inhomogeneities can lead to signal loss</a:t>
            </a: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These distortions need to be corrected in order to have an accurate representation of the geometry of the brain</a:t>
            </a: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Distortion correction makes an estimate of the field inhomogeneity map</a:t>
            </a:r>
            <a:endParaRPr sz="1600">
              <a:solidFill>
                <a:srgbClr val="D9D9D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6" name="Google Shape;18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8800" y="2783575"/>
            <a:ext cx="4066399" cy="21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en"/>
              <a:t>What is Pre-Processing?</a:t>
            </a:r>
            <a:endParaRPr/>
          </a:p>
        </p:txBody>
      </p:sp>
      <p:sp>
        <p:nvSpPr>
          <p:cNvPr id="68" name="Google Shape;68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fMRI signal includes a lot of information that is unrelated to the signal of interest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Unrelated information, i.e. </a:t>
            </a:r>
            <a:r>
              <a:rPr i="1" lang="en"/>
              <a:t>noise</a:t>
            </a:r>
            <a:r>
              <a:rPr lang="en"/>
              <a:t>, can often be as large or larger than the signal of interest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these cases, researchers will be unable to determine if a significant change in BOLD signal was caused by task-related activity or a source of noise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Pre-processing steps remove the noise and isolate the signal of interest, which makes statistical analysis more powerful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Functional-Structural Coregistration</a:t>
            </a:r>
            <a:endParaRPr/>
          </a:p>
        </p:txBody>
      </p:sp>
      <p:sp>
        <p:nvSpPr>
          <p:cNvPr id="192" name="Google Shape;19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anatomical landmarks are difficult or impossible to spot in functional images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lower resolution functional image is mapped onto the higher resolution structural image to aid with spatial normalization and the interpretation of findings (</a:t>
            </a:r>
            <a:r>
              <a:rPr i="1" lang="en"/>
              <a:t>i.e.</a:t>
            </a:r>
            <a:r>
              <a:rPr lang="en"/>
              <a:t> identifying where a voxel is the brain relative to anatomical landmarks)</a:t>
            </a:r>
            <a:endParaRPr/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8350" y="2874563"/>
            <a:ext cx="2104749" cy="1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2225" y="2982700"/>
            <a:ext cx="2608650" cy="15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/>
        </p:nvSpPr>
        <p:spPr>
          <a:xfrm>
            <a:off x="2054350" y="4667175"/>
            <a:ext cx="5483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The anatomy in the structural image (left) is far more detailed than in the functional image (right)</a:t>
            </a:r>
            <a:endParaRPr b="0" i="0" sz="1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Temporal Filtering</a:t>
            </a:r>
            <a:endParaRPr/>
          </a:p>
        </p:txBody>
      </p:sp>
      <p:sp>
        <p:nvSpPr>
          <p:cNvPr id="201" name="Google Shape;201;p24"/>
          <p:cNvSpPr txBox="1"/>
          <p:nvPr>
            <p:ph idx="1" type="body"/>
          </p:nvPr>
        </p:nvSpPr>
        <p:spPr>
          <a:xfrm>
            <a:off x="311700" y="1152475"/>
            <a:ext cx="5445300" cy="3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Removes frequencies from the signal that are not of interest</a:t>
            </a:r>
            <a:endParaRPr>
              <a:solidFill>
                <a:srgbClr val="D9D9D9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○"/>
            </a:pPr>
            <a:r>
              <a:rPr lang="en" sz="1600">
                <a:solidFill>
                  <a:srgbClr val="D9D9D9"/>
                </a:solidFill>
              </a:rPr>
              <a:t>Removes repetitive, predictable, non task related noise</a:t>
            </a:r>
            <a:endParaRPr sz="1600">
              <a:solidFill>
                <a:srgbClr val="D9D9D9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○"/>
            </a:pPr>
            <a:r>
              <a:rPr lang="en" sz="1600">
                <a:solidFill>
                  <a:srgbClr val="D9D9D9"/>
                </a:solidFill>
              </a:rPr>
              <a:t>Ex. Physiological noise</a:t>
            </a:r>
            <a:endParaRPr sz="1600">
              <a:solidFill>
                <a:srgbClr val="D9D9D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Can improve the signal to noise ratio (SNR)</a:t>
            </a:r>
            <a:endParaRPr>
              <a:solidFill>
                <a:srgbClr val="D9D9D9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○"/>
            </a:pPr>
            <a:r>
              <a:rPr lang="en" sz="1600">
                <a:solidFill>
                  <a:srgbClr val="D9D9D9"/>
                </a:solidFill>
              </a:rPr>
              <a:t>The ratio of signal power to the noise power</a:t>
            </a:r>
            <a:endParaRPr sz="1600">
              <a:solidFill>
                <a:srgbClr val="D9D9D9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○"/>
            </a:pPr>
            <a:r>
              <a:rPr lang="en" sz="1600">
                <a:solidFill>
                  <a:srgbClr val="D9D9D9"/>
                </a:solidFill>
              </a:rPr>
              <a:t>Compares the level of desired signal to the level of background noise</a:t>
            </a:r>
            <a:endParaRPr sz="1600">
              <a:solidFill>
                <a:srgbClr val="D9D9D9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○"/>
            </a:pPr>
            <a:r>
              <a:rPr lang="en" sz="1600">
                <a:solidFill>
                  <a:srgbClr val="D9D9D9"/>
                </a:solidFill>
              </a:rPr>
              <a:t>Higher values are better</a:t>
            </a:r>
            <a:endParaRPr sz="1600">
              <a:solidFill>
                <a:srgbClr val="D9D9D9"/>
              </a:solidFill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9663" y="1595350"/>
            <a:ext cx="2676525" cy="2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Spatial Filtering</a:t>
            </a:r>
            <a:endParaRPr/>
          </a:p>
        </p:txBody>
      </p:sp>
      <p:sp>
        <p:nvSpPr>
          <p:cNvPr id="208" name="Google Shape;208;p25"/>
          <p:cNvSpPr txBox="1"/>
          <p:nvPr>
            <p:ph idx="1" type="body"/>
          </p:nvPr>
        </p:nvSpPr>
        <p:spPr>
          <a:xfrm>
            <a:off x="311700" y="1152475"/>
            <a:ext cx="558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Spatial filtering, or smoothing, spreads the signal from a voxel over nearby voxels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Smoothing increases the SNR and the validity of statistical tests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image to the right illustrates the effects of progressively stronger smoothing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Smoothing is done with a </a:t>
            </a:r>
            <a:r>
              <a:rPr lang="en"/>
              <a:t>kernel</a:t>
            </a:r>
            <a:r>
              <a:rPr lang="en"/>
              <a:t> that is measured in mm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Larger kernels are stronger, as seen to the right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Optimal kernel size depends on the data and type of analysis</a:t>
            </a: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6524" y="166975"/>
            <a:ext cx="2585774" cy="4809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Sources of Noise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Thermal Noise</a:t>
            </a:r>
            <a:endParaRPr/>
          </a:p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Arises from thermal fluctuations (heat) of the participant or the machine hardware</a:t>
            </a: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Unavoidable/ever-present in MRI data collection</a:t>
            </a: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Images with lots of thermal noise would have low smoothness estimates</a:t>
            </a: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Can cause undesired fluctuations in signal</a:t>
            </a: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Thermal noise increases linearly with field strength and has no spatial structure</a:t>
            </a:r>
            <a:endParaRPr sz="1600">
              <a:solidFill>
                <a:srgbClr val="D9D9D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Ex. A 7T, vs a 3T scan, will have much higher levels of thermal noise</a:t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D9D9D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0" name="Google Shape;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0162" y="3077250"/>
            <a:ext cx="3763675" cy="18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System Noise</a:t>
            </a:r>
            <a:endParaRPr/>
          </a:p>
        </p:txBody>
      </p:sp>
      <p:sp>
        <p:nvSpPr>
          <p:cNvPr id="86" name="Google Shape;86;p8"/>
          <p:cNvSpPr txBox="1"/>
          <p:nvPr>
            <p:ph idx="1" type="body"/>
          </p:nvPr>
        </p:nvSpPr>
        <p:spPr>
          <a:xfrm>
            <a:off x="311700" y="1152475"/>
            <a:ext cx="48015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System noise refers to MR/BOLD signal fluctuations caused by imperfect functioning of the MRI hardware (Huettel, Song, &amp; McCarthy, 2009)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Scanner drift</a:t>
            </a:r>
            <a:endParaRPr sz="15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Scanner drift refers to a gradual change in voxel intensity over time caused by changes in the MRI hardware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One common cause of scanner drift is a slow change in the strength of the static magnetic field</a:t>
            </a:r>
            <a:endParaRPr sz="1300"/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Scanner drift can affect the whole brain or only parts of the brain</a:t>
            </a:r>
            <a:endParaRPr sz="13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Geometric distortions of the image can be caused by inhomogeneities in the magnetic field</a:t>
            </a:r>
            <a:endParaRPr sz="1500"/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1869" y="2003513"/>
            <a:ext cx="3530425" cy="113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Physiological Noise</a:t>
            </a:r>
            <a:endParaRPr/>
          </a:p>
        </p:txBody>
      </p:sp>
      <p:sp>
        <p:nvSpPr>
          <p:cNvPr id="93" name="Google Shape;93;p10"/>
          <p:cNvSpPr txBox="1"/>
          <p:nvPr>
            <p:ph idx="1" type="body"/>
          </p:nvPr>
        </p:nvSpPr>
        <p:spPr>
          <a:xfrm>
            <a:off x="311700" y="1152475"/>
            <a:ext cx="4935900" cy="3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Signal changes in a mri image that arise from the scanned subject’s physiology, outside of the brain activity of interest (Jezzard, 1999)</a:t>
            </a: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Most often due to cardiac and respiratory cycles </a:t>
            </a:r>
            <a:endParaRPr sz="1600">
              <a:solidFill>
                <a:srgbClr val="D9D9D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I.e. Blood flow, heart beat, &amp; breathing</a:t>
            </a:r>
            <a:endParaRPr>
              <a:solidFill>
                <a:srgbClr val="D9D9D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Can induce signal changes in BOLD (Functional) scans that appear similar to those of activations from regions of interest in the brain</a:t>
            </a: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Can cause movement or disruptions of the main magnetic field</a:t>
            </a:r>
            <a:endParaRPr sz="1600">
              <a:solidFill>
                <a:srgbClr val="D9D9D9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Char char="●"/>
            </a:pPr>
            <a:r>
              <a:rPr lang="en" sz="1600">
                <a:solidFill>
                  <a:srgbClr val="D9D9D9"/>
                </a:solidFill>
              </a:rPr>
              <a:t>Increases with main field strength</a:t>
            </a:r>
            <a:endParaRPr sz="1600">
              <a:solidFill>
                <a:srgbClr val="D9D9D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In higher scanners (7T) thermal noise can become more prominent</a:t>
            </a:r>
            <a:endParaRPr/>
          </a:p>
        </p:txBody>
      </p:sp>
      <p:pic>
        <p:nvPicPr>
          <p:cNvPr id="94" name="Google Shape;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6400" y="767875"/>
            <a:ext cx="1440450" cy="145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7175" y="2691150"/>
            <a:ext cx="3258925" cy="16387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0"/>
          <p:cNvSpPr txBox="1"/>
          <p:nvPr/>
        </p:nvSpPr>
        <p:spPr>
          <a:xfrm>
            <a:off x="5899438" y="2257825"/>
            <a:ext cx="217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Anatomical Image</a:t>
            </a:r>
            <a:endParaRPr b="0" i="0" sz="14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5437450" y="4394875"/>
            <a:ext cx="309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Images with Physiological Noise</a:t>
            </a:r>
            <a:endParaRPr b="0" i="0" sz="1400" u="none" cap="none" strike="noStrike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Physiological Noise</a:t>
            </a:r>
            <a:endParaRPr/>
          </a:p>
        </p:txBody>
      </p:sp>
      <p:sp>
        <p:nvSpPr>
          <p:cNvPr id="103" name="Google Shape;103;p9"/>
          <p:cNvSpPr txBox="1"/>
          <p:nvPr>
            <p:ph idx="1" type="body"/>
          </p:nvPr>
        </p:nvSpPr>
        <p:spPr>
          <a:xfrm>
            <a:off x="311700" y="1152475"/>
            <a:ext cx="4652700" cy="3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Cardiac</a:t>
            </a:r>
            <a:endParaRPr/>
          </a:p>
          <a:p>
            <a:pPr indent="-33071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608"/>
              <a:buChar char="●"/>
            </a:pPr>
            <a:r>
              <a:rPr lang="en" sz="1608">
                <a:solidFill>
                  <a:srgbClr val="D9D9D9"/>
                </a:solidFill>
              </a:rPr>
              <a:t>Cerebral blood flow, cerebral blood volume, etc. all change throughout the scan</a:t>
            </a:r>
            <a:endParaRPr sz="1608">
              <a:solidFill>
                <a:srgbClr val="D9D9D9"/>
              </a:solidFill>
            </a:endParaRPr>
          </a:p>
          <a:p>
            <a:pPr indent="-33071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8"/>
              <a:buChar char="●"/>
            </a:pPr>
            <a:r>
              <a:rPr lang="en" sz="1608">
                <a:solidFill>
                  <a:srgbClr val="D9D9D9"/>
                </a:solidFill>
              </a:rPr>
              <a:t>Essentially the participant’s blood moving throughout their body </a:t>
            </a:r>
            <a:endParaRPr sz="1608">
              <a:solidFill>
                <a:srgbClr val="D9D9D9"/>
              </a:solidFill>
            </a:endParaRPr>
          </a:p>
          <a:p>
            <a:pPr indent="-33071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8"/>
              <a:buChar char="●"/>
            </a:pPr>
            <a:r>
              <a:rPr lang="en" sz="1608">
                <a:solidFill>
                  <a:srgbClr val="D9D9D9"/>
                </a:solidFill>
              </a:rPr>
              <a:t>Different cardiac phenomena can change the distribution of brain tissue, blood, and cerebrospinal fluid (CSF) throughout the course of image acquisition</a:t>
            </a:r>
            <a:endParaRPr sz="1608">
              <a:solidFill>
                <a:srgbClr val="D9D9D9"/>
              </a:solidFill>
            </a:endParaRPr>
          </a:p>
          <a:p>
            <a:pPr indent="-33071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8"/>
              <a:buChar char="●"/>
            </a:pPr>
            <a:r>
              <a:rPr lang="en" sz="1608">
                <a:solidFill>
                  <a:srgbClr val="D9D9D9"/>
                </a:solidFill>
              </a:rPr>
              <a:t>This cardiac noise is most noticeable around arteries</a:t>
            </a:r>
            <a:endParaRPr sz="2000"/>
          </a:p>
        </p:txBody>
      </p:sp>
      <p:pic>
        <p:nvPicPr>
          <p:cNvPr id="104" name="Google Shape;1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5550" y="1819150"/>
            <a:ext cx="3831300" cy="2083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Physiological Noise</a:t>
            </a:r>
            <a:endParaRPr/>
          </a:p>
        </p:txBody>
      </p:sp>
      <p:sp>
        <p:nvSpPr>
          <p:cNvPr id="110" name="Google Shape;110;p11"/>
          <p:cNvSpPr txBox="1"/>
          <p:nvPr>
            <p:ph idx="1" type="body"/>
          </p:nvPr>
        </p:nvSpPr>
        <p:spPr>
          <a:xfrm>
            <a:off x="311700" y="1152475"/>
            <a:ext cx="4643700" cy="3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Respiratory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The act of breathing causes movement</a:t>
            </a:r>
            <a:endParaRPr>
              <a:solidFill>
                <a:srgbClr val="D9D9D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○"/>
            </a:pPr>
            <a:r>
              <a:rPr lang="en" sz="1600">
                <a:solidFill>
                  <a:srgbClr val="D9D9D9"/>
                </a:solidFill>
              </a:rPr>
              <a:t>Ex. When an anxious participant takes a big breath many parts of their body may move</a:t>
            </a:r>
            <a:endParaRPr sz="1600">
              <a:solidFill>
                <a:srgbClr val="D9D9D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○"/>
            </a:pPr>
            <a:r>
              <a:rPr lang="en" sz="1600">
                <a:solidFill>
                  <a:srgbClr val="D9D9D9"/>
                </a:solidFill>
              </a:rPr>
              <a:t>Could cause head movement or magnetic field fluctuations that leads to an artifact</a:t>
            </a:r>
            <a:endParaRPr sz="1600">
              <a:solidFill>
                <a:srgbClr val="D9D9D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Changes in C02 levels from breathing can also cause changes in cerebral blood flow</a:t>
            </a:r>
            <a:endParaRPr>
              <a:solidFill>
                <a:srgbClr val="D9D9D9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○"/>
            </a:pPr>
            <a:r>
              <a:rPr lang="en" sz="1600">
                <a:solidFill>
                  <a:srgbClr val="D9D9D9"/>
                </a:solidFill>
              </a:rPr>
              <a:t>Breathing moderates CO2 levels &amp; CO2 is a vasodilator</a:t>
            </a:r>
            <a:endParaRPr sz="1800"/>
          </a:p>
        </p:txBody>
      </p:sp>
      <p:pic>
        <p:nvPicPr>
          <p:cNvPr id="111" name="Google Shape;1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9825" y="1152475"/>
            <a:ext cx="3571875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Motion</a:t>
            </a:r>
            <a:endParaRPr/>
          </a:p>
        </p:txBody>
      </p:sp>
      <p:sp>
        <p:nvSpPr>
          <p:cNvPr id="117" name="Google Shape;117;p12"/>
          <p:cNvSpPr txBox="1"/>
          <p:nvPr>
            <p:ph idx="1" type="body"/>
          </p:nvPr>
        </p:nvSpPr>
        <p:spPr>
          <a:xfrm>
            <a:off x="311700" y="11829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Head motion is often the largest source of noise in MRI data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head can move in six different directions (see image below)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18" name="Google Shape;11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2775" y="2401125"/>
            <a:ext cx="4998451" cy="23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