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Lato"/>
      <p:regular r:id="rId34"/>
      <p:bold r:id="rId35"/>
      <p:italic r:id="rId36"/>
      <p:boldItalic r:id="rId37"/>
    </p:embeddedFont>
    <p:embeddedFont>
      <p:font typeface="Average"/>
      <p:regular r:id="rId38"/>
    </p:embeddedFont>
    <p:embeddedFont>
      <p:font typeface="Helvetica Neue"/>
      <p:regular r:id="rId39"/>
      <p:bold r:id="rId40"/>
      <p:italic r:id="rId41"/>
      <p:boldItalic r:id="rId42"/>
    </p:embeddedFont>
    <p:embeddedFont>
      <p:font typeface="Oswald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5" roundtripDataSignature="AMtx7mg6JIUdMVPZVlBDgyWz2oCqUrrK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.fntdata"/><Relationship Id="rId20" Type="http://schemas.openxmlformats.org/officeDocument/2006/relationships/slide" Target="slides/slide15.xml"/><Relationship Id="rId42" Type="http://schemas.openxmlformats.org/officeDocument/2006/relationships/font" Target="fonts/HelveticaNeue-boldItalic.fntdata"/><Relationship Id="rId41" Type="http://schemas.openxmlformats.org/officeDocument/2006/relationships/font" Target="fonts/HelveticaNeue-italic.fntdata"/><Relationship Id="rId22" Type="http://schemas.openxmlformats.org/officeDocument/2006/relationships/slide" Target="slides/slide17.xml"/><Relationship Id="rId44" Type="http://schemas.openxmlformats.org/officeDocument/2006/relationships/font" Target="fonts/Oswald-bold.fntdata"/><Relationship Id="rId21" Type="http://schemas.openxmlformats.org/officeDocument/2006/relationships/slide" Target="slides/slide16.xml"/><Relationship Id="rId43" Type="http://schemas.openxmlformats.org/officeDocument/2006/relationships/font" Target="fonts/Oswald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Lato-bold.fntdata"/><Relationship Id="rId12" Type="http://schemas.openxmlformats.org/officeDocument/2006/relationships/slide" Target="slides/slide7.xml"/><Relationship Id="rId34" Type="http://schemas.openxmlformats.org/officeDocument/2006/relationships/font" Target="fonts/Lato-regular.fntdata"/><Relationship Id="rId15" Type="http://schemas.openxmlformats.org/officeDocument/2006/relationships/slide" Target="slides/slide10.xml"/><Relationship Id="rId37" Type="http://schemas.openxmlformats.org/officeDocument/2006/relationships/font" Target="fonts/Lato-boldItalic.fntdata"/><Relationship Id="rId14" Type="http://schemas.openxmlformats.org/officeDocument/2006/relationships/slide" Target="slides/slide9.xml"/><Relationship Id="rId36" Type="http://schemas.openxmlformats.org/officeDocument/2006/relationships/font" Target="fonts/Lato-italic.fntdata"/><Relationship Id="rId17" Type="http://schemas.openxmlformats.org/officeDocument/2006/relationships/slide" Target="slides/slide12.xml"/><Relationship Id="rId39" Type="http://schemas.openxmlformats.org/officeDocument/2006/relationships/font" Target="fonts/HelveticaNeue-regular.fntdata"/><Relationship Id="rId16" Type="http://schemas.openxmlformats.org/officeDocument/2006/relationships/slide" Target="slides/slide11.xml"/><Relationship Id="rId38" Type="http://schemas.openxmlformats.org/officeDocument/2006/relationships/font" Target="fonts/Averag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cbi.nlm.nih.gov/pmc/articles/PMC4340093/" TargetMode="External"/><Relationship Id="rId3" Type="http://schemas.openxmlformats.org/officeDocument/2006/relationships/hyperlink" Target="https://radiopaedia.org/articles/mri-artifacts-1?lang=us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495e3a53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0495e3a53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5ee30e5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e5ee30e5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773978af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e773978af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2370dfa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f2370dfa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5ee30e5f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e5ee30e5f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0495e3a53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0495e3a53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800be928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e800be928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7086ea0d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e7086ea0d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800be928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e800be928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800be92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e800be92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Understandable and straight to the point.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b6d746f5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fb6d746f5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b6d746f5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fb6d746f5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b6d746f5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fb6d746f5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b6d746f5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fb6d746f5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82cc08d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f82cc08d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82cc08d8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f82cc08d8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82cc08d8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f82cc08d8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4fcb0f1a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e4fcb0f1a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773978a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e773978a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acd25d2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eacd25d2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Understandable and straight to the point.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d4f76f911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ed4f76f911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https://www.ncbi.nlm.nih.gov/pmc/articles/PMC4340093/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https://radiopaedia.org/articles/mri-artifacts-1?lang=us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63d8d1a6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e63d8d1a6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acd25d26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eacd25d26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Links to resources and self-tests.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6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16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6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6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6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16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25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3000"/>
              <a:buNone/>
              <a:defRPr>
                <a:solidFill>
                  <a:srgbClr val="93C4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3000"/>
              <a:buNone/>
              <a:defRPr>
                <a:solidFill>
                  <a:srgbClr val="93C4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3000"/>
              <a:buNone/>
              <a:defRPr>
                <a:solidFill>
                  <a:srgbClr val="93C4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2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23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2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000"/>
              <a:buFont typeface="Oswald"/>
              <a:buNone/>
              <a:defRPr b="0" i="0" sz="3000" u="none" cap="none" strike="noStrike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bookdown.org/u0243256/arc/brain-imaging-data-structure.html#single-session-with-multiple-acquisitions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mriqc.readthedocs.io/en/stable/about.html" TargetMode="External"/><Relationship Id="rId4" Type="http://schemas.openxmlformats.org/officeDocument/2006/relationships/hyperlink" Target="https://rpubs.com/sarenseeley/bids-fmriprep-mriqc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doi.org/10.1371/journal.pone.0184661" TargetMode="External"/><Relationship Id="rId4" Type="http://schemas.openxmlformats.org/officeDocument/2006/relationships/hyperlink" Target="https://doi.org/10.1109/EMBC.2018.851247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solidFill>
                  <a:schemeClr val="dk1"/>
                </a:solidFill>
              </a:rPr>
              <a:t>MRI Quality Control (MRIQC)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solidFill>
                  <a:schemeClr val="dk1"/>
                </a:solidFill>
              </a:rPr>
              <a:t>PT 1: How to Run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3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How to run your data through the MRIQC Singularity container on CCV and locally through Docker</a:t>
            </a:r>
            <a:endParaRPr sz="23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69575" y="4675900"/>
            <a:ext cx="158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Brown University Clinical Neuroimaging Research Core</a:t>
            </a:r>
            <a:endParaRPr b="0" i="0" sz="800" u="none" cap="none" strike="noStrike">
              <a:solidFill>
                <a:srgbClr val="9E9E9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7529425" y="4799200"/>
            <a:ext cx="1581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Version Date 0</a:t>
            </a:r>
            <a:r>
              <a:rPr lang="en" sz="8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b="0" i="0" lang="en" sz="800" u="none" cap="none" strike="noStrike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/0</a:t>
            </a:r>
            <a:r>
              <a:rPr lang="en" sz="8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b="0" i="0" lang="en" sz="800" u="none" cap="none" strike="noStrike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/202</a:t>
            </a:r>
            <a:r>
              <a:rPr lang="en" sz="8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b="0" i="0" sz="800" u="none" cap="none" strike="noStrike">
              <a:solidFill>
                <a:srgbClr val="9E9E9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495e3a532_0_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array job?</a:t>
            </a:r>
            <a:endParaRPr/>
          </a:p>
        </p:txBody>
      </p:sp>
      <p:sp>
        <p:nvSpPr>
          <p:cNvPr id="117" name="Google Shape;117;g20495e3a532_0_20"/>
          <p:cNvSpPr txBox="1"/>
          <p:nvPr>
            <p:ph idx="1" type="body"/>
          </p:nvPr>
        </p:nvSpPr>
        <p:spPr>
          <a:xfrm>
            <a:off x="311700" y="1152475"/>
            <a:ext cx="4902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Runs the same job on a list of subjects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i.e. we want to run MRIQC on every subject in the study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Completes the same program/job for every subject specified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You DO NOT need to re-enter the code for each individual subject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code on the right requests the resources you need to run one job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These resources are then repeated, entirely separately for each subject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Using the code on the right EVERY subject will get their own 2 cores, 4 hours, and 30g of memory to run that job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array= specifies how many subjects you will be running the job 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0495e3a532_0_20"/>
          <p:cNvSpPr txBox="1"/>
          <p:nvPr>
            <p:ph idx="2" type="body"/>
          </p:nvPr>
        </p:nvSpPr>
        <p:spPr>
          <a:xfrm>
            <a:off x="5469875" y="1152475"/>
            <a:ext cx="3362400" cy="34164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#!/bin/bash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-N 1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-c 2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--mem-per-cpu=30G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--time 04:00:00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-J mriqc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--output /gpfs/scratch/%u/mriqc-log%A_%a.out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8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--array=1-3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5ee30e5f4_0_0"/>
          <p:cNvSpPr txBox="1"/>
          <p:nvPr>
            <p:ph idx="2" type="body"/>
          </p:nvPr>
        </p:nvSpPr>
        <p:spPr>
          <a:xfrm>
            <a:off x="5787700" y="812125"/>
            <a:ext cx="2873700" cy="41250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#!/bin/bash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-N 1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-c 2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--mem-per-cpu=30G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--time 04:00:00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-J mriqc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--output /gpfs/scratch/%u/mriqc-log%A_%a.out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--array=1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#---------CONFIGURE THESE VARIABLES--------------------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mkdir -p /tmp/$SLURM_JOB_ID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bids_root=/gpfs/data/&lt;pathtostudyfolder&gt;   #the study folder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nthreads=2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mem=24 #gb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#---------END OF VARIABLES-----------------------------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#-----DICTIONARIES FOR SUBJECT SPECIFIC VARIABLES------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mriqc="`sed -n ${SLURM_ARRAY_TASK_ID}p subjects.txt`"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echo $mriqc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#--------------------RUN MRIQC-------------------------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singularity run --cleanenv                      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--bind ${bids_root}:/data    		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--bind /tmp/$SLURM_JOB_ID:/scratch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/gpfs/data/bnc/simgs/nipreps/mriqc-latest.sif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/data/rawdata                                       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/data/derivatives/mriqc			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participant --participant_label $mriqc	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--no-sub                                                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--n_proc $nthreads		    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--mem_gb $mem 		    	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--float32				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--ants-nthreads $nthreads                    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-m T1w bold                                                                    \            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-w /scratch/$mriqc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e5ee30e5f4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Running MRIQC: Individual pt. 1</a:t>
            </a:r>
            <a:endParaRPr/>
          </a:p>
        </p:txBody>
      </p:sp>
      <p:sp>
        <p:nvSpPr>
          <p:cNvPr id="125" name="Google Shape;125;ge5ee30e5f4_0_0"/>
          <p:cNvSpPr txBox="1"/>
          <p:nvPr/>
        </p:nvSpPr>
        <p:spPr>
          <a:xfrm>
            <a:off x="311700" y="1017725"/>
            <a:ext cx="5301000" cy="3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D9D9D9"/>
                </a:solidFill>
              </a:rPr>
              <a:t>In your </a:t>
            </a:r>
            <a:r>
              <a:rPr lang="en" sz="1600">
                <a:solidFill>
                  <a:srgbClr val="93C47D"/>
                </a:solidFill>
              </a:rPr>
              <a:t>derivatives </a:t>
            </a:r>
            <a:r>
              <a:rPr lang="en" sz="1600">
                <a:solidFill>
                  <a:srgbClr val="D9D9D9"/>
                </a:solidFill>
              </a:rPr>
              <a:t>folder use the</a:t>
            </a:r>
            <a:r>
              <a:rPr b="0" i="0" lang="en" sz="16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6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mkdir </a:t>
            </a: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command </a:t>
            </a:r>
            <a:r>
              <a:rPr b="0" i="0" lang="en" sz="16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to make a </a:t>
            </a:r>
            <a:r>
              <a:rPr lang="en" sz="1600">
                <a:solidFill>
                  <a:srgbClr val="D9D9D9"/>
                </a:solidFill>
              </a:rPr>
              <a:t>sub </a:t>
            </a:r>
            <a:r>
              <a:rPr lang="en" sz="1600">
                <a:solidFill>
                  <a:srgbClr val="D9D9D9"/>
                </a:solidFill>
              </a:rPr>
              <a:t>directory</a:t>
            </a:r>
            <a:r>
              <a:rPr lang="en" sz="1600">
                <a:solidFill>
                  <a:srgbClr val="D9D9D9"/>
                </a:solidFill>
              </a:rPr>
              <a:t> titles </a:t>
            </a:r>
            <a:r>
              <a:rPr lang="en" sz="1600">
                <a:solidFill>
                  <a:srgbClr val="93C47D"/>
                </a:solidFill>
              </a:rPr>
              <a:t>mriqc</a:t>
            </a:r>
            <a:endParaRPr b="0" i="0" sz="10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b="0" i="0" lang="en" sz="16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Create an sbatch script in a text editor</a:t>
            </a:r>
            <a:r>
              <a:rPr lang="en" sz="1600">
                <a:solidFill>
                  <a:srgbClr val="D9D9D9"/>
                </a:solidFill>
              </a:rPr>
              <a:t> </a:t>
            </a:r>
            <a:r>
              <a:rPr b="0" i="0" lang="en" sz="16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(emacs) </a:t>
            </a:r>
            <a:r>
              <a:rPr lang="en" sz="1600">
                <a:solidFill>
                  <a:srgbClr val="D9D9D9"/>
                </a:solidFill>
              </a:rPr>
              <a:t>and copy the code on the right into it</a:t>
            </a:r>
            <a:endParaRPr b="0" i="0" sz="16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Arial"/>
              <a:buChar char="○"/>
            </a:pPr>
            <a:r>
              <a:rPr b="0" i="0" lang="en" sz="14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Save this in your </a:t>
            </a:r>
            <a:r>
              <a:rPr b="0" i="0" lang="en" sz="14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code </a:t>
            </a:r>
            <a:r>
              <a:rPr b="0" i="0" lang="en" sz="14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folder as </a:t>
            </a:r>
            <a:r>
              <a:rPr b="0" i="0" lang="en" sz="14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mriqc_individual.sh</a:t>
            </a:r>
            <a:endParaRPr b="0" i="0" sz="14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Arial"/>
              <a:buChar char="○"/>
            </a:pPr>
            <a:r>
              <a:rPr b="0" i="0" lang="en" sz="14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In the line </a:t>
            </a:r>
            <a:r>
              <a:rPr b="0" i="0" lang="en" sz="14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mriqc=</a:t>
            </a:r>
            <a:r>
              <a:rPr b="0" i="0" lang="en" sz="14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the symbol circled in </a:t>
            </a:r>
            <a:r>
              <a:rPr b="0" i="0" lang="en" sz="14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pink</a:t>
            </a:r>
            <a:r>
              <a:rPr b="0" i="0" lang="en" sz="14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4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( ` )</a:t>
            </a:r>
            <a:r>
              <a:rPr b="0" i="0" lang="en" sz="14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is located in the top left hand corner of your keyboard -- under the tilde </a:t>
            </a:r>
            <a:r>
              <a:rPr b="0" i="0" lang="en" sz="14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( ~ ) </a:t>
            </a:r>
            <a:r>
              <a:rPr lang="en">
                <a:solidFill>
                  <a:schemeClr val="accent3"/>
                </a:solidFill>
              </a:rPr>
              <a:t>– it is </a:t>
            </a:r>
            <a:r>
              <a:rPr lang="en">
                <a:solidFill>
                  <a:srgbClr val="93C47D"/>
                </a:solidFill>
              </a:rPr>
              <a:t>NOT</a:t>
            </a:r>
            <a:r>
              <a:rPr lang="en">
                <a:solidFill>
                  <a:schemeClr val="accent3"/>
                </a:solidFill>
              </a:rPr>
              <a:t> a single quote mark</a:t>
            </a:r>
            <a:endParaRPr b="0" i="0" sz="1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D9D9D9"/>
                </a:solidFill>
              </a:rPr>
              <a:t>S</a:t>
            </a:r>
            <a:r>
              <a:rPr b="0" i="0" lang="en" sz="16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ections that need to be changed for your individual study are circled and numbered</a:t>
            </a:r>
            <a:endParaRPr b="0" i="0" sz="4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b="1" i="0" lang="en" sz="16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" sz="16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: the number changes based on how many subjects you are running the job on</a:t>
            </a:r>
            <a:endParaRPr b="0" i="0" sz="16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D9D9D9"/>
                </a:solidFill>
              </a:rPr>
              <a:t>e.g.</a:t>
            </a:r>
            <a:r>
              <a:rPr b="0" i="0" lang="en" sz="14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16 subjects </a:t>
            </a:r>
            <a:r>
              <a:rPr lang="en">
                <a:solidFill>
                  <a:srgbClr val="D9D9D9"/>
                </a:solidFill>
              </a:rPr>
              <a:t>would look like</a:t>
            </a:r>
            <a:r>
              <a:rPr b="0" i="0" lang="en" sz="14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" sz="14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array=1-16</a:t>
            </a:r>
            <a:endParaRPr b="0" i="0" sz="14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e5ee30e5f4_0_0"/>
          <p:cNvSpPr/>
          <p:nvPr/>
        </p:nvSpPr>
        <p:spPr>
          <a:xfrm>
            <a:off x="6242150" y="1590375"/>
            <a:ext cx="483300" cy="205200"/>
          </a:xfrm>
          <a:prstGeom prst="ellipse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e5ee30e5f4_0_0"/>
          <p:cNvSpPr/>
          <p:nvPr/>
        </p:nvSpPr>
        <p:spPr>
          <a:xfrm>
            <a:off x="6601125" y="1999075"/>
            <a:ext cx="872400" cy="205200"/>
          </a:xfrm>
          <a:prstGeom prst="ellipse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e5ee30e5f4_0_0"/>
          <p:cNvSpPr/>
          <p:nvPr/>
        </p:nvSpPr>
        <p:spPr>
          <a:xfrm>
            <a:off x="7513925" y="2751900"/>
            <a:ext cx="684600" cy="156600"/>
          </a:xfrm>
          <a:prstGeom prst="ellipse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e5ee30e5f4_0_0"/>
          <p:cNvSpPr/>
          <p:nvPr/>
        </p:nvSpPr>
        <p:spPr>
          <a:xfrm>
            <a:off x="6810275" y="1634600"/>
            <a:ext cx="79300" cy="1812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38761D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8761D"/>
                </a:solidFill>
                <a:latin typeface="Arial"/>
              </a:rPr>
              <a:t>1</a:t>
            </a:r>
          </a:p>
        </p:txBody>
      </p:sp>
      <p:sp>
        <p:nvSpPr>
          <p:cNvPr id="130" name="Google Shape;130;ge5ee30e5f4_0_0"/>
          <p:cNvSpPr/>
          <p:nvPr/>
        </p:nvSpPr>
        <p:spPr>
          <a:xfrm>
            <a:off x="7473526" y="2154575"/>
            <a:ext cx="141449" cy="1812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38761D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8761D"/>
                </a:solidFill>
                <a:latin typeface="Arial"/>
              </a:rPr>
              <a:t>2</a:t>
            </a:r>
          </a:p>
        </p:txBody>
      </p:sp>
      <p:sp>
        <p:nvSpPr>
          <p:cNvPr id="131" name="Google Shape;131;ge5ee30e5f4_0_0"/>
          <p:cNvSpPr/>
          <p:nvPr/>
        </p:nvSpPr>
        <p:spPr>
          <a:xfrm>
            <a:off x="8239783" y="2751900"/>
            <a:ext cx="191775" cy="181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38761D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8761D"/>
                </a:solidFill>
                <a:latin typeface="Arial"/>
              </a:rPr>
              <a:t>3</a:t>
            </a:r>
          </a:p>
        </p:txBody>
      </p:sp>
      <p:sp>
        <p:nvSpPr>
          <p:cNvPr id="132" name="Google Shape;132;ge5ee30e5f4_0_0"/>
          <p:cNvSpPr/>
          <p:nvPr/>
        </p:nvSpPr>
        <p:spPr>
          <a:xfrm>
            <a:off x="6100550" y="2751900"/>
            <a:ext cx="141600" cy="1320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773978af0_0_13"/>
          <p:cNvSpPr txBox="1"/>
          <p:nvPr>
            <p:ph idx="2" type="body"/>
          </p:nvPr>
        </p:nvSpPr>
        <p:spPr>
          <a:xfrm>
            <a:off x="5787700" y="812125"/>
            <a:ext cx="2873700" cy="41250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#!/bin/bash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-N 1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-c 2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--mem-per-cpu=30G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--time 04:00:00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-J mriqc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--output /gpfs/scratch/%u/mriqc-log%A_%a.out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--array=1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#---------CONFIGURE THESE VARIABLES--------------------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mkdir -p /tmp/$SLURM_JOB_ID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bids_root=/gpfs/data/&lt;pathtostudyfolder&gt;   #the study folder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nthreads=2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mem=24 #gb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#---------END OF VARIABLES-----------------------------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#-----DICTIONARIES FOR SUBJECT SPECIFIC VARIABLES------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mriqc="`sed -n ${SLURM_ARRAY_TASK_ID}p subjects.txt`"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echo $mriqc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#--------------------RUN MRIQC-------------------------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singularity run --cleanenv                      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--bind ${bids_root}:/data    		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--bind /tmp/$SLURM_JOB_ID:/scratch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/gpfs/data/bnc/simgs/nipreps/mriqc-latest.sif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/data/rawdata                                       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/data/derivatives/mriqc			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participant --participant_label $mriqc	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--no-sub                                                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--n_proc $nthreads		    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--mem_gb $mem 		    	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--float32				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--ants-nthreads $nthreads                    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-m T1w bold                                                                    \            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-w /scratch/$mriqc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e773978af0_0_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/>
              <a:t>Running MRIQC: Individual pt. 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</p:txBody>
      </p:sp>
      <p:sp>
        <p:nvSpPr>
          <p:cNvPr id="139" name="Google Shape;139;ge773978af0_0_13"/>
          <p:cNvSpPr txBox="1"/>
          <p:nvPr>
            <p:ph idx="1" type="body"/>
          </p:nvPr>
        </p:nvSpPr>
        <p:spPr>
          <a:xfrm>
            <a:off x="311700" y="1152475"/>
            <a:ext cx="5330100" cy="3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Arial"/>
              <a:buChar char="●"/>
            </a:pPr>
            <a:r>
              <a:rPr b="1"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lang="en" sz="15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Enter the path to the study folder the image data is in</a:t>
            </a:r>
            <a:endParaRPr sz="15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300"/>
              <a:buFont typeface="Arial"/>
              <a:buChar char="○"/>
            </a:pPr>
            <a:r>
              <a:rPr lang="en" sz="13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E.g. /jbarredo/studyname</a:t>
            </a:r>
            <a:endParaRPr sz="10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Font typeface="Arial"/>
              <a:buChar char="●"/>
            </a:pPr>
            <a:r>
              <a:rPr b="1" lang="en" sz="15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15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: Create a .txt file containing the names of all the subjects you wish to run MRIQC on</a:t>
            </a:r>
            <a:endParaRPr sz="15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300"/>
              <a:buFont typeface="Arial"/>
              <a:buChar char="○"/>
            </a:pPr>
            <a:r>
              <a:rPr lang="en" sz="13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Save this in your </a:t>
            </a:r>
            <a:r>
              <a:rPr lang="en" sz="13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code</a:t>
            </a:r>
            <a:r>
              <a:rPr lang="en" sz="13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folder</a:t>
            </a:r>
            <a:endParaRPr sz="13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300"/>
              <a:buFont typeface="Arial"/>
              <a:buChar char="○"/>
            </a:pPr>
            <a:r>
              <a:rPr lang="en" sz="13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See example txt file on next slide</a:t>
            </a:r>
            <a:endParaRPr sz="10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This script runs MRIQC on all of the </a:t>
            </a:r>
            <a:r>
              <a:rPr lang="en" sz="15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T1w and BOLD Images</a:t>
            </a:r>
            <a:r>
              <a:rPr lang="en" sz="15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in the BIDS compliant folder</a:t>
            </a:r>
            <a:endParaRPr sz="15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300"/>
              <a:buFont typeface="Arial"/>
              <a:buChar char="○"/>
            </a:pPr>
            <a:r>
              <a:rPr lang="en" sz="13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If you want to run just T1 or just BOLD erase the one you </a:t>
            </a:r>
            <a:r>
              <a:rPr lang="en" sz="13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don't</a:t>
            </a:r>
            <a:r>
              <a:rPr lang="en" sz="13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want to run from the line circled in </a:t>
            </a:r>
            <a:r>
              <a:rPr lang="en" sz="13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pink</a:t>
            </a:r>
            <a:endParaRPr sz="10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To run navigate to your </a:t>
            </a:r>
            <a:r>
              <a:rPr lang="en" sz="15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code</a:t>
            </a:r>
            <a:r>
              <a:rPr lang="en" sz="15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folder through your terminal and then enter the following command:</a:t>
            </a:r>
            <a:endParaRPr sz="15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300"/>
              <a:buFont typeface="Arial"/>
              <a:buChar char="○"/>
            </a:pPr>
            <a:r>
              <a:rPr lang="en" sz="13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sbatch &lt;scriptname&gt;.sh</a:t>
            </a:r>
            <a:endParaRPr sz="10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MRIQC takes around 20-30 min to run for every scan</a:t>
            </a:r>
            <a:endParaRPr sz="15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e773978af0_0_13"/>
          <p:cNvSpPr/>
          <p:nvPr/>
        </p:nvSpPr>
        <p:spPr>
          <a:xfrm>
            <a:off x="6226000" y="1595425"/>
            <a:ext cx="503400" cy="221400"/>
          </a:xfrm>
          <a:prstGeom prst="ellipse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e773978af0_0_13"/>
          <p:cNvSpPr/>
          <p:nvPr/>
        </p:nvSpPr>
        <p:spPr>
          <a:xfrm>
            <a:off x="6623150" y="2004150"/>
            <a:ext cx="815400" cy="221400"/>
          </a:xfrm>
          <a:prstGeom prst="ellipse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e773978af0_0_13"/>
          <p:cNvSpPr/>
          <p:nvPr/>
        </p:nvSpPr>
        <p:spPr>
          <a:xfrm>
            <a:off x="7478750" y="2729400"/>
            <a:ext cx="719700" cy="221400"/>
          </a:xfrm>
          <a:prstGeom prst="ellipse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e773978af0_0_13"/>
          <p:cNvSpPr/>
          <p:nvPr/>
        </p:nvSpPr>
        <p:spPr>
          <a:xfrm>
            <a:off x="6779800" y="1615500"/>
            <a:ext cx="79300" cy="1812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38761D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8761D"/>
                </a:solidFill>
                <a:latin typeface="Arial"/>
              </a:rPr>
              <a:t>1</a:t>
            </a:r>
          </a:p>
        </p:txBody>
      </p:sp>
      <p:sp>
        <p:nvSpPr>
          <p:cNvPr id="144" name="Google Shape;144;ge773978af0_0_13"/>
          <p:cNvSpPr/>
          <p:nvPr/>
        </p:nvSpPr>
        <p:spPr>
          <a:xfrm>
            <a:off x="7478751" y="2144525"/>
            <a:ext cx="141449" cy="1812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38761D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8761D"/>
                </a:solidFill>
                <a:latin typeface="Arial"/>
              </a:rPr>
              <a:t>2</a:t>
            </a:r>
          </a:p>
        </p:txBody>
      </p:sp>
      <p:sp>
        <p:nvSpPr>
          <p:cNvPr id="145" name="Google Shape;145;ge773978af0_0_13"/>
          <p:cNvSpPr/>
          <p:nvPr/>
        </p:nvSpPr>
        <p:spPr>
          <a:xfrm>
            <a:off x="8244808" y="2749475"/>
            <a:ext cx="191775" cy="181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38761D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8761D"/>
                </a:solidFill>
                <a:latin typeface="Arial"/>
              </a:rPr>
              <a:t>3</a:t>
            </a:r>
          </a:p>
        </p:txBody>
      </p:sp>
      <p:sp>
        <p:nvSpPr>
          <p:cNvPr id="146" name="Google Shape;146;ge773978af0_0_13"/>
          <p:cNvSpPr/>
          <p:nvPr/>
        </p:nvSpPr>
        <p:spPr>
          <a:xfrm>
            <a:off x="5883300" y="4615075"/>
            <a:ext cx="548700" cy="1812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2370dfa0c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 Subjects Text File</a:t>
            </a:r>
            <a:endParaRPr/>
          </a:p>
        </p:txBody>
      </p:sp>
      <p:sp>
        <p:nvSpPr>
          <p:cNvPr id="152" name="Google Shape;152;gf2370dfa0c_0_0"/>
          <p:cNvSpPr txBox="1"/>
          <p:nvPr>
            <p:ph idx="1" type="body"/>
          </p:nvPr>
        </p:nvSpPr>
        <p:spPr>
          <a:xfrm>
            <a:off x="311700" y="1152475"/>
            <a:ext cx="3999900" cy="3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Make your text file using the Kwrite application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Subjects should be listed as they appear in the rawdata folder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i.e. sub-01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Subjects should be on separate lines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Do not list all the subjects on one line as sub-01, sub-02, sub-03 etc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 number of lines in your subject list is the amount of array jobs you will be running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This should match the number in </a:t>
            </a:r>
            <a:r>
              <a:rPr lang="en" sz="14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array=</a:t>
            </a:r>
            <a:endParaRPr sz="14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f2370dfa0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6025" y="1017713"/>
            <a:ext cx="3602724" cy="373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5ee30e5f4_0_8"/>
          <p:cNvSpPr txBox="1"/>
          <p:nvPr>
            <p:ph idx="2" type="body"/>
          </p:nvPr>
        </p:nvSpPr>
        <p:spPr>
          <a:xfrm>
            <a:off x="5778275" y="736725"/>
            <a:ext cx="2873700" cy="41250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#!/bin/bash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-N 1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-c 2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--mem-per-cpu=24G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--time 00:30:00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-J mriqc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--output /gpfs/scratch/%u/mriqc-log%A_%a.out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#---------CONFIGURE THESE VARIABLES--------------------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mkdir -p /tmp/$SLURM_JOB_ID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bids_root=/gpfs/data/&lt;pathtostudyfolder&gt;   #the study folder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nthreads=2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mem=24 #gb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#---------END OF VARIABLES----------------------------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#--------------------RUN MRIQC-------------------------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singularity run --cleanenv                                                 \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--bind ${bids_root}:/data    		                    \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--bind /tmp/$SLURM_JOB_ID:/scratch                          \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/gpfs/data/bnc/simgs/nipreps/mriqc-latest.sif                 \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/data/rawdata                                                                 \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/data/derivatives/mriqc			   \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</a:t>
            </a: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                                                                        \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--no-sub                                                                          \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--n_proc $nthreads		                                     \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--mem_gb $mem 		    	                    \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--float32				                    \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--ants-nthreads $nthreads                                              \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-m T1w bold                                                                    \            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-w /scratch/mriqc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e5ee30e5f4_0_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Running MRIQC: Group</a:t>
            </a:r>
            <a:endParaRPr/>
          </a:p>
        </p:txBody>
      </p:sp>
      <p:sp>
        <p:nvSpPr>
          <p:cNvPr id="160" name="Google Shape;160;ge5ee30e5f4_0_8"/>
          <p:cNvSpPr txBox="1"/>
          <p:nvPr>
            <p:ph idx="1" type="body"/>
          </p:nvPr>
        </p:nvSpPr>
        <p:spPr>
          <a:xfrm>
            <a:off x="311700" y="1152475"/>
            <a:ext cx="5067900" cy="3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After running MRIQC at the individual level you can now run it at the Group level</a:t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The changes to the script are</a:t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Remove “SBATCH array=1-4”</a:t>
            </a:r>
            <a:endParaRPr sz="14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Remove the “Dictionaries for subject specific variables” section of the script</a:t>
            </a:r>
            <a:endParaRPr sz="14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Remove the Participant label and </a:t>
            </a:r>
            <a:r>
              <a:rPr lang="en" sz="14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replace it with </a:t>
            </a:r>
            <a:r>
              <a:rPr b="1" lang="en" sz="14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group</a:t>
            </a:r>
            <a:endParaRPr b="1" sz="14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Enter the following into your command line:</a:t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sbatch &lt;scriptname&gt;.sh </a:t>
            </a:r>
            <a:endParaRPr sz="14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Group MRIQC takes around 1-5 minutes to run</a:t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e5ee30e5f4_0_8"/>
          <p:cNvSpPr/>
          <p:nvPr/>
        </p:nvSpPr>
        <p:spPr>
          <a:xfrm>
            <a:off x="5846275" y="3538700"/>
            <a:ext cx="439800" cy="2118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495e3a532_0_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 &amp; Other Flags</a:t>
            </a:r>
            <a:endParaRPr/>
          </a:p>
        </p:txBody>
      </p:sp>
      <p:sp>
        <p:nvSpPr>
          <p:cNvPr id="167" name="Google Shape;167;g20495e3a532_0_10"/>
          <p:cNvSpPr txBox="1"/>
          <p:nvPr>
            <p:ph idx="1" type="body"/>
          </p:nvPr>
        </p:nvSpPr>
        <p:spPr>
          <a:xfrm>
            <a:off x="311700" y="1152475"/>
            <a:ext cx="5135700" cy="35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You can run mriqc and specify just one task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i.e. run on just rest or ssrt tasks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Add the flag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latin typeface="Arial"/>
                <a:ea typeface="Arial"/>
                <a:cs typeface="Arial"/>
                <a:sym typeface="Arial"/>
              </a:rPr>
              <a:t>--task-id &lt;taskname&gt;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Recommend running mriqc separately for each and having the output go into a separate task-specific folder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i.e.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mriqc_rest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When the group report is run it bunches all the bold scans together in the output box plots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Running mriqc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separately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for each task allows you to look at the IQMs for each task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individually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Check to make sure you are running the latest version of mriqc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/gpfs/data/bnc/simgs/nipreps/</a:t>
            </a:r>
            <a:br>
              <a:rPr lang="en" sz="14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mriqc-</a:t>
            </a:r>
            <a:r>
              <a:rPr lang="en" sz="14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latest.sif </a:t>
            </a:r>
            <a:endParaRPr sz="14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20495e3a532_0_10"/>
          <p:cNvSpPr txBox="1"/>
          <p:nvPr>
            <p:ph idx="2" type="body"/>
          </p:nvPr>
        </p:nvSpPr>
        <p:spPr>
          <a:xfrm>
            <a:off x="5780200" y="624275"/>
            <a:ext cx="2873700" cy="42444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#!/bin/bash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-N 1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-c 2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--mem-per-cpu=30G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--time 04:00:00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-J mriqc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--output /gpfs/scratch/%u/mriqc-log%A_%a.out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#SBATCH --array=1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#---------CONFIGURE THESE VARIABLES--------------------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mkdir -p /tmp/$SLURM_JOB_ID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bids_root=/gpfs/data/&lt;pathtostudyfolder&gt;   #the study folder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nthreads=2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mem=24 #gb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#---------END OF VARIABLES-----------------------------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#-----DICTIONARIES FOR SUBJECT SPECIFIC VARIABLES------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mriqc="`sed -n ${SLURM_ARRAY_TASK_ID}p subjects.txt`"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echo $mriqc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#--------------------RUN MRIQC-------------------------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singularity run --cleanenv                      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--bind ${bids_root}:/data    		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--bind /tmp/$SLURM_JOB_ID:/scratch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/gpfs/data/bnc/simgs/nipreps/mriqc-latest.sif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/data/rawdata                                       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/data/derivatives/mriqc_rest                 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participant --participant_label $mriqc	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--no-sub                                                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--n_proc $nthreads		    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--mem_gb $mem 		    	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--float32				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--ants-nthreads $nthreads                    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--task-id rest                                                                    \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-m T1w bold                                                                    \            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-w /scratch/$mriqc</a:t>
            </a:r>
            <a:endParaRPr sz="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0495e3a532_0_10"/>
          <p:cNvSpPr/>
          <p:nvPr/>
        </p:nvSpPr>
        <p:spPr>
          <a:xfrm>
            <a:off x="6439100" y="3704175"/>
            <a:ext cx="541200" cy="1872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0495e3a532_0_10"/>
          <p:cNvSpPr/>
          <p:nvPr/>
        </p:nvSpPr>
        <p:spPr>
          <a:xfrm>
            <a:off x="5845400" y="4419250"/>
            <a:ext cx="593700" cy="1872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0495e3a532_0_10"/>
          <p:cNvSpPr/>
          <p:nvPr/>
        </p:nvSpPr>
        <p:spPr>
          <a:xfrm>
            <a:off x="6980300" y="3483075"/>
            <a:ext cx="657000" cy="2211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800be9281_0_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How To Check The Status of Your Job pt. 1</a:t>
            </a:r>
            <a:endParaRPr/>
          </a:p>
        </p:txBody>
      </p:sp>
      <p:sp>
        <p:nvSpPr>
          <p:cNvPr id="177" name="Google Shape;177;ge800be9281_0_13"/>
          <p:cNvSpPr txBox="1"/>
          <p:nvPr>
            <p:ph idx="1" type="body"/>
          </p:nvPr>
        </p:nvSpPr>
        <p:spPr>
          <a:xfrm>
            <a:off x="311700" y="1152475"/>
            <a:ext cx="8520600" cy="25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Enter </a:t>
            </a:r>
            <a:r>
              <a:rPr b="1"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myq</a:t>
            </a: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into the command line -- Will show you your job ID and if your job is pending or running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ge800be9281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5100" y="1756975"/>
            <a:ext cx="6513525" cy="21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e800be9281_0_13"/>
          <p:cNvSpPr txBox="1"/>
          <p:nvPr/>
        </p:nvSpPr>
        <p:spPr>
          <a:xfrm>
            <a:off x="311700" y="3998150"/>
            <a:ext cx="7998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In the above example (circled in green) the JobID is 2034569_1 -- the 1 denoting what number array it is -- and the job is running normally</a:t>
            </a:r>
            <a:endParaRPr b="0" i="0" sz="16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e800be9281_0_13"/>
          <p:cNvSpPr/>
          <p:nvPr/>
        </p:nvSpPr>
        <p:spPr>
          <a:xfrm>
            <a:off x="1385100" y="2617075"/>
            <a:ext cx="6092100" cy="2265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7086ea0d8_0_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How To Check The Status of Your Job pt. 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011"/>
          </a:p>
        </p:txBody>
      </p:sp>
      <p:sp>
        <p:nvSpPr>
          <p:cNvPr id="186" name="Google Shape;186;ge7086ea0d8_0_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Once running, enter the below commands to follow along with the progress or the second to check for errors/job failure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tail -f ~/scratch/mriqc-log&lt;jobid&gt;.out → </a:t>
            </a:r>
            <a:r>
              <a:rPr lang="en" sz="14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shows the last lines of the log output and updates as MRIQC continues to run – you will be able to see if an error occurs as it happens</a:t>
            </a:r>
            <a:endParaRPr sz="14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OR     </a:t>
            </a:r>
            <a:endParaRPr b="1"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cat ~/scratch/mriqc-log&lt;jobid&gt;.out → </a:t>
            </a:r>
            <a:r>
              <a:rPr lang="en" sz="14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shows the entirety of the log output and does not continue to update, allows you to scan entire log for warnings/errors</a:t>
            </a:r>
            <a:endParaRPr sz="14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ge7086ea0d8_0_10"/>
          <p:cNvPicPr preferRelativeResize="0"/>
          <p:nvPr/>
        </p:nvPicPr>
        <p:blipFill rotWithShape="1">
          <a:blip r:embed="rId3">
            <a:alphaModFix/>
          </a:blip>
          <a:srcRect b="19007" l="0" r="0" t="-4668"/>
          <a:stretch/>
        </p:blipFill>
        <p:spPr>
          <a:xfrm>
            <a:off x="920825" y="3135125"/>
            <a:ext cx="7302350" cy="19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800be9281_0_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How to tell if MRIQC ran successfully</a:t>
            </a:r>
            <a:endParaRPr/>
          </a:p>
        </p:txBody>
      </p:sp>
      <p:sp>
        <p:nvSpPr>
          <p:cNvPr id="193" name="Google Shape;193;ge800be9281_0_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 following output indicates that MRIQC is done running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There may be lag time between the participant finishing and its files being shown in the output folder → If it seems to be taking a while exit out of and restart your CCV session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ge800be9281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26" y="2343788"/>
            <a:ext cx="5176001" cy="268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e800be9281_0_7"/>
          <p:cNvSpPr txBox="1"/>
          <p:nvPr/>
        </p:nvSpPr>
        <p:spPr>
          <a:xfrm>
            <a:off x="6078375" y="2343800"/>
            <a:ext cx="2520000" cy="26937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outputs “The use of ‘ ‘template_resolution’ ‘ is deprecated” and “Building bold report: no exclude index was found” indicate that MRIQC is running as it should. The amount of them that show up depends on the number of images you are using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Entering “</a:t>
            </a:r>
            <a:r>
              <a:rPr b="0" i="0" lang="en" sz="12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control c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into your terminal returns your command line to normal but does not kill any jobs that are running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e800be9281_0_7"/>
          <p:cNvSpPr/>
          <p:nvPr/>
        </p:nvSpPr>
        <p:spPr>
          <a:xfrm>
            <a:off x="623100" y="4667675"/>
            <a:ext cx="271800" cy="2493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800be9281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Where to find MRIQC Output Files</a:t>
            </a:r>
            <a:endParaRPr/>
          </a:p>
        </p:txBody>
      </p:sp>
      <p:sp>
        <p:nvSpPr>
          <p:cNvPr id="202" name="Google Shape;202;ge800be9281_0_0"/>
          <p:cNvSpPr txBox="1"/>
          <p:nvPr>
            <p:ph idx="1" type="body"/>
          </p:nvPr>
        </p:nvSpPr>
        <p:spPr>
          <a:xfrm>
            <a:off x="311700" y="1152475"/>
            <a:ext cx="42129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After running the Individual Level MRIQC will output: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Subject folders containing .json files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.html files for each type of scan run (T1w, T2w, Bold) for each subject -- located outside of the subject folders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After running the Group Level MRIQC will output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.html and .tsv files for each type of scan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04285" lvl="0" marL="457200" rtl="0" algn="l">
              <a:spcBef>
                <a:spcPts val="0"/>
              </a:spcBef>
              <a:spcAft>
                <a:spcPts val="0"/>
              </a:spcAft>
              <a:buSzPts val="1192"/>
              <a:buFont typeface="Arial"/>
              <a:buChar char="●"/>
            </a:pPr>
            <a:r>
              <a:rPr lang="en" sz="1641">
                <a:latin typeface="Arial"/>
                <a:ea typeface="Arial"/>
                <a:cs typeface="Arial"/>
                <a:sym typeface="Arial"/>
              </a:rPr>
              <a:t>See the tutorial</a:t>
            </a:r>
            <a:r>
              <a:rPr lang="en" sz="1641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MRIQC PT4: Interpreting Results </a:t>
            </a:r>
            <a:r>
              <a:rPr lang="en" sz="1641">
                <a:latin typeface="Arial"/>
                <a:ea typeface="Arial"/>
                <a:cs typeface="Arial"/>
                <a:sym typeface="Arial"/>
              </a:rPr>
              <a:t>for more info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These will be located in: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/gpfs/data/&lt;studydir&gt;/derivatives/mriqc</a:t>
            </a:r>
            <a:endParaRPr sz="16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ge800be928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287" y="1299312"/>
            <a:ext cx="4213024" cy="330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3C47D"/>
                </a:solidFill>
              </a:rPr>
              <a:t>What is MRIQC?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 software tool for extracting quality measures/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performing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quality assessments on  T1w, T2w, and functional MRI data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Fully automated pipeline assesses data quality and enables visual examination of MRI scans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Outputs reports assessing Image Quality Metrics (IQMs) for each subject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Numerical output, can compare across subjects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Runs as a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singularity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(like Heudiconv) on CCV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Built on established software toolboxes (FSL, ANT’s, and AFNI) 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Developed by the Poldrack Lab at Stanford University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b6d746f5c_0_1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93C47D"/>
                </a:solidFill>
              </a:rPr>
              <a:t>How to Run MRIQC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209" name="Google Shape;209;gfb6d746f5c_0_1"/>
          <p:cNvSpPr txBox="1"/>
          <p:nvPr>
            <p:ph idx="4294967295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</a:pPr>
            <a:r>
              <a:rPr b="0" i="0" lang="en" sz="23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Locally with docker</a:t>
            </a:r>
            <a:endParaRPr b="0" i="0" sz="23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b6d746f5c_0_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Running MRIQC</a:t>
            </a:r>
            <a:endParaRPr/>
          </a:p>
        </p:txBody>
      </p:sp>
      <p:sp>
        <p:nvSpPr>
          <p:cNvPr id="215" name="Google Shape;215;gfb6d746f5c_0_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3216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917">
                <a:latin typeface="Arial"/>
                <a:ea typeface="Arial"/>
                <a:cs typeface="Arial"/>
                <a:sym typeface="Arial"/>
              </a:rPr>
              <a:t>Will need to put data into BIDS format to run it</a:t>
            </a:r>
            <a:endParaRPr sz="1917">
              <a:latin typeface="Arial"/>
              <a:ea typeface="Arial"/>
              <a:cs typeface="Arial"/>
              <a:sym typeface="Arial"/>
            </a:endParaRPr>
          </a:p>
          <a:p>
            <a:pPr indent="-31496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BIDS I &amp; II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powerpoints or </a:t>
            </a:r>
            <a:r>
              <a:rPr lang="en" sz="1600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for help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7915"/>
              <a:buFont typeface="Arial"/>
              <a:buNone/>
            </a:pPr>
            <a:r>
              <a:t/>
            </a:r>
            <a:endParaRPr sz="1341">
              <a:latin typeface="Arial"/>
              <a:ea typeface="Arial"/>
              <a:cs typeface="Arial"/>
              <a:sym typeface="Arial"/>
            </a:endParaRPr>
          </a:p>
          <a:p>
            <a:pPr indent="-33216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917">
                <a:latin typeface="Arial"/>
                <a:ea typeface="Arial"/>
                <a:cs typeface="Arial"/>
                <a:sym typeface="Arial"/>
              </a:rPr>
              <a:t>Can run MRIQC at the </a:t>
            </a:r>
            <a:r>
              <a:rPr lang="en" sz="1917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participant</a:t>
            </a:r>
            <a:r>
              <a:rPr lang="en" sz="1917">
                <a:latin typeface="Arial"/>
                <a:ea typeface="Arial"/>
                <a:cs typeface="Arial"/>
                <a:sym typeface="Arial"/>
              </a:rPr>
              <a:t> level and </a:t>
            </a:r>
            <a:r>
              <a:rPr lang="en" sz="1917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group </a:t>
            </a:r>
            <a:r>
              <a:rPr lang="en" sz="1917">
                <a:latin typeface="Arial"/>
                <a:ea typeface="Arial"/>
                <a:cs typeface="Arial"/>
                <a:sym typeface="Arial"/>
              </a:rPr>
              <a:t>level</a:t>
            </a:r>
            <a:endParaRPr sz="1917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9412"/>
              <a:buFont typeface="Arial"/>
              <a:buNone/>
            </a:pPr>
            <a:r>
              <a:t/>
            </a:r>
            <a:endParaRPr sz="1250">
              <a:latin typeface="Arial"/>
              <a:ea typeface="Arial"/>
              <a:cs typeface="Arial"/>
              <a:sym typeface="Arial"/>
            </a:endParaRPr>
          </a:p>
          <a:p>
            <a:pPr indent="-33216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917">
                <a:latin typeface="Arial"/>
                <a:ea typeface="Arial"/>
                <a:cs typeface="Arial"/>
                <a:sym typeface="Arial"/>
              </a:rPr>
              <a:t>Running MRIQC at the participant level generates:</a:t>
            </a:r>
            <a:endParaRPr sz="1917">
              <a:latin typeface="Arial"/>
              <a:ea typeface="Arial"/>
              <a:cs typeface="Arial"/>
              <a:sym typeface="Arial"/>
            </a:endParaRPr>
          </a:p>
          <a:p>
            <a:pPr indent="-31496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 summary .json file for each subject in the bids-root folder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1496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Individual reports with mosaic views of a number of cutting planes and supporting information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1496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■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Summary section, visual reports, and metadata for T1w &amp; T2w images and BOLD images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7915"/>
              <a:buFont typeface="Arial"/>
              <a:buNone/>
            </a:pPr>
            <a:r>
              <a:t/>
            </a:r>
            <a:endParaRPr sz="1341">
              <a:latin typeface="Arial"/>
              <a:ea typeface="Arial"/>
              <a:cs typeface="Arial"/>
              <a:sym typeface="Arial"/>
            </a:endParaRPr>
          </a:p>
          <a:p>
            <a:pPr indent="-33216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917">
                <a:latin typeface="Arial"/>
                <a:ea typeface="Arial"/>
                <a:cs typeface="Arial"/>
                <a:sym typeface="Arial"/>
              </a:rPr>
              <a:t>Running MRIQC at the group level generates:</a:t>
            </a:r>
            <a:endParaRPr sz="1917">
              <a:latin typeface="Arial"/>
              <a:ea typeface="Arial"/>
              <a:cs typeface="Arial"/>
              <a:sym typeface="Arial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7500"/>
              <a:buFont typeface="Arial"/>
              <a:buChar char="○"/>
            </a:pP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Scatter plots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for each of the </a:t>
            </a: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IQMs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so that </a:t>
            </a: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outliers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are easily identified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1496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■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One set for structural IQMs and another for functional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b6d746f5c_0_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3000"/>
              <a:buFont typeface="Arial"/>
              <a:buNone/>
            </a:pPr>
            <a:r>
              <a:rPr lang="en"/>
              <a:t>Running MRIQC: Individual pt. 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21" name="Google Shape;221;gfb6d746f5c_0_11"/>
          <p:cNvSpPr txBox="1"/>
          <p:nvPr>
            <p:ph idx="1" type="body"/>
          </p:nvPr>
        </p:nvSpPr>
        <p:spPr>
          <a:xfrm>
            <a:off x="311700" y="12023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Make sure docker is installed, running, and the memory is set to 16 GB</a:t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mkdir </a:t>
            </a: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to make a directory titled </a:t>
            </a: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derivatives </a:t>
            </a: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in your data folder</a:t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Then make subfolder titled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mriqc or qa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Open a terminal window</a:t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cd</a:t>
            </a: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to your new </a:t>
            </a: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mriqc / qa</a:t>
            </a: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directory</a:t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Type the following command:</a:t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This will run ALL subjects for ALL sessions in your BIDS directory - at the individual level</a:t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fb6d746f5c_0_11"/>
          <p:cNvSpPr txBox="1"/>
          <p:nvPr/>
        </p:nvSpPr>
        <p:spPr>
          <a:xfrm>
            <a:off x="348825" y="2923625"/>
            <a:ext cx="8279700" cy="55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docker run -it --rm -v /path/to/bids/directory:/data:ro -v /path/to/qa/output:/out nipreps/mriqc:latest /data /out participant --no-sub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b6d746f5c_0_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Running MRIQC: Individual pt. 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28" name="Google Shape;228;gfb6d746f5c_0_17"/>
          <p:cNvSpPr txBox="1"/>
          <p:nvPr>
            <p:ph idx="1" type="body"/>
          </p:nvPr>
        </p:nvSpPr>
        <p:spPr>
          <a:xfrm>
            <a:off x="311700" y="12023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If you want to run one subject, a few subjects, or a subject(s) and a particular session, you can do the following:</a:t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Type the following command:</a:t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These changes indicate that you are now running mriqc for subjects 1001, 1002, and 1003 for only session 01. </a:t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fb6d746f5c_0_17"/>
          <p:cNvSpPr txBox="1"/>
          <p:nvPr/>
        </p:nvSpPr>
        <p:spPr>
          <a:xfrm>
            <a:off x="311700" y="2106900"/>
            <a:ext cx="8279700" cy="55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docker run -it --rm -v /path/to/bids/directory:/data:ro -v /path/to/qa/output:/out nipreps/mriqc:latest /data /out participant </a:t>
            </a:r>
            <a:r>
              <a:rPr b="0" i="0" lang="en" sz="12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--participant_label 1001 1002 1003 --session-id 01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--no-sub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82cc08d84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Running MRIQC: Group</a:t>
            </a:r>
            <a:endParaRPr/>
          </a:p>
        </p:txBody>
      </p:sp>
      <p:sp>
        <p:nvSpPr>
          <p:cNvPr id="235" name="Google Shape;235;gf82cc08d84_0_0"/>
          <p:cNvSpPr txBox="1"/>
          <p:nvPr>
            <p:ph idx="1" type="body"/>
          </p:nvPr>
        </p:nvSpPr>
        <p:spPr>
          <a:xfrm>
            <a:off x="311700" y="1152475"/>
            <a:ext cx="83643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After running MRIQC at the individual level you can now run it at the Group level</a:t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Group MRIQC takes around 1 minute to run</a:t>
            </a:r>
            <a:endParaRPr sz="160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f82cc08d84_0_0"/>
          <p:cNvSpPr txBox="1"/>
          <p:nvPr/>
        </p:nvSpPr>
        <p:spPr>
          <a:xfrm>
            <a:off x="311700" y="1909875"/>
            <a:ext cx="8279700" cy="55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docker run -it --rm -v /path/to/bids/directory:/data:ro -v /path/to/qa/output:/out nipreps/mriqc:latest /data /out </a:t>
            </a:r>
            <a:r>
              <a:rPr b="0" i="0" lang="en" sz="12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group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--no-sub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82cc08d84_0_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How to tell if MRIQC ran successfully</a:t>
            </a:r>
            <a:endParaRPr/>
          </a:p>
        </p:txBody>
      </p:sp>
      <p:sp>
        <p:nvSpPr>
          <p:cNvPr id="242" name="Google Shape;242;gf82cc08d84_0_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 following output indicates that MRIQC is done running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There may be lag time between the participant finishing and its files being shown in the output folder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gf82cc08d84_0_8"/>
          <p:cNvPicPr preferRelativeResize="0"/>
          <p:nvPr/>
        </p:nvPicPr>
        <p:blipFill rotWithShape="1">
          <a:blip r:embed="rId3">
            <a:alphaModFix/>
          </a:blip>
          <a:srcRect b="9934" l="0" r="0" t="0"/>
          <a:stretch/>
        </p:blipFill>
        <p:spPr>
          <a:xfrm>
            <a:off x="662925" y="2343799"/>
            <a:ext cx="5176001" cy="24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f82cc08d84_0_8"/>
          <p:cNvSpPr txBox="1"/>
          <p:nvPr/>
        </p:nvSpPr>
        <p:spPr>
          <a:xfrm>
            <a:off x="6078375" y="2761513"/>
            <a:ext cx="2520000" cy="18471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outputs “The use of ‘ ‘template_resolution’ ‘ is deprecated” and “Building bold report: no exclude index was found” indicate that MRIQC is running as it should. The amount of them that show up depends on the number of images you are using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82cc08d84_0_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MRIQC Output Files</a:t>
            </a:r>
            <a:endParaRPr/>
          </a:p>
        </p:txBody>
      </p:sp>
      <p:sp>
        <p:nvSpPr>
          <p:cNvPr id="250" name="Google Shape;250;gf82cc08d84_0_16"/>
          <p:cNvSpPr txBox="1"/>
          <p:nvPr>
            <p:ph idx="1" type="body"/>
          </p:nvPr>
        </p:nvSpPr>
        <p:spPr>
          <a:xfrm>
            <a:off x="311700" y="1152475"/>
            <a:ext cx="39999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After running the Individual Level MRIQC will output: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Subject folders containing .json files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.html files for each type of scan run (T1w, T2w, Bold) for each subject -- located outside of the subject folders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After running the Group Level MRIQC will output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.html and .tsv files for each type of scan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These will be located in: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&lt;studydir&gt;/derivatives/mriqc</a:t>
            </a:r>
            <a:endParaRPr sz="16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gf82cc08d84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317340"/>
            <a:ext cx="2275225" cy="450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4fcb0f1ad_0_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Helpful Links </a:t>
            </a:r>
            <a:endParaRPr/>
          </a:p>
        </p:txBody>
      </p:sp>
      <p:sp>
        <p:nvSpPr>
          <p:cNvPr id="257" name="Google Shape;257;ge4fcb0f1ad_0_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https://mriqc.readthedocs.io/en/stable/about.html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https://rpubs.com/sarenseeley/bids-fmriprep-mriqc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773978af0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63" name="Google Shape;263;ge773978af0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218181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Esteban, O., Birman, D., Schaer, M., Koyejo, O. O., Poldrack, R. A., &amp; Gorgolewski, K. J. (2017). MRIQC: Advancing the automatic prediction of image quality in MRI from unseen sites. </a:t>
            </a:r>
            <a:r>
              <a:rPr i="1" lang="en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PLOS ONE</a:t>
            </a:r>
            <a:r>
              <a:rPr lang="en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(9). </a:t>
            </a:r>
            <a:r>
              <a:rPr lang="en" sz="1100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https://doi.org/10.1371/journal.pone.0184661</a:t>
            </a:r>
            <a:endParaRPr sz="1100" u="sng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218181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Jarrahi, B., &amp; Mackey, S. (2018). Characterizing the effects of MR image quality metrics on intrinsic connectivity brain networks: A multivariate approach.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Annual International Conference of the IEEE Engineering in Medicine and Biology Society. IEEE Engineering in Medicine and Biology Society. Annual International Conference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2018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1041–1045.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https://doi.org/10.1109/EMBC.2018.8512478</a:t>
            </a:r>
            <a:endParaRPr sz="1100" u="sng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218181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 u="sng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acd25d26c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Features of</a:t>
            </a:r>
            <a:r>
              <a:rPr lang="en">
                <a:solidFill>
                  <a:srgbClr val="93C47D"/>
                </a:solidFill>
              </a:rPr>
              <a:t> MRIQC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74" name="Google Shape;74;geacd25d26c_0_0"/>
          <p:cNvSpPr txBox="1"/>
          <p:nvPr>
            <p:ph idx="1" type="body"/>
          </p:nvPr>
        </p:nvSpPr>
        <p:spPr>
          <a:xfrm>
            <a:off x="311700" y="1152475"/>
            <a:ext cx="8520600" cy="3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Containerized versions bundle software dependencies together for easy installation on local servers and workstations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Can also be run through a free online service (OpenNeuro.org)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No-reference quality norms help quantify quality differences across study sites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Brain Imaging Data Structure (BIDS) compatible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Easy integration with popular pipelines (fMRIPrep; NiPy)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Automatically generates </a:t>
            </a:r>
            <a:r>
              <a:rPr i="1" lang="en" sz="1600" u="sng">
                <a:latin typeface="Arial"/>
                <a:ea typeface="Arial"/>
                <a:cs typeface="Arial"/>
                <a:sym typeface="Arial"/>
              </a:rPr>
              <a:t>anonymized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HTML reports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Can easily share the summarized QA data between group members and collaborators over email or other low-security apps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How does </a:t>
            </a:r>
            <a:r>
              <a:rPr lang="en">
                <a:solidFill>
                  <a:srgbClr val="93C47D"/>
                </a:solidFill>
              </a:rPr>
              <a:t>MRIQC </a:t>
            </a:r>
            <a:r>
              <a:rPr lang="en"/>
              <a:t>improve QA</a:t>
            </a:r>
            <a:r>
              <a:rPr lang="en">
                <a:solidFill>
                  <a:srgbClr val="93C47D"/>
                </a:solidFill>
              </a:rPr>
              <a:t>?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80" name="Google Shape;80;p3"/>
          <p:cNvSpPr txBox="1"/>
          <p:nvPr>
            <p:ph idx="1" type="body"/>
          </p:nvPr>
        </p:nvSpPr>
        <p:spPr>
          <a:xfrm>
            <a:off x="311700" y="1334100"/>
            <a:ext cx="5541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Problems with visual QA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Subjective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Impractical for large data sets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Time consuming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Prone to variability (inter-rater differences)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Some artifacts evade human detection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Help with large scale imaging efforts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Less subject to site or population-specific biases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Standardize procedures between sites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MRIQC Mechanisms</a:t>
            </a:r>
            <a:endParaRPr/>
          </a:p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201625" y="1069925"/>
            <a:ext cx="85206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Image Quality Metrics (IQM)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No-reference metric of data quality</a:t>
            </a:r>
            <a:endParaRPr sz="16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Structural IQM Categories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Signal and noise comparisons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Information theory measures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Mechanical artifacts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Functional IQM Categories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Spatial artifact detection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Temporal stability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For more information on IQM’s please see the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latin typeface="Arial"/>
                <a:ea typeface="Arial"/>
                <a:cs typeface="Arial"/>
                <a:sym typeface="Arial"/>
              </a:rPr>
              <a:t>the tutorial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MRIQC PT2: IQMS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51875" t="0"/>
          <a:stretch/>
        </p:blipFill>
        <p:spPr>
          <a:xfrm>
            <a:off x="5973250" y="733750"/>
            <a:ext cx="2191550" cy="385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d4f76f911_1_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/>
              <a:t>Other relevant info: </a:t>
            </a:r>
            <a:r>
              <a:rPr lang="en" sz="3011"/>
              <a:t>What are Artifacts?</a:t>
            </a:r>
            <a:endParaRPr sz="3011"/>
          </a:p>
        </p:txBody>
      </p:sp>
      <p:sp>
        <p:nvSpPr>
          <p:cNvPr id="93" name="Google Shape;93;ged4f76f911_1_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9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11"/>
              <a:buFont typeface="Arial"/>
              <a:buChar char="●"/>
            </a:pPr>
            <a:r>
              <a:rPr lang="en" sz="1611">
                <a:latin typeface="Arial"/>
                <a:ea typeface="Arial"/>
                <a:cs typeface="Arial"/>
                <a:sym typeface="Arial"/>
              </a:rPr>
              <a:t>A feature appearing in an image that is not in the original object</a:t>
            </a:r>
            <a:endParaRPr sz="1611">
              <a:latin typeface="Arial"/>
              <a:ea typeface="Arial"/>
              <a:cs typeface="Arial"/>
              <a:sym typeface="Arial"/>
            </a:endParaRPr>
          </a:p>
          <a:p>
            <a:pPr indent="-3309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11"/>
              <a:buFont typeface="Arial"/>
              <a:buChar char="●"/>
            </a:pPr>
            <a:r>
              <a:rPr lang="en" sz="1611">
                <a:latin typeface="Arial"/>
                <a:ea typeface="Arial"/>
                <a:cs typeface="Arial"/>
                <a:sym typeface="Arial"/>
              </a:rPr>
              <a:t>May cause unwanted distortions in brain images</a:t>
            </a:r>
            <a:endParaRPr sz="1611">
              <a:latin typeface="Arial"/>
              <a:ea typeface="Arial"/>
              <a:cs typeface="Arial"/>
              <a:sym typeface="Arial"/>
            </a:endParaRPr>
          </a:p>
          <a:p>
            <a:pPr indent="-33090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11"/>
              <a:buFont typeface="Arial"/>
              <a:buChar char="●"/>
            </a:pPr>
            <a:r>
              <a:rPr lang="en" sz="1611">
                <a:latin typeface="Arial"/>
                <a:ea typeface="Arial"/>
                <a:cs typeface="Arial"/>
                <a:sym typeface="Arial"/>
              </a:rPr>
              <a:t>Do not always affect image quality but can affect diagnostic quality </a:t>
            </a:r>
            <a:endParaRPr sz="1611">
              <a:latin typeface="Arial"/>
              <a:ea typeface="Arial"/>
              <a:cs typeface="Arial"/>
              <a:sym typeface="Arial"/>
            </a:endParaRPr>
          </a:p>
          <a:p>
            <a:pPr indent="-330898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11"/>
              <a:buFont typeface="Arial"/>
              <a:buChar char="○"/>
            </a:pPr>
            <a:r>
              <a:rPr lang="en" sz="1611">
                <a:latin typeface="Arial"/>
                <a:ea typeface="Arial"/>
                <a:cs typeface="Arial"/>
                <a:sym typeface="Arial"/>
              </a:rPr>
              <a:t>i.e. an artifact may be confused with pathology</a:t>
            </a:r>
            <a:endParaRPr sz="1611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Some artifacts cannot be detected by the human eye - programs like MRIQC help to detect these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9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11"/>
              <a:buFont typeface="Arial"/>
              <a:buChar char="●"/>
            </a:pPr>
            <a:r>
              <a:rPr lang="en" sz="1611">
                <a:latin typeface="Arial"/>
                <a:ea typeface="Arial"/>
                <a:cs typeface="Arial"/>
                <a:sym typeface="Arial"/>
              </a:rPr>
              <a:t>Two main overarching categories:</a:t>
            </a:r>
            <a:endParaRPr sz="1611">
              <a:latin typeface="Arial"/>
              <a:ea typeface="Arial"/>
              <a:cs typeface="Arial"/>
              <a:sym typeface="Arial"/>
            </a:endParaRPr>
          </a:p>
          <a:p>
            <a:pPr indent="-33090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11"/>
              <a:buFont typeface="Arial"/>
              <a:buChar char="○"/>
            </a:pPr>
            <a:r>
              <a:rPr lang="en" sz="1611">
                <a:latin typeface="Arial"/>
                <a:ea typeface="Arial"/>
                <a:cs typeface="Arial"/>
                <a:sym typeface="Arial"/>
              </a:rPr>
              <a:t>Machine specific artifacts</a:t>
            </a:r>
            <a:endParaRPr sz="1611">
              <a:latin typeface="Arial"/>
              <a:ea typeface="Arial"/>
              <a:cs typeface="Arial"/>
              <a:sym typeface="Arial"/>
            </a:endParaRPr>
          </a:p>
          <a:p>
            <a:pPr indent="-330904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11"/>
              <a:buFont typeface="Arial"/>
              <a:buChar char="○"/>
            </a:pPr>
            <a:r>
              <a:rPr lang="en" sz="1611">
                <a:latin typeface="Arial"/>
                <a:ea typeface="Arial"/>
                <a:cs typeface="Arial"/>
                <a:sym typeface="Arial"/>
              </a:rPr>
              <a:t>Patient related artifacts </a:t>
            </a:r>
            <a:endParaRPr sz="1611">
              <a:latin typeface="Arial"/>
              <a:ea typeface="Arial"/>
              <a:cs typeface="Arial"/>
              <a:sym typeface="Arial"/>
            </a:endParaRPr>
          </a:p>
          <a:p>
            <a:pPr indent="-33089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11"/>
              <a:buFont typeface="Arial"/>
              <a:buChar char="●"/>
            </a:pPr>
            <a:r>
              <a:rPr lang="en" sz="1611">
                <a:latin typeface="Arial"/>
                <a:ea typeface="Arial"/>
                <a:cs typeface="Arial"/>
                <a:sym typeface="Arial"/>
              </a:rPr>
              <a:t>See the tutorial titled </a:t>
            </a:r>
            <a:r>
              <a:rPr lang="en" sz="1611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MRIQC PT3: Artifacts</a:t>
            </a:r>
            <a:r>
              <a:rPr lang="en" sz="1611">
                <a:latin typeface="Arial"/>
                <a:ea typeface="Arial"/>
                <a:cs typeface="Arial"/>
                <a:sym typeface="Arial"/>
              </a:rPr>
              <a:t> for more information</a:t>
            </a:r>
            <a:endParaRPr sz="161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63d8d1a6f_0_42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93C47D"/>
                </a:solidFill>
              </a:rPr>
              <a:t>How to Run MRIQC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99" name="Google Shape;99;ge63d8d1a6f_0_42"/>
          <p:cNvSpPr txBox="1"/>
          <p:nvPr>
            <p:ph idx="4294967295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</a:pPr>
            <a:r>
              <a:rPr b="0" i="0" lang="en" sz="23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Singularity container on CCV</a:t>
            </a:r>
            <a:endParaRPr b="0" i="0" sz="23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acd25d26c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Skills and access you need to run MRIQC</a:t>
            </a:r>
            <a:endParaRPr/>
          </a:p>
        </p:txBody>
      </p:sp>
      <p:sp>
        <p:nvSpPr>
          <p:cNvPr id="105" name="Google Shape;105;geacd25d26c_0_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 CCV account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Setting Up an Oscar Lab Account and Signing in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or instructions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Access to a BIDS formatted dataset on Brown’s OSCAR server.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Know what a bash shell is and be able to use a few simple commands with the help of a cheat sheet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Shell Basics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for an introduction to shell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/>
              <a:t>Running MRIQC</a:t>
            </a:r>
            <a:endParaRPr sz="3011"/>
          </a:p>
        </p:txBody>
      </p:sp>
      <p:sp>
        <p:nvSpPr>
          <p:cNvPr id="111" name="Google Shape;111;p7"/>
          <p:cNvSpPr txBox="1"/>
          <p:nvPr>
            <p:ph idx="1" type="body"/>
          </p:nvPr>
        </p:nvSpPr>
        <p:spPr>
          <a:xfrm>
            <a:off x="311700" y="1152475"/>
            <a:ext cx="85206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9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Data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needs to put into BIDS format to run it</a:t>
            </a:r>
            <a:endParaRPr sz="1341">
              <a:latin typeface="Arial"/>
              <a:ea typeface="Arial"/>
              <a:cs typeface="Arial"/>
              <a:sym typeface="Arial"/>
            </a:endParaRPr>
          </a:p>
          <a:p>
            <a:pPr indent="-33029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Can run MRIQC at the </a:t>
            </a: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participant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level and </a:t>
            </a: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group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level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9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Running MRIQC at the participant level generates: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A summary .json file for each subject in the bids-root folder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Individual reports with mosaic views of a number of cutting planes and supporting information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■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Summary section, visual reports, and metadata for T1w &amp; T2w images and BOLD images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3029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Running MRIQC at the group level generates: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en" sz="15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Scatter plots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 for each of the </a:t>
            </a:r>
            <a:r>
              <a:rPr lang="en" sz="15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IQMs 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so that </a:t>
            </a:r>
            <a:r>
              <a:rPr lang="en" sz="15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outliers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 are easily identified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■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One set for structural IQMs and another for functional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3292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42"/>
              <a:buFont typeface="Arial"/>
              <a:buChar char="●"/>
            </a:pPr>
            <a:r>
              <a:rPr lang="en" sz="1641">
                <a:latin typeface="Arial"/>
                <a:ea typeface="Arial"/>
                <a:cs typeface="Arial"/>
                <a:sym typeface="Arial"/>
              </a:rPr>
              <a:t>All the following </a:t>
            </a:r>
            <a:r>
              <a:rPr lang="en" sz="1641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Running MRIQC</a:t>
            </a:r>
            <a:r>
              <a:rPr lang="en" sz="1641">
                <a:latin typeface="Arial"/>
                <a:ea typeface="Arial"/>
                <a:cs typeface="Arial"/>
                <a:sym typeface="Arial"/>
              </a:rPr>
              <a:t> slides will detail how to run MRIQC using a </a:t>
            </a:r>
            <a:r>
              <a:rPr lang="en" sz="1641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SLURM Array Job</a:t>
            </a:r>
            <a:endParaRPr sz="164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