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05" r:id="rId2"/>
    <p:sldId id="306" r:id="rId3"/>
    <p:sldId id="309" r:id="rId4"/>
    <p:sldId id="315" r:id="rId5"/>
    <p:sldId id="307" r:id="rId6"/>
    <p:sldId id="354" r:id="rId7"/>
    <p:sldId id="319" r:id="rId8"/>
    <p:sldId id="314" r:id="rId9"/>
    <p:sldId id="308" r:id="rId10"/>
    <p:sldId id="356" r:id="rId11"/>
    <p:sldId id="326" r:id="rId12"/>
    <p:sldId id="322" r:id="rId13"/>
    <p:sldId id="317" r:id="rId14"/>
    <p:sldId id="357" r:id="rId15"/>
    <p:sldId id="360" r:id="rId16"/>
    <p:sldId id="362" r:id="rId17"/>
    <p:sldId id="363" r:id="rId18"/>
    <p:sldId id="364" r:id="rId19"/>
    <p:sldId id="365" r:id="rId20"/>
    <p:sldId id="368" r:id="rId21"/>
    <p:sldId id="358" r:id="rId22"/>
    <p:sldId id="367" r:id="rId23"/>
    <p:sldId id="35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2 - Title/Presentor - Pick 1" id="{47E0E949-B665-5547-AF91-99293714FB35}">
          <p14:sldIdLst>
            <p14:sldId id="305"/>
            <p14:sldId id="306"/>
            <p14:sldId id="309"/>
            <p14:sldId id="315"/>
            <p14:sldId id="307"/>
            <p14:sldId id="354"/>
            <p14:sldId id="319"/>
            <p14:sldId id="314"/>
            <p14:sldId id="308"/>
            <p14:sldId id="356"/>
            <p14:sldId id="326"/>
            <p14:sldId id="322"/>
            <p14:sldId id="317"/>
            <p14:sldId id="357"/>
            <p14:sldId id="360"/>
            <p14:sldId id="362"/>
            <p14:sldId id="363"/>
            <p14:sldId id="364"/>
            <p14:sldId id="365"/>
            <p14:sldId id="368"/>
            <p14:sldId id="358"/>
            <p14:sldId id="367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Donough, Christine" initials="MC" lastIdx="3" clrIdx="0">
    <p:extLst>
      <p:ext uri="{19B8F6BF-5375-455C-9EA6-DF929625EA0E}">
        <p15:presenceInfo xmlns:p15="http://schemas.microsoft.com/office/powerpoint/2012/main" userId="S::CMM295@pitt.edu::d37a6524-ca0e-49f8-9830-31413b646c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BC2E48"/>
    <a:srgbClr val="F967E8"/>
    <a:srgbClr val="707272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03E497-51A8-46F3-B203-30504795F586}" v="3" dt="2022-04-15T11:59:04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82298" autoAdjust="0"/>
  </p:normalViewPr>
  <p:slideViewPr>
    <p:cSldViewPr snapToGrid="0" snapToObjects="1">
      <p:cViewPr varScale="1">
        <p:scale>
          <a:sx n="95" d="100"/>
          <a:sy n="95" d="100"/>
        </p:scale>
        <p:origin x="14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Donough, Christine" userId="d37a6524-ca0e-49f8-9830-31413b646c0a" providerId="ADAL" clId="{8903E497-51A8-46F3-B203-30504795F586}"/>
    <pc:docChg chg="custSel modSld">
      <pc:chgData name="McDonough, Christine" userId="d37a6524-ca0e-49f8-9830-31413b646c0a" providerId="ADAL" clId="{8903E497-51A8-46F3-B203-30504795F586}" dt="2022-04-15T11:59:04.795" v="6"/>
      <pc:docMkLst>
        <pc:docMk/>
      </pc:docMkLst>
      <pc:sldChg chg="addCm modCm">
        <pc:chgData name="McDonough, Christine" userId="d37a6524-ca0e-49f8-9830-31413b646c0a" providerId="ADAL" clId="{8903E497-51A8-46F3-B203-30504795F586}" dt="2022-04-15T11:56:22.830" v="1"/>
        <pc:sldMkLst>
          <pc:docMk/>
          <pc:sldMk cId="515304035" sldId="305"/>
        </pc:sldMkLst>
      </pc:sldChg>
      <pc:sldChg chg="addCm delCm modCm">
        <pc:chgData name="McDonough, Christine" userId="d37a6524-ca0e-49f8-9830-31413b646c0a" providerId="ADAL" clId="{8903E497-51A8-46F3-B203-30504795F586}" dt="2022-04-15T11:58:22.902" v="4" actId="1592"/>
        <pc:sldMkLst>
          <pc:docMk/>
          <pc:sldMk cId="3578698939" sldId="308"/>
        </pc:sldMkLst>
      </pc:sldChg>
      <pc:sldChg chg="addCm modCm">
        <pc:chgData name="McDonough, Christine" userId="d37a6524-ca0e-49f8-9830-31413b646c0a" providerId="ADAL" clId="{8903E497-51A8-46F3-B203-30504795F586}" dt="2022-04-15T11:59:04.795" v="6"/>
        <pc:sldMkLst>
          <pc:docMk/>
          <pc:sldMk cId="760352697" sldId="322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85C4C-0AAB-4AA5-BEA7-E47FA102BCE0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530C8F-1B4E-4A62-999D-0C4CA317DA87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en-US" dirty="0"/>
            <a:t>Stroke</a:t>
          </a:r>
        </a:p>
      </dgm:t>
    </dgm:pt>
    <dgm:pt modelId="{29AAF096-433C-4276-BC8F-170F198D39A5}" type="parTrans" cxnId="{3A3CD468-62D3-4E7A-9316-6E1498BDE456}">
      <dgm:prSet/>
      <dgm:spPr/>
      <dgm:t>
        <a:bodyPr/>
        <a:lstStyle/>
        <a:p>
          <a:endParaRPr lang="en-US"/>
        </a:p>
      </dgm:t>
    </dgm:pt>
    <dgm:pt modelId="{66379774-F264-4B63-BC46-3F81AFE49965}" type="sibTrans" cxnId="{3A3CD468-62D3-4E7A-9316-6E1498BDE456}">
      <dgm:prSet/>
      <dgm:spPr/>
      <dgm:t>
        <a:bodyPr/>
        <a:lstStyle/>
        <a:p>
          <a:endParaRPr lang="en-US"/>
        </a:p>
      </dgm:t>
    </dgm:pt>
    <dgm:pt modelId="{92F4FB4B-8EF9-43E3-AC07-D716189594A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Leading cause of long-term disability</a:t>
          </a:r>
        </a:p>
      </dgm:t>
    </dgm:pt>
    <dgm:pt modelId="{A05B9A39-E5CC-4640-AE36-040BC1190FB6}" type="parTrans" cxnId="{82FC7D5B-9F2D-401D-AEF6-FCF1D1C70309}">
      <dgm:prSet/>
      <dgm:spPr/>
      <dgm:t>
        <a:bodyPr/>
        <a:lstStyle/>
        <a:p>
          <a:endParaRPr lang="en-US"/>
        </a:p>
      </dgm:t>
    </dgm:pt>
    <dgm:pt modelId="{AC8AEA64-5307-4641-8C29-EBFF5D821A29}" type="sibTrans" cxnId="{82FC7D5B-9F2D-401D-AEF6-FCF1D1C70309}">
      <dgm:prSet/>
      <dgm:spPr/>
      <dgm:t>
        <a:bodyPr/>
        <a:lstStyle/>
        <a:p>
          <a:endParaRPr lang="en-US"/>
        </a:p>
      </dgm:t>
    </dgm:pt>
    <dgm:pt modelId="{7732B708-F294-489F-938F-53BE4B7DD0A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80% of stroke survivors have upper extremity impairments</a:t>
          </a:r>
        </a:p>
      </dgm:t>
    </dgm:pt>
    <dgm:pt modelId="{EC6DA301-4AE6-461F-82A5-0E01B0A146B6}" type="parTrans" cxnId="{53123745-5EB3-4DEB-957A-47A9675ED9D9}">
      <dgm:prSet/>
      <dgm:spPr/>
      <dgm:t>
        <a:bodyPr/>
        <a:lstStyle/>
        <a:p>
          <a:endParaRPr lang="en-US"/>
        </a:p>
      </dgm:t>
    </dgm:pt>
    <dgm:pt modelId="{6D650803-8388-4D4D-BCAC-AD389AE7EEED}" type="sibTrans" cxnId="{53123745-5EB3-4DEB-957A-47A9675ED9D9}">
      <dgm:prSet/>
      <dgm:spPr/>
      <dgm:t>
        <a:bodyPr/>
        <a:lstStyle/>
        <a:p>
          <a:endParaRPr lang="en-US"/>
        </a:p>
      </dgm:t>
    </dgm:pt>
    <dgm:pt modelId="{BFBD889F-5F65-4AA6-B1B3-B7EBFFBAA4C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Standardized assessment use is as low as 2.5%</a:t>
          </a:r>
        </a:p>
      </dgm:t>
    </dgm:pt>
    <dgm:pt modelId="{6DE5D3D4-8C26-444F-8C95-2E0FD1951A09}" type="parTrans" cxnId="{C0B956EE-04FB-4D59-BA5E-7E6660BB351D}">
      <dgm:prSet/>
      <dgm:spPr/>
      <dgm:t>
        <a:bodyPr/>
        <a:lstStyle/>
        <a:p>
          <a:endParaRPr lang="en-US"/>
        </a:p>
      </dgm:t>
    </dgm:pt>
    <dgm:pt modelId="{07268BAF-C71C-4439-B6EE-95763F88FA03}" type="sibTrans" cxnId="{C0B956EE-04FB-4D59-BA5E-7E6660BB351D}">
      <dgm:prSet/>
      <dgm:spPr/>
      <dgm:t>
        <a:bodyPr/>
        <a:lstStyle/>
        <a:p>
          <a:endParaRPr lang="en-US"/>
        </a:p>
      </dgm:t>
    </dgm:pt>
    <dgm:pt modelId="{D4D038F1-2416-4146-AB5D-275881F069E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Every 40 sec, an adult in the U.S. </a:t>
          </a:r>
          <a:r>
            <a:rPr lang="en-US" dirty="0" smtClean="0">
              <a:solidFill>
                <a:schemeClr val="bg1"/>
              </a:solidFill>
            </a:rPr>
            <a:t>has a </a:t>
          </a:r>
          <a:r>
            <a:rPr lang="en-US" dirty="0">
              <a:solidFill>
                <a:schemeClr val="bg1"/>
              </a:solidFill>
            </a:rPr>
            <a:t>stroke</a:t>
          </a:r>
        </a:p>
      </dgm:t>
    </dgm:pt>
    <dgm:pt modelId="{6D7028FE-F3B7-4168-BBE5-98D740682ABD}" type="parTrans" cxnId="{52FCC1F0-9AD0-41D2-9114-2EF3E16AD73F}">
      <dgm:prSet/>
      <dgm:spPr/>
      <dgm:t>
        <a:bodyPr/>
        <a:lstStyle/>
        <a:p>
          <a:endParaRPr lang="en-US"/>
        </a:p>
      </dgm:t>
    </dgm:pt>
    <dgm:pt modelId="{564FA6D8-15CB-4C09-A241-015479E4C564}" type="sibTrans" cxnId="{52FCC1F0-9AD0-41D2-9114-2EF3E16AD73F}">
      <dgm:prSet/>
      <dgm:spPr/>
      <dgm:t>
        <a:bodyPr/>
        <a:lstStyle/>
        <a:p>
          <a:endParaRPr lang="en-US"/>
        </a:p>
      </dgm:t>
    </dgm:pt>
    <dgm:pt modelId="{D60BD304-F98A-4B26-9BB3-A3FBCCADCB41}" type="pres">
      <dgm:prSet presAssocID="{07685C4C-0AAB-4AA5-BEA7-E47FA102BCE0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567C811-AB00-4221-B779-C59891A44A5F}" type="pres">
      <dgm:prSet presAssocID="{4D530C8F-1B4E-4A62-999D-0C4CA317DA87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1E12C444-3959-498E-BB95-6FAD4BB0E0EE}" type="pres">
      <dgm:prSet presAssocID="{D4D038F1-2416-4146-AB5D-275881F069E6}" presName="Accent" presStyleLbl="node1" presStyleIdx="1" presStyleCnt="2"/>
      <dgm:spPr>
        <a:solidFill>
          <a:srgbClr val="8E0000"/>
        </a:solidFill>
        <a:ln>
          <a:solidFill>
            <a:srgbClr val="8E0000"/>
          </a:solidFill>
        </a:ln>
      </dgm:spPr>
    </dgm:pt>
    <dgm:pt modelId="{1E9BF764-0752-41AA-AA96-2DB2BBA9BE01}" type="pres">
      <dgm:prSet presAssocID="{D4D038F1-2416-4146-AB5D-275881F069E6}" presName="Image1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of silhouttes from the shoulders up" title="Diagram icon 1"/>
        </a:ext>
      </dgm:extLst>
    </dgm:pt>
    <dgm:pt modelId="{B19B26BF-7E81-461C-BD8F-3E49025274FE}" type="pres">
      <dgm:prSet presAssocID="{D4D038F1-2416-4146-AB5D-275881F069E6}" presName="Child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68653-42A7-4944-9A84-D585EA2785D9}" type="pres">
      <dgm:prSet presAssocID="{92F4FB4B-8EF9-43E3-AC07-D716189594AD}" presName="Image2" presStyleCnt="0"/>
      <dgm:spPr/>
    </dgm:pt>
    <dgm:pt modelId="{2EBEEED3-F706-45BC-86D6-EF6A664D144F}" type="pres">
      <dgm:prSet presAssocID="{92F4FB4B-8EF9-43E3-AC07-D716189594AD}" presName="Imag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on of a brain with a lesion in the right hemisphere" title="Diagram icon 2"/>
        </a:ext>
      </dgm:extLst>
    </dgm:pt>
    <dgm:pt modelId="{ABC5F290-0CA6-40E3-993B-1E741B30286E}" type="pres">
      <dgm:prSet presAssocID="{92F4FB4B-8EF9-43E3-AC07-D716189594AD}" presName="Child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A4B70-1123-49B9-AA84-55FBC1DBFDDA}" type="pres">
      <dgm:prSet presAssocID="{7732B708-F294-489F-938F-53BE4B7DD0A1}" presName="Image3" presStyleCnt="0"/>
      <dgm:spPr/>
    </dgm:pt>
    <dgm:pt modelId="{6BBF27DB-F19C-477F-B132-15DD17EA2CD8}" type="pres">
      <dgm:prSet presAssocID="{7732B708-F294-489F-938F-53BE4B7DD0A1}" presName="Imag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on of a hand with fingers fully extended" title="Diagram icon 3"/>
        </a:ext>
      </dgm:extLst>
    </dgm:pt>
    <dgm:pt modelId="{C00A3507-DF46-4FB1-A261-F95050A91FB9}" type="pres">
      <dgm:prSet presAssocID="{7732B708-F294-489F-938F-53BE4B7DD0A1}" presName="Child3" presStyleLbl="revTx" presStyleIdx="2" presStyleCnt="4" custLinFactNeighborY="-77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1D166-19FE-4D8C-B994-D733DC22D456}" type="pres">
      <dgm:prSet presAssocID="{BFBD889F-5F65-4AA6-B1B3-B7EBFFBAA4C9}" presName="Image4" presStyleCnt="0"/>
      <dgm:spPr/>
    </dgm:pt>
    <dgm:pt modelId="{5ACAF719-3DD8-46F8-9E89-63B5E3858508}" type="pres">
      <dgm:prSet presAssocID="{BFBD889F-5F65-4AA6-B1B3-B7EBFFBAA4C9}" presName="Imag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on of a graph depicting a downward trend in numbers" title="Diagram icon 4"/>
        </a:ext>
      </dgm:extLst>
    </dgm:pt>
    <dgm:pt modelId="{66C8A9BF-A1B0-4E14-8C68-A1328A85F5E5}" type="pres">
      <dgm:prSet presAssocID="{BFBD889F-5F65-4AA6-B1B3-B7EBFFBAA4C9}" presName="Child4" presStyleLbl="revTx" presStyleIdx="3" presStyleCnt="4" custLinFactNeighborX="0" custLinFactNeighborY="176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B956EE-04FB-4D59-BA5E-7E6660BB351D}" srcId="{4D530C8F-1B4E-4A62-999D-0C4CA317DA87}" destId="{BFBD889F-5F65-4AA6-B1B3-B7EBFFBAA4C9}" srcOrd="3" destOrd="0" parTransId="{6DE5D3D4-8C26-444F-8C95-2E0FD1951A09}" sibTransId="{07268BAF-C71C-4439-B6EE-95763F88FA03}"/>
    <dgm:cxn modelId="{5C55A2FA-01D3-4FEB-8CF5-B1DBA76116A7}" type="presOf" srcId="{4D530C8F-1B4E-4A62-999D-0C4CA317DA87}" destId="{D567C811-AB00-4221-B779-C59891A44A5F}" srcOrd="0" destOrd="0" presId="urn:microsoft.com/office/officeart/2011/layout/RadialPictureList"/>
    <dgm:cxn modelId="{F0F9EAC1-D027-4C01-93B8-ED3BA33D8628}" type="presOf" srcId="{D4D038F1-2416-4146-AB5D-275881F069E6}" destId="{B19B26BF-7E81-461C-BD8F-3E49025274FE}" srcOrd="0" destOrd="0" presId="urn:microsoft.com/office/officeart/2011/layout/RadialPictureList"/>
    <dgm:cxn modelId="{53123745-5EB3-4DEB-957A-47A9675ED9D9}" srcId="{4D530C8F-1B4E-4A62-999D-0C4CA317DA87}" destId="{7732B708-F294-489F-938F-53BE4B7DD0A1}" srcOrd="2" destOrd="0" parTransId="{EC6DA301-4AE6-461F-82A5-0E01B0A146B6}" sibTransId="{6D650803-8388-4D4D-BCAC-AD389AE7EEED}"/>
    <dgm:cxn modelId="{3A3CD468-62D3-4E7A-9316-6E1498BDE456}" srcId="{07685C4C-0AAB-4AA5-BEA7-E47FA102BCE0}" destId="{4D530C8F-1B4E-4A62-999D-0C4CA317DA87}" srcOrd="0" destOrd="0" parTransId="{29AAF096-433C-4276-BC8F-170F198D39A5}" sibTransId="{66379774-F264-4B63-BC46-3F81AFE49965}"/>
    <dgm:cxn modelId="{6E2E62B7-33B6-4450-9C90-C0D855F3EAEC}" type="presOf" srcId="{BFBD889F-5F65-4AA6-B1B3-B7EBFFBAA4C9}" destId="{66C8A9BF-A1B0-4E14-8C68-A1328A85F5E5}" srcOrd="0" destOrd="0" presId="urn:microsoft.com/office/officeart/2011/layout/RadialPictureList"/>
    <dgm:cxn modelId="{2A9456F0-46C2-49FD-BB27-ADA5FA0A4D6D}" type="presOf" srcId="{92F4FB4B-8EF9-43E3-AC07-D716189594AD}" destId="{ABC5F290-0CA6-40E3-993B-1E741B30286E}" srcOrd="0" destOrd="0" presId="urn:microsoft.com/office/officeart/2011/layout/RadialPictureList"/>
    <dgm:cxn modelId="{B146A240-FD96-4955-B576-3B4D2A64015D}" type="presOf" srcId="{07685C4C-0AAB-4AA5-BEA7-E47FA102BCE0}" destId="{D60BD304-F98A-4B26-9BB3-A3FBCCADCB41}" srcOrd="0" destOrd="0" presId="urn:microsoft.com/office/officeart/2011/layout/RadialPictureList"/>
    <dgm:cxn modelId="{82FC7D5B-9F2D-401D-AEF6-FCF1D1C70309}" srcId="{4D530C8F-1B4E-4A62-999D-0C4CA317DA87}" destId="{92F4FB4B-8EF9-43E3-AC07-D716189594AD}" srcOrd="1" destOrd="0" parTransId="{A05B9A39-E5CC-4640-AE36-040BC1190FB6}" sibTransId="{AC8AEA64-5307-4641-8C29-EBFF5D821A29}"/>
    <dgm:cxn modelId="{E6CC4297-4C2C-4DE8-AD37-702592DA8E34}" type="presOf" srcId="{7732B708-F294-489F-938F-53BE4B7DD0A1}" destId="{C00A3507-DF46-4FB1-A261-F95050A91FB9}" srcOrd="0" destOrd="0" presId="urn:microsoft.com/office/officeart/2011/layout/RadialPictureList"/>
    <dgm:cxn modelId="{52FCC1F0-9AD0-41D2-9114-2EF3E16AD73F}" srcId="{4D530C8F-1B4E-4A62-999D-0C4CA317DA87}" destId="{D4D038F1-2416-4146-AB5D-275881F069E6}" srcOrd="0" destOrd="0" parTransId="{6D7028FE-F3B7-4168-BBE5-98D740682ABD}" sibTransId="{564FA6D8-15CB-4C09-A241-015479E4C564}"/>
    <dgm:cxn modelId="{02D7B776-FF3D-4D2C-8DA2-B8267B7BE854}" type="presParOf" srcId="{D60BD304-F98A-4B26-9BB3-A3FBCCADCB41}" destId="{D567C811-AB00-4221-B779-C59891A44A5F}" srcOrd="0" destOrd="0" presId="urn:microsoft.com/office/officeart/2011/layout/RadialPictureList"/>
    <dgm:cxn modelId="{45BF4CE1-BBDD-4A95-B301-851F422128D1}" type="presParOf" srcId="{D60BD304-F98A-4B26-9BB3-A3FBCCADCB41}" destId="{1E12C444-3959-498E-BB95-6FAD4BB0E0EE}" srcOrd="1" destOrd="0" presId="urn:microsoft.com/office/officeart/2011/layout/RadialPictureList"/>
    <dgm:cxn modelId="{6425953D-71C7-44A8-928B-3018325FE0A2}" type="presParOf" srcId="{D60BD304-F98A-4B26-9BB3-A3FBCCADCB41}" destId="{1E9BF764-0752-41AA-AA96-2DB2BBA9BE01}" srcOrd="2" destOrd="0" presId="urn:microsoft.com/office/officeart/2011/layout/RadialPictureList"/>
    <dgm:cxn modelId="{A5EB1108-8614-428F-A3CF-A42DD136E432}" type="presParOf" srcId="{D60BD304-F98A-4B26-9BB3-A3FBCCADCB41}" destId="{B19B26BF-7E81-461C-BD8F-3E49025274FE}" srcOrd="3" destOrd="0" presId="urn:microsoft.com/office/officeart/2011/layout/RadialPictureList"/>
    <dgm:cxn modelId="{177999BA-7830-4217-B883-44F8BE3CA68A}" type="presParOf" srcId="{D60BD304-F98A-4B26-9BB3-A3FBCCADCB41}" destId="{A2368653-42A7-4944-9A84-D585EA2785D9}" srcOrd="4" destOrd="0" presId="urn:microsoft.com/office/officeart/2011/layout/RadialPictureList"/>
    <dgm:cxn modelId="{48520232-605B-40FE-9FF8-F76E6528F7BE}" type="presParOf" srcId="{A2368653-42A7-4944-9A84-D585EA2785D9}" destId="{2EBEEED3-F706-45BC-86D6-EF6A664D144F}" srcOrd="0" destOrd="0" presId="urn:microsoft.com/office/officeart/2011/layout/RadialPictureList"/>
    <dgm:cxn modelId="{96CAAACA-BA3F-4E5F-BF5C-9D860C113CCA}" type="presParOf" srcId="{D60BD304-F98A-4B26-9BB3-A3FBCCADCB41}" destId="{ABC5F290-0CA6-40E3-993B-1E741B30286E}" srcOrd="5" destOrd="0" presId="urn:microsoft.com/office/officeart/2011/layout/RadialPictureList"/>
    <dgm:cxn modelId="{93175683-E852-4CDF-946C-545A19B2FC21}" type="presParOf" srcId="{D60BD304-F98A-4B26-9BB3-A3FBCCADCB41}" destId="{31EA4B70-1123-49B9-AA84-55FBC1DBFDDA}" srcOrd="6" destOrd="0" presId="urn:microsoft.com/office/officeart/2011/layout/RadialPictureList"/>
    <dgm:cxn modelId="{8D6ED2BB-E15E-4877-88E9-4CEDEF8EBDFB}" type="presParOf" srcId="{31EA4B70-1123-49B9-AA84-55FBC1DBFDDA}" destId="{6BBF27DB-F19C-477F-B132-15DD17EA2CD8}" srcOrd="0" destOrd="0" presId="urn:microsoft.com/office/officeart/2011/layout/RadialPictureList"/>
    <dgm:cxn modelId="{B982FD29-9835-49A8-84A7-3C2CF79166CE}" type="presParOf" srcId="{D60BD304-F98A-4B26-9BB3-A3FBCCADCB41}" destId="{C00A3507-DF46-4FB1-A261-F95050A91FB9}" srcOrd="7" destOrd="0" presId="urn:microsoft.com/office/officeart/2011/layout/RadialPictureList"/>
    <dgm:cxn modelId="{EF5F4D45-0B0F-4906-BDCC-3922C04B41D5}" type="presParOf" srcId="{D60BD304-F98A-4B26-9BB3-A3FBCCADCB41}" destId="{57A1D166-19FE-4D8C-B994-D733DC22D456}" srcOrd="8" destOrd="0" presId="urn:microsoft.com/office/officeart/2011/layout/RadialPictureList"/>
    <dgm:cxn modelId="{D49743ED-CFE2-4D64-9B7A-3DA82C1D09FC}" type="presParOf" srcId="{57A1D166-19FE-4D8C-B994-D733DC22D456}" destId="{5ACAF719-3DD8-46F8-9E89-63B5E3858508}" srcOrd="0" destOrd="0" presId="urn:microsoft.com/office/officeart/2011/layout/RadialPictureList"/>
    <dgm:cxn modelId="{E6ED2185-19A7-4386-AAB4-F72D2AF9A928}" type="presParOf" srcId="{D60BD304-F98A-4B26-9BB3-A3FBCCADCB41}" destId="{66C8A9BF-A1B0-4E14-8C68-A1328A85F5E5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E9540-99F8-4176-BF72-AE29D09DD31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B006787-D595-40F1-BDDA-A124E92E18CA}">
      <dgm:prSet phldrT="[Text]"/>
      <dgm:spPr>
        <a:solidFill>
          <a:srgbClr val="8E0000"/>
        </a:solidFill>
      </dgm:spPr>
      <dgm:t>
        <a:bodyPr/>
        <a:lstStyle/>
        <a:p>
          <a:r>
            <a:rPr lang="en-US" dirty="0"/>
            <a:t>Access to knowledge &amp; information</a:t>
          </a:r>
        </a:p>
      </dgm:t>
    </dgm:pt>
    <dgm:pt modelId="{4AA56EE2-6803-410B-931E-385BC33A26C9}" type="parTrans" cxnId="{849A76FF-A365-4FD7-A3A9-DCF4B0D8DB71}">
      <dgm:prSet/>
      <dgm:spPr/>
      <dgm:t>
        <a:bodyPr/>
        <a:lstStyle/>
        <a:p>
          <a:endParaRPr lang="en-US"/>
        </a:p>
      </dgm:t>
    </dgm:pt>
    <dgm:pt modelId="{7BF927FE-92FC-4DE8-9797-FC60E95AF8E4}" type="sibTrans" cxnId="{849A76FF-A365-4FD7-A3A9-DCF4B0D8DB71}">
      <dgm:prSet/>
      <dgm:spPr/>
      <dgm:t>
        <a:bodyPr/>
        <a:lstStyle/>
        <a:p>
          <a:endParaRPr lang="en-US"/>
        </a:p>
      </dgm:t>
    </dgm:pt>
    <dgm:pt modelId="{2F9F685C-F3E6-4835-BE46-72D8602AF7EA}">
      <dgm:prSet phldrT="[Text]"/>
      <dgm:spPr>
        <a:solidFill>
          <a:srgbClr val="8E0000"/>
        </a:solidFill>
      </dgm:spPr>
      <dgm:t>
        <a:bodyPr/>
        <a:lstStyle/>
        <a:p>
          <a:r>
            <a:rPr lang="en-US" dirty="0"/>
            <a:t>Networks &amp; communication</a:t>
          </a:r>
        </a:p>
      </dgm:t>
    </dgm:pt>
    <dgm:pt modelId="{07CD44DC-FA7E-46DC-AECD-41E206B1EAE2}" type="parTrans" cxnId="{AA55FC69-B643-4F7A-ABCE-AF0CEC9AF8A9}">
      <dgm:prSet/>
      <dgm:spPr/>
      <dgm:t>
        <a:bodyPr/>
        <a:lstStyle/>
        <a:p>
          <a:endParaRPr lang="en-US"/>
        </a:p>
      </dgm:t>
    </dgm:pt>
    <dgm:pt modelId="{01875945-47B5-4816-85D0-EC8584287541}" type="sibTrans" cxnId="{AA55FC69-B643-4F7A-ABCE-AF0CEC9AF8A9}">
      <dgm:prSet/>
      <dgm:spPr/>
      <dgm:t>
        <a:bodyPr/>
        <a:lstStyle/>
        <a:p>
          <a:endParaRPr lang="en-US"/>
        </a:p>
      </dgm:t>
    </dgm:pt>
    <dgm:pt modelId="{9294DC4D-495D-48FA-A4ED-086131341749}">
      <dgm:prSet phldrT="[Text]"/>
      <dgm:spPr>
        <a:solidFill>
          <a:srgbClr val="8E0000"/>
        </a:solidFill>
      </dgm:spPr>
      <dgm:t>
        <a:bodyPr/>
        <a:lstStyle/>
        <a:p>
          <a:r>
            <a:rPr lang="en-US" dirty="0"/>
            <a:t>Implementation culture</a:t>
          </a:r>
        </a:p>
      </dgm:t>
    </dgm:pt>
    <dgm:pt modelId="{ACAD4D4F-5C4D-44C2-A569-E58436E37187}" type="parTrans" cxnId="{76B9918D-8DC8-46B6-9227-C2C263DDA708}">
      <dgm:prSet/>
      <dgm:spPr/>
      <dgm:t>
        <a:bodyPr/>
        <a:lstStyle/>
        <a:p>
          <a:endParaRPr lang="en-US"/>
        </a:p>
      </dgm:t>
    </dgm:pt>
    <dgm:pt modelId="{C6A8B338-2FF2-4613-8A6C-26A21863DDDA}" type="sibTrans" cxnId="{76B9918D-8DC8-46B6-9227-C2C263DDA708}">
      <dgm:prSet/>
      <dgm:spPr/>
      <dgm:t>
        <a:bodyPr/>
        <a:lstStyle/>
        <a:p>
          <a:endParaRPr lang="en-US"/>
        </a:p>
      </dgm:t>
    </dgm:pt>
    <dgm:pt modelId="{80AB5C0A-41EE-4950-921B-CF4D2C119EAC}" type="pres">
      <dgm:prSet presAssocID="{DBEE9540-99F8-4176-BF72-AE29D09DD31F}" presName="linearFlow" presStyleCnt="0">
        <dgm:presLayoutVars>
          <dgm:dir/>
          <dgm:resizeHandles val="exact"/>
        </dgm:presLayoutVars>
      </dgm:prSet>
      <dgm:spPr/>
    </dgm:pt>
    <dgm:pt modelId="{A214832A-4F0C-4FBC-B6A1-680024A3885F}" type="pres">
      <dgm:prSet presAssocID="{8B006787-D595-40F1-BDDA-A124E92E18CA}" presName="composite" presStyleCnt="0"/>
      <dgm:spPr/>
    </dgm:pt>
    <dgm:pt modelId="{4ED6ACE3-9416-40FC-9189-F826426CB7C9}" type="pres">
      <dgm:prSet presAssocID="{8B006787-D595-40F1-BDDA-A124E92E18CA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  <a:alpha val="96000"/>
            </a:schemeClr>
          </a:solidFill>
        </a:ln>
      </dgm:spPr>
      <dgm:extLst>
        <a:ext uri="{E40237B7-FDA0-4F09-8148-C483321AD2D9}">
          <dgm14:cNvPr xmlns:dgm14="http://schemas.microsoft.com/office/drawing/2010/diagram" id="0" name="" descr="Icon of a magnifying glass hovering over an informational handout" title="Diagram icon 1"/>
        </a:ext>
      </dgm:extLst>
    </dgm:pt>
    <dgm:pt modelId="{316DB99D-EAAD-4B44-8451-CE681595C4AB}" type="pres">
      <dgm:prSet presAssocID="{8B006787-D595-40F1-BDDA-A124E92E18C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E1CAB5-DE3A-49CE-AE3A-7F2BB819B668}" type="pres">
      <dgm:prSet presAssocID="{7BF927FE-92FC-4DE8-9797-FC60E95AF8E4}" presName="spacing" presStyleCnt="0"/>
      <dgm:spPr/>
    </dgm:pt>
    <dgm:pt modelId="{F96629D0-DD0F-4C0E-939E-FC61460CC76A}" type="pres">
      <dgm:prSet presAssocID="{2F9F685C-F3E6-4835-BE46-72D8602AF7EA}" presName="composite" presStyleCnt="0"/>
      <dgm:spPr/>
    </dgm:pt>
    <dgm:pt modelId="{5674A67C-5789-4D6B-AD9F-7827E038A926}" type="pres">
      <dgm:prSet presAssocID="{2F9F685C-F3E6-4835-BE46-72D8602AF7EA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on of three silhouettes communicating together in a circle formation" title="Diagram icon 2"/>
        </a:ext>
      </dgm:extLst>
    </dgm:pt>
    <dgm:pt modelId="{88BF61FA-7EB3-46A9-8685-C31EC1C6F5C5}" type="pres">
      <dgm:prSet presAssocID="{2F9F685C-F3E6-4835-BE46-72D8602AF7E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3AA12-76D2-44C4-AF85-8219584714C3}" type="pres">
      <dgm:prSet presAssocID="{01875945-47B5-4816-85D0-EC8584287541}" presName="spacing" presStyleCnt="0"/>
      <dgm:spPr/>
    </dgm:pt>
    <dgm:pt modelId="{C5ED3492-1F23-4989-BAC8-548796C02293}" type="pres">
      <dgm:prSet presAssocID="{9294DC4D-495D-48FA-A4ED-086131341749}" presName="composite" presStyleCnt="0"/>
      <dgm:spPr/>
    </dgm:pt>
    <dgm:pt modelId="{2B7D3207-EDE8-4527-833E-E887ACA7780B}" type="pres">
      <dgm:prSet presAssocID="{9294DC4D-495D-48FA-A4ED-086131341749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on of a hospital building with an exclamation point to indicate an issue or problem within the building." title="Diagram icon 3"/>
        </a:ext>
      </dgm:extLst>
    </dgm:pt>
    <dgm:pt modelId="{A191C700-5840-4301-8D1F-A8C42F391882}" type="pres">
      <dgm:prSet presAssocID="{9294DC4D-495D-48FA-A4ED-0861313417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26F664-80F1-48F5-B02C-7A5FB1934393}" type="presOf" srcId="{9294DC4D-495D-48FA-A4ED-086131341749}" destId="{A191C700-5840-4301-8D1F-A8C42F391882}" srcOrd="0" destOrd="0" presId="urn:microsoft.com/office/officeart/2005/8/layout/vList3"/>
    <dgm:cxn modelId="{09D38002-55A9-4BC7-96FE-E2745CF26C35}" type="presOf" srcId="{DBEE9540-99F8-4176-BF72-AE29D09DD31F}" destId="{80AB5C0A-41EE-4950-921B-CF4D2C119EAC}" srcOrd="0" destOrd="0" presId="urn:microsoft.com/office/officeart/2005/8/layout/vList3"/>
    <dgm:cxn modelId="{849A76FF-A365-4FD7-A3A9-DCF4B0D8DB71}" srcId="{DBEE9540-99F8-4176-BF72-AE29D09DD31F}" destId="{8B006787-D595-40F1-BDDA-A124E92E18CA}" srcOrd="0" destOrd="0" parTransId="{4AA56EE2-6803-410B-931E-385BC33A26C9}" sibTransId="{7BF927FE-92FC-4DE8-9797-FC60E95AF8E4}"/>
    <dgm:cxn modelId="{A830340A-B005-418B-8FA8-43081580792F}" type="presOf" srcId="{8B006787-D595-40F1-BDDA-A124E92E18CA}" destId="{316DB99D-EAAD-4B44-8451-CE681595C4AB}" srcOrd="0" destOrd="0" presId="urn:microsoft.com/office/officeart/2005/8/layout/vList3"/>
    <dgm:cxn modelId="{AA55FC69-B643-4F7A-ABCE-AF0CEC9AF8A9}" srcId="{DBEE9540-99F8-4176-BF72-AE29D09DD31F}" destId="{2F9F685C-F3E6-4835-BE46-72D8602AF7EA}" srcOrd="1" destOrd="0" parTransId="{07CD44DC-FA7E-46DC-AECD-41E206B1EAE2}" sibTransId="{01875945-47B5-4816-85D0-EC8584287541}"/>
    <dgm:cxn modelId="{76B9918D-8DC8-46B6-9227-C2C263DDA708}" srcId="{DBEE9540-99F8-4176-BF72-AE29D09DD31F}" destId="{9294DC4D-495D-48FA-A4ED-086131341749}" srcOrd="2" destOrd="0" parTransId="{ACAD4D4F-5C4D-44C2-A569-E58436E37187}" sibTransId="{C6A8B338-2FF2-4613-8A6C-26A21863DDDA}"/>
    <dgm:cxn modelId="{B6E164A3-8C64-4214-B91A-1470102F5EDB}" type="presOf" srcId="{2F9F685C-F3E6-4835-BE46-72D8602AF7EA}" destId="{88BF61FA-7EB3-46A9-8685-C31EC1C6F5C5}" srcOrd="0" destOrd="0" presId="urn:microsoft.com/office/officeart/2005/8/layout/vList3"/>
    <dgm:cxn modelId="{6BE67CB6-EDAD-42DB-9F11-FF25C853BF4D}" type="presParOf" srcId="{80AB5C0A-41EE-4950-921B-CF4D2C119EAC}" destId="{A214832A-4F0C-4FBC-B6A1-680024A3885F}" srcOrd="0" destOrd="0" presId="urn:microsoft.com/office/officeart/2005/8/layout/vList3"/>
    <dgm:cxn modelId="{DAF0D923-1159-4246-86F9-72D2C19B1179}" type="presParOf" srcId="{A214832A-4F0C-4FBC-B6A1-680024A3885F}" destId="{4ED6ACE3-9416-40FC-9189-F826426CB7C9}" srcOrd="0" destOrd="0" presId="urn:microsoft.com/office/officeart/2005/8/layout/vList3"/>
    <dgm:cxn modelId="{1F6A0DD8-CDC1-4123-8987-DDC20BCFC238}" type="presParOf" srcId="{A214832A-4F0C-4FBC-B6A1-680024A3885F}" destId="{316DB99D-EAAD-4B44-8451-CE681595C4AB}" srcOrd="1" destOrd="0" presId="urn:microsoft.com/office/officeart/2005/8/layout/vList3"/>
    <dgm:cxn modelId="{9E6C040B-8EA0-4CDC-AF02-D10D4132107B}" type="presParOf" srcId="{80AB5C0A-41EE-4950-921B-CF4D2C119EAC}" destId="{41E1CAB5-DE3A-49CE-AE3A-7F2BB819B668}" srcOrd="1" destOrd="0" presId="urn:microsoft.com/office/officeart/2005/8/layout/vList3"/>
    <dgm:cxn modelId="{7C99B1CF-DE55-4A91-B05F-40E97305AD0D}" type="presParOf" srcId="{80AB5C0A-41EE-4950-921B-CF4D2C119EAC}" destId="{F96629D0-DD0F-4C0E-939E-FC61460CC76A}" srcOrd="2" destOrd="0" presId="urn:microsoft.com/office/officeart/2005/8/layout/vList3"/>
    <dgm:cxn modelId="{1EA7BEC2-9203-411B-A9CC-FE92A48E26F0}" type="presParOf" srcId="{F96629D0-DD0F-4C0E-939E-FC61460CC76A}" destId="{5674A67C-5789-4D6B-AD9F-7827E038A926}" srcOrd="0" destOrd="0" presId="urn:microsoft.com/office/officeart/2005/8/layout/vList3"/>
    <dgm:cxn modelId="{78C6111A-BA70-47F2-8F9A-F328B427650F}" type="presParOf" srcId="{F96629D0-DD0F-4C0E-939E-FC61460CC76A}" destId="{88BF61FA-7EB3-46A9-8685-C31EC1C6F5C5}" srcOrd="1" destOrd="0" presId="urn:microsoft.com/office/officeart/2005/8/layout/vList3"/>
    <dgm:cxn modelId="{B54B2599-E196-47E7-8F0D-47896EE5D6C3}" type="presParOf" srcId="{80AB5C0A-41EE-4950-921B-CF4D2C119EAC}" destId="{D3D3AA12-76D2-44C4-AF85-8219584714C3}" srcOrd="3" destOrd="0" presId="urn:microsoft.com/office/officeart/2005/8/layout/vList3"/>
    <dgm:cxn modelId="{FB636CCC-DC0C-4545-848E-5A3A07030E4F}" type="presParOf" srcId="{80AB5C0A-41EE-4950-921B-CF4D2C119EAC}" destId="{C5ED3492-1F23-4989-BAC8-548796C02293}" srcOrd="4" destOrd="0" presId="urn:microsoft.com/office/officeart/2005/8/layout/vList3"/>
    <dgm:cxn modelId="{DA421553-A977-457A-B776-CBDD894B37AB}" type="presParOf" srcId="{C5ED3492-1F23-4989-BAC8-548796C02293}" destId="{2B7D3207-EDE8-4527-833E-E887ACA7780B}" srcOrd="0" destOrd="0" presId="urn:microsoft.com/office/officeart/2005/8/layout/vList3"/>
    <dgm:cxn modelId="{1A1C22D5-D09D-48D6-ACF2-A04A753CDB53}" type="presParOf" srcId="{C5ED3492-1F23-4989-BAC8-548796C02293}" destId="{A191C700-5840-4301-8D1F-A8C42F3918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7C811-AB00-4221-B779-C59891A44A5F}">
      <dsp:nvSpPr>
        <dsp:cNvPr id="0" name=""/>
        <dsp:cNvSpPr/>
      </dsp:nvSpPr>
      <dsp:spPr>
        <a:xfrm>
          <a:off x="2500631" y="1412516"/>
          <a:ext cx="2212213" cy="2212015"/>
        </a:xfrm>
        <a:prstGeom prst="ellipse">
          <a:avLst/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/>
            <a:t>Stroke</a:t>
          </a:r>
        </a:p>
      </dsp:txBody>
      <dsp:txXfrm>
        <a:off x="2824602" y="1736458"/>
        <a:ext cx="1564271" cy="1564131"/>
      </dsp:txXfrm>
    </dsp:sp>
    <dsp:sp modelId="{1E12C444-3959-498E-BB95-6FAD4BB0E0EE}">
      <dsp:nvSpPr>
        <dsp:cNvPr id="0" name=""/>
        <dsp:cNvSpPr/>
      </dsp:nvSpPr>
      <dsp:spPr>
        <a:xfrm>
          <a:off x="1360101" y="182439"/>
          <a:ext cx="4458850" cy="4647910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BF764-0752-41AA-AA96-2DB2BBA9BE01}">
      <dsp:nvSpPr>
        <dsp:cNvPr id="0" name=""/>
        <dsp:cNvSpPr/>
      </dsp:nvSpPr>
      <dsp:spPr>
        <a:xfrm>
          <a:off x="4120496" y="0"/>
          <a:ext cx="1185346" cy="118509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B26BF-7E81-461C-BD8F-3E49025274FE}">
      <dsp:nvSpPr>
        <dsp:cNvPr id="0" name=""/>
        <dsp:cNvSpPr/>
      </dsp:nvSpPr>
      <dsp:spPr>
        <a:xfrm>
          <a:off x="5396123" y="15161"/>
          <a:ext cx="1586740" cy="114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>
              <a:solidFill>
                <a:schemeClr val="bg1"/>
              </a:solidFill>
            </a:rPr>
            <a:t>Every 40 sec, an adult in the U.S. </a:t>
          </a:r>
          <a:r>
            <a:rPr lang="en-US" sz="1800" kern="1200" dirty="0" smtClean="0">
              <a:solidFill>
                <a:schemeClr val="bg1"/>
              </a:solidFill>
            </a:rPr>
            <a:t>has a </a:t>
          </a:r>
          <a:r>
            <a:rPr lang="en-US" sz="1800" kern="1200" dirty="0">
              <a:solidFill>
                <a:schemeClr val="bg1"/>
              </a:solidFill>
            </a:rPr>
            <a:t>stroke</a:t>
          </a:r>
        </a:p>
      </dsp:txBody>
      <dsp:txXfrm>
        <a:off x="5396123" y="15161"/>
        <a:ext cx="1586740" cy="1147195"/>
      </dsp:txXfrm>
    </dsp:sp>
    <dsp:sp modelId="{2EBEEED3-F706-45BC-86D6-EF6A664D144F}">
      <dsp:nvSpPr>
        <dsp:cNvPr id="0" name=""/>
        <dsp:cNvSpPr/>
      </dsp:nvSpPr>
      <dsp:spPr>
        <a:xfrm>
          <a:off x="4996028" y="1103733"/>
          <a:ext cx="1185346" cy="118509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5F290-0CA6-40E3-993B-1E741B30286E}">
      <dsp:nvSpPr>
        <dsp:cNvPr id="0" name=""/>
        <dsp:cNvSpPr/>
      </dsp:nvSpPr>
      <dsp:spPr>
        <a:xfrm>
          <a:off x="6268408" y="1124453"/>
          <a:ext cx="1586740" cy="114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>
              <a:solidFill>
                <a:schemeClr val="bg1"/>
              </a:solidFill>
            </a:rPr>
            <a:t>Leading cause of long-term disability</a:t>
          </a:r>
        </a:p>
      </dsp:txBody>
      <dsp:txXfrm>
        <a:off x="6268408" y="1124453"/>
        <a:ext cx="1586740" cy="1147195"/>
      </dsp:txXfrm>
    </dsp:sp>
    <dsp:sp modelId="{6BBF27DB-F19C-477F-B132-15DD17EA2CD8}">
      <dsp:nvSpPr>
        <dsp:cNvPr id="0" name=""/>
        <dsp:cNvSpPr/>
      </dsp:nvSpPr>
      <dsp:spPr>
        <a:xfrm>
          <a:off x="4991482" y="2726484"/>
          <a:ext cx="1185346" cy="118509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0A3507-DF46-4FB1-A261-F95050A91FB9}">
      <dsp:nvSpPr>
        <dsp:cNvPr id="0" name=""/>
        <dsp:cNvSpPr/>
      </dsp:nvSpPr>
      <dsp:spPr>
        <a:xfrm>
          <a:off x="6268408" y="2656379"/>
          <a:ext cx="1586740" cy="114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>
              <a:solidFill>
                <a:schemeClr val="bg1"/>
              </a:solidFill>
            </a:rPr>
            <a:t>80% of stroke survivors have upper extremity impairments</a:t>
          </a:r>
        </a:p>
      </dsp:txBody>
      <dsp:txXfrm>
        <a:off x="6268408" y="2656379"/>
        <a:ext cx="1586740" cy="1147195"/>
      </dsp:txXfrm>
    </dsp:sp>
    <dsp:sp modelId="{5ACAF719-3DD8-46F8-9E89-63B5E3858508}">
      <dsp:nvSpPr>
        <dsp:cNvPr id="0" name=""/>
        <dsp:cNvSpPr/>
      </dsp:nvSpPr>
      <dsp:spPr>
        <a:xfrm>
          <a:off x="4120496" y="3868626"/>
          <a:ext cx="1185346" cy="11850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8A9BF-A1B0-4E14-8C68-A1328A85F5E5}">
      <dsp:nvSpPr>
        <dsp:cNvPr id="0" name=""/>
        <dsp:cNvSpPr/>
      </dsp:nvSpPr>
      <dsp:spPr>
        <a:xfrm>
          <a:off x="5396123" y="3906529"/>
          <a:ext cx="1586740" cy="1147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800" kern="1200" dirty="0">
              <a:solidFill>
                <a:schemeClr val="bg1"/>
              </a:solidFill>
            </a:rPr>
            <a:t>Standardized assessment use is as low as 2.5%</a:t>
          </a:r>
        </a:p>
      </dsp:txBody>
      <dsp:txXfrm>
        <a:off x="5396123" y="3906529"/>
        <a:ext cx="1586740" cy="11471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DB99D-EAAD-4B44-8451-CE681595C4AB}">
      <dsp:nvSpPr>
        <dsp:cNvPr id="0" name=""/>
        <dsp:cNvSpPr/>
      </dsp:nvSpPr>
      <dsp:spPr>
        <a:xfrm rot="10800000">
          <a:off x="1457186" y="1095"/>
          <a:ext cx="4692353" cy="1101113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56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Access to knowledge &amp; information</a:t>
          </a:r>
        </a:p>
      </dsp:txBody>
      <dsp:txXfrm rot="10800000">
        <a:off x="1732464" y="1095"/>
        <a:ext cx="4417075" cy="1101113"/>
      </dsp:txXfrm>
    </dsp:sp>
    <dsp:sp modelId="{4ED6ACE3-9416-40FC-9189-F826426CB7C9}">
      <dsp:nvSpPr>
        <dsp:cNvPr id="0" name=""/>
        <dsp:cNvSpPr/>
      </dsp:nvSpPr>
      <dsp:spPr>
        <a:xfrm>
          <a:off x="906629" y="1095"/>
          <a:ext cx="1101113" cy="11011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 val="9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F61FA-7EB3-46A9-8685-C31EC1C6F5C5}">
      <dsp:nvSpPr>
        <dsp:cNvPr id="0" name=""/>
        <dsp:cNvSpPr/>
      </dsp:nvSpPr>
      <dsp:spPr>
        <a:xfrm rot="10800000">
          <a:off x="1457186" y="1430900"/>
          <a:ext cx="4692353" cy="1101113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56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Networks &amp; communication</a:t>
          </a:r>
        </a:p>
      </dsp:txBody>
      <dsp:txXfrm rot="10800000">
        <a:off x="1732464" y="1430900"/>
        <a:ext cx="4417075" cy="1101113"/>
      </dsp:txXfrm>
    </dsp:sp>
    <dsp:sp modelId="{5674A67C-5789-4D6B-AD9F-7827E038A926}">
      <dsp:nvSpPr>
        <dsp:cNvPr id="0" name=""/>
        <dsp:cNvSpPr/>
      </dsp:nvSpPr>
      <dsp:spPr>
        <a:xfrm>
          <a:off x="906629" y="1430900"/>
          <a:ext cx="1101113" cy="11011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1C700-5840-4301-8D1F-A8C42F391882}">
      <dsp:nvSpPr>
        <dsp:cNvPr id="0" name=""/>
        <dsp:cNvSpPr/>
      </dsp:nvSpPr>
      <dsp:spPr>
        <a:xfrm rot="10800000">
          <a:off x="1457186" y="2860704"/>
          <a:ext cx="4692353" cy="1101113"/>
        </a:xfrm>
        <a:prstGeom prst="homePlate">
          <a:avLst/>
        </a:prstGeom>
        <a:solidFill>
          <a:srgbClr val="8E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561" tIns="114300" rIns="21336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Implementation culture</a:t>
          </a:r>
        </a:p>
      </dsp:txBody>
      <dsp:txXfrm rot="10800000">
        <a:off x="1732464" y="2860704"/>
        <a:ext cx="4417075" cy="1101113"/>
      </dsp:txXfrm>
    </dsp:sp>
    <dsp:sp modelId="{2B7D3207-EDE8-4527-833E-E887ACA7780B}">
      <dsp:nvSpPr>
        <dsp:cNvPr id="0" name=""/>
        <dsp:cNvSpPr/>
      </dsp:nvSpPr>
      <dsp:spPr>
        <a:xfrm>
          <a:off x="906629" y="2860704"/>
          <a:ext cx="1101113" cy="11011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AB3BE-AE6E-5B4E-9262-7DA7D176190C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CFC2-EDA3-0C4F-BB5B-179782C4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856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C1D83-2C75-7B47-88AB-C5519171B048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2F09C-AB4A-9041-B196-1901BC35F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4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25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IMPLEMENTATION RESEARCH, I OFTEN PULL FROM MULTIPLE FRAMEWORKS</a:t>
            </a:r>
          </a:p>
          <a:p>
            <a:r>
              <a:rPr lang="en-US" baseline="0" dirty="0"/>
              <a:t>CFIR</a:t>
            </a:r>
          </a:p>
          <a:p>
            <a:r>
              <a:rPr lang="en-US" baseline="0" dirty="0"/>
              <a:t>CFIR TO ERIC MATCHING TOOL</a:t>
            </a:r>
          </a:p>
          <a:p>
            <a:r>
              <a:rPr lang="en-US" baseline="0" dirty="0"/>
              <a:t>EXPERT INPUT</a:t>
            </a:r>
          </a:p>
          <a:p>
            <a:r>
              <a:rPr lang="en-US" baseline="0" dirty="0"/>
              <a:t>EXCEL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4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THERE, WE HAVE STARTED</a:t>
            </a:r>
            <a:r>
              <a:rPr lang="en-US" baseline="0" dirty="0"/>
              <a:t> TO COLLECT</a:t>
            </a:r>
          </a:p>
          <a:p>
            <a:r>
              <a:rPr lang="en-US" baseline="0" dirty="0"/>
              <a:t>UNSURPRISINGLY THERE’S HETEROGENEITY ACROSS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50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OF A TRADITION IMPLEMENTATION STUDY DESIGN</a:t>
            </a:r>
          </a:p>
        </p:txBody>
      </p:sp>
    </p:spTree>
    <p:extLst>
      <p:ext uri="{BB962C8B-B14F-4D97-AF65-F5344CB8AC3E}">
        <p14:creationId xmlns:p14="http://schemas.microsoft.com/office/powerpoint/2010/main" val="1516464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IHIS</a:t>
            </a:r>
          </a:p>
        </p:txBody>
      </p:sp>
    </p:spTree>
    <p:extLst>
      <p:ext uri="{BB962C8B-B14F-4D97-AF65-F5344CB8AC3E}">
        <p14:creationId xmlns:p14="http://schemas.microsoft.com/office/powerpoint/2010/main" val="1142179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e-manuals not ready</a:t>
            </a:r>
            <a:r>
              <a:rPr lang="en-US" baseline="0" dirty="0"/>
              <a:t> for dissemination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2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OF A TRADITION IMPLEMENTATION STUDY DESIGN</a:t>
            </a:r>
          </a:p>
        </p:txBody>
      </p:sp>
    </p:spTree>
    <p:extLst>
      <p:ext uri="{BB962C8B-B14F-4D97-AF65-F5344CB8AC3E}">
        <p14:creationId xmlns:p14="http://schemas.microsoft.com/office/powerpoint/2010/main" val="3696432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again</a:t>
            </a:r>
            <a:r>
              <a:rPr lang="en-US" baseline="0" dirty="0"/>
              <a:t> for tuning in and I look forward to transitioning to our discussion time together.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6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111848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BACKGROUND</a:t>
            </a:r>
          </a:p>
          <a:p>
            <a:r>
              <a:rPr lang="en-US" dirty="0"/>
              <a:t>NUMBER OF STROKE SURVIVORS WILL RISE</a:t>
            </a:r>
          </a:p>
        </p:txBody>
      </p:sp>
    </p:spTree>
    <p:extLst>
      <p:ext uri="{BB962C8B-B14F-4D97-AF65-F5344CB8AC3E}">
        <p14:creationId xmlns:p14="http://schemas.microsoft.com/office/powerpoint/2010/main" val="399170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months</a:t>
            </a:r>
          </a:p>
          <a:p>
            <a:r>
              <a:rPr lang="en-US" dirty="0"/>
              <a:t>50 YARDS AWAY</a:t>
            </a:r>
          </a:p>
          <a:p>
            <a:r>
              <a:rPr lang="en-US" dirty="0"/>
              <a:t>BECAUSE</a:t>
            </a:r>
            <a:r>
              <a:rPr lang="en-US" baseline="0" dirty="0"/>
              <a:t> NOW BARRIERS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06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OF A TRADITION IMPLEMENTATION STUDY DESIGN</a:t>
            </a:r>
          </a:p>
        </p:txBody>
      </p:sp>
    </p:spTree>
    <p:extLst>
      <p:ext uri="{BB962C8B-B14F-4D97-AF65-F5344CB8AC3E}">
        <p14:creationId xmlns:p14="http://schemas.microsoft.com/office/powerpoint/2010/main" val="3770545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SEVERAL WAYS TO ASSESS IMPLEMENTATION DETERMINANTS</a:t>
            </a:r>
            <a:endParaRPr lang="en-US" dirty="0"/>
          </a:p>
          <a:p>
            <a:r>
              <a:rPr lang="en-US" dirty="0"/>
              <a:t>MY COLLEAGUES AND I CONDUCTED</a:t>
            </a:r>
          </a:p>
        </p:txBody>
      </p:sp>
    </p:spTree>
    <p:extLst>
      <p:ext uri="{BB962C8B-B14F-4D97-AF65-F5344CB8AC3E}">
        <p14:creationId xmlns:p14="http://schemas.microsoft.com/office/powerpoint/2010/main" val="165848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baseline="0" dirty="0"/>
              <a:t> FOUND IT INTERESTING</a:t>
            </a:r>
          </a:p>
          <a:p>
            <a:r>
              <a:rPr lang="en-US" baseline="0" dirty="0"/>
              <a:t>MAKE COMPARISONS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04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OF A TRADITION IMPLEMENTATION STUDY DESIGN</a:t>
            </a:r>
          </a:p>
        </p:txBody>
      </p:sp>
    </p:spTree>
    <p:extLst>
      <p:ext uri="{BB962C8B-B14F-4D97-AF65-F5344CB8AC3E}">
        <p14:creationId xmlns:p14="http://schemas.microsoft.com/office/powerpoint/2010/main" val="427236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8161"/>
          <a:stretch/>
        </p:blipFill>
        <p:spPr>
          <a:xfrm>
            <a:off x="-36945" y="0"/>
            <a:ext cx="12247418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rot="10800000">
            <a:off x="-36945" y="0"/>
            <a:ext cx="12247418" cy="6858000"/>
          </a:xfrm>
          <a:prstGeom prst="rect">
            <a:avLst/>
          </a:prstGeom>
          <a:gradFill flip="none" rotWithShape="1">
            <a:gsLst>
              <a:gs pos="48000">
                <a:schemeClr val="tx1">
                  <a:lumMod val="0"/>
                  <a:alpha val="15000"/>
                </a:schemeClr>
              </a:gs>
              <a:gs pos="100000">
                <a:schemeClr val="tx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445" y="5382469"/>
            <a:ext cx="1710077" cy="117323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83715"/>
            <a:ext cx="12192000" cy="4387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endParaRPr lang="en-US" sz="4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Presented By: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[TBD]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[Date]</a:t>
            </a: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endParaRPr lang="en-US" sz="4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372787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 userDrawn="1"/>
            </p:nvSpPr>
            <p:spPr>
              <a:xfrm>
                <a:off x="37719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719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 userDrawn="1"/>
        </p:nvCxnSpPr>
        <p:spPr>
          <a:xfrm>
            <a:off x="37719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1348" y="510949"/>
            <a:ext cx="7936366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11348" y="1077686"/>
            <a:ext cx="7936366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9022079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6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559387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3391487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2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189979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2" y="2731635"/>
            <a:ext cx="11082338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6262" y="3298372"/>
            <a:ext cx="11082338" cy="266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12192000" cy="27866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09601" y="3098800"/>
            <a:ext cx="2768600" cy="30861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 userDrawn="1"/>
            </p:nvSpPr>
            <p:spPr>
              <a:xfrm>
                <a:off x="37465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465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 userDrawn="1"/>
        </p:nvCxnSpPr>
        <p:spPr>
          <a:xfrm>
            <a:off x="37465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46488" y="3112635"/>
            <a:ext cx="824071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46488" y="3679372"/>
            <a:ext cx="824071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0" y="1600200"/>
            <a:ext cx="3327401" cy="445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 userDrawn="1"/>
            </p:nvSpPr>
            <p:spPr>
              <a:xfrm>
                <a:off x="37592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592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 userDrawn="1"/>
        </p:nvCxnSpPr>
        <p:spPr>
          <a:xfrm>
            <a:off x="37465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2" y="315006"/>
            <a:ext cx="1086462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2" y="881743"/>
            <a:ext cx="1086462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450770" y="1632858"/>
            <a:ext cx="8207829" cy="433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Slide - 4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1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0" y="1621436"/>
            <a:ext cx="5486400" cy="38974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2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781791" y="1492096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685800" y="3844489"/>
            <a:ext cx="297414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781791" y="3844489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685800" y="1492096"/>
            <a:ext cx="2975973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372787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8100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100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82537" y="323318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82537" y="881743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4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9022079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6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559387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3391487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2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189979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5481" y="259269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5481" y="3159430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5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12192000" cy="27866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09601" y="3098800"/>
            <a:ext cx="2768600" cy="30861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7084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7084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82537" y="3108082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82537" y="3666507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3" r="4417" b="170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0" y="1411282"/>
            <a:ext cx="12192000" cy="3745334"/>
          </a:xfrm>
          <a:prstGeom prst="rect">
            <a:avLst/>
          </a:prstGeom>
          <a:solidFill>
            <a:srgbClr val="70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807502" y="1663445"/>
            <a:ext cx="0" cy="3268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" y="2339362"/>
            <a:ext cx="2319832" cy="1591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0" y="1879600"/>
            <a:ext cx="3327401" cy="42926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84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084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74" y="6234962"/>
            <a:ext cx="2552608" cy="36658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838200" y="1634136"/>
            <a:ext cx="10515600" cy="45253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 userDrawn="1"/>
            </p:nvSpPr>
            <p:spPr>
              <a:xfrm>
                <a:off x="838200" y="6515798"/>
                <a:ext cx="105156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838200" y="6515798"/>
                <a:ext cx="105156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 userDrawn="1"/>
        </p:nvCxnSpPr>
        <p:spPr>
          <a:xfrm>
            <a:off x="838200" y="6413500"/>
            <a:ext cx="10515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7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838200" y="1634136"/>
            <a:ext cx="10515600" cy="45253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838200" y="6515798"/>
            <a:ext cx="105156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6413500"/>
            <a:ext cx="10515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59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85" y="1669935"/>
            <a:ext cx="7731822" cy="4539668"/>
          </a:xfrm>
          <a:prstGeom prst="rect">
            <a:avLst/>
          </a:prstGeom>
          <a:effectLst/>
        </p:spPr>
      </p:pic>
      <p:sp>
        <p:nvSpPr>
          <p:cNvPr id="28" name="Rectangle 27"/>
          <p:cNvSpPr/>
          <p:nvPr userDrawn="1"/>
        </p:nvSpPr>
        <p:spPr>
          <a:xfrm>
            <a:off x="5816127" y="5788231"/>
            <a:ext cx="617138" cy="1298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216726" y="2005931"/>
            <a:ext cx="5816370" cy="36461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                          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58" y="1701867"/>
            <a:ext cx="5839942" cy="3428868"/>
          </a:xfrm>
          <a:prstGeom prst="rect">
            <a:avLst/>
          </a:prstGeom>
          <a:effectLst/>
        </p:spPr>
      </p:pic>
      <p:sp>
        <p:nvSpPr>
          <p:cNvPr id="28" name="Rectangle 27"/>
          <p:cNvSpPr/>
          <p:nvPr userDrawn="1"/>
        </p:nvSpPr>
        <p:spPr>
          <a:xfrm>
            <a:off x="8384783" y="4784485"/>
            <a:ext cx="580692" cy="122144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6478755" y="1928546"/>
            <a:ext cx="4393178" cy="27539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                     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2"/>
          <a:stretch/>
        </p:blipFill>
        <p:spPr>
          <a:xfrm>
            <a:off x="-484958" y="-640427"/>
            <a:ext cx="5339879" cy="7498427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86" y="1835792"/>
            <a:ext cx="1942648" cy="3960529"/>
          </a:xfrm>
          <a:prstGeom prst="rect">
            <a:avLst/>
          </a:prstGeom>
          <a:effectLst/>
        </p:spPr>
      </p:pic>
      <p:sp>
        <p:nvSpPr>
          <p:cNvPr id="5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1337699" y="2339400"/>
            <a:ext cx="1662601" cy="29664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4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7" y="892821"/>
            <a:ext cx="2489780" cy="5075980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19" y="742209"/>
            <a:ext cx="2689048" cy="5345514"/>
          </a:xfrm>
          <a:prstGeom prst="rect">
            <a:avLst/>
          </a:prstGeom>
          <a:effectLst/>
        </p:spPr>
      </p:pic>
      <p:sp>
        <p:nvSpPr>
          <p:cNvPr id="19" name="Rectangle 18"/>
          <p:cNvSpPr/>
          <p:nvPr userDrawn="1"/>
        </p:nvSpPr>
        <p:spPr>
          <a:xfrm>
            <a:off x="6478896" y="1002919"/>
            <a:ext cx="816402" cy="15689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5601573" y="1237824"/>
            <a:ext cx="2457740" cy="43859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8705973" y="1546827"/>
            <a:ext cx="2130027" cy="37955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INSERT IMAGE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4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439059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439059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62" y="1723959"/>
            <a:ext cx="2155476" cy="4394430"/>
          </a:xfrm>
          <a:prstGeom prst="rect">
            <a:avLst/>
          </a:prstGeom>
          <a:effectLst/>
        </p:spPr>
      </p:pic>
      <p:sp>
        <p:nvSpPr>
          <p:cNvPr id="17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5196676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2858026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658100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9740652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7545271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Slide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11282"/>
            <a:ext cx="12192000" cy="3745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" y="2339362"/>
            <a:ext cx="2319832" cy="1591576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3807502" y="1663445"/>
            <a:ext cx="0" cy="3268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41970" cy="6861124"/>
          </a:xfrm>
          <a:prstGeom prst="rect">
            <a:avLst/>
          </a:prstGeom>
          <a:solidFill>
            <a:srgbClr val="BC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904" y="5382469"/>
            <a:ext cx="1707159" cy="11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73" y="6234962"/>
            <a:ext cx="2552610" cy="36658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2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0" y="1621436"/>
            <a:ext cx="5486400" cy="38974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781791" y="1492096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685800" y="3844489"/>
            <a:ext cx="297414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781791" y="3844489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685800" y="1492096"/>
            <a:ext cx="2975973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6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81" r:id="rId3"/>
    <p:sldLayoutId id="2147483685" r:id="rId4"/>
    <p:sldLayoutId id="2147483666" r:id="rId5"/>
    <p:sldLayoutId id="2147483663" r:id="rId6"/>
    <p:sldLayoutId id="2147483694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84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80" r:id="rId21"/>
    <p:sldLayoutId id="2147483693" r:id="rId22"/>
    <p:sldLayoutId id="2147483695" r:id="rId23"/>
    <p:sldLayoutId id="2147483668" r:id="rId24"/>
    <p:sldLayoutId id="2147483669" r:id="rId25"/>
    <p:sldLayoutId id="2147483671" r:id="rId26"/>
    <p:sldLayoutId id="2147483672" r:id="rId27"/>
    <p:sldLayoutId id="2147483667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3117" y="1780448"/>
            <a:ext cx="4857305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Strategies to Promote Implementation of Standardized Assessments in Stroke </a:t>
            </a:r>
            <a:r>
              <a:rPr lang="en-US" sz="25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Rehabilitation</a:t>
            </a:r>
            <a:endParaRPr lang="en-US" sz="25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0355" y="3629238"/>
            <a:ext cx="58228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Lisa A. Juckett, PhD, OTR/L, CHT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Applied LeaRRning Case</a:t>
            </a:r>
          </a:p>
        </p:txBody>
      </p:sp>
    </p:spTree>
    <p:extLst>
      <p:ext uri="{BB962C8B-B14F-4D97-AF65-F5344CB8AC3E}">
        <p14:creationId xmlns:p14="http://schemas.microsoft.com/office/powerpoint/2010/main" val="5153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dirty="0"/>
              <a:t>Step #2: Select and tailor implementation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10186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CFIR technical assistance site </a:t>
            </a:r>
            <a:r>
              <a:rPr lang="en-US" sz="1500" dirty="0"/>
              <a:t>(</a:t>
            </a:r>
            <a:r>
              <a:rPr lang="en-US" sz="1500" b="0" dirty="0"/>
              <a:t>https://cfirguide.org)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72072" y="878633"/>
            <a:ext cx="11038794" cy="4905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0" dirty="0"/>
              <a:t>CFIR-ERIC matching tool</a:t>
            </a:r>
          </a:p>
        </p:txBody>
      </p:sp>
      <p:pic>
        <p:nvPicPr>
          <p:cNvPr id="4" name="Picture 3" title="Article screenshot on le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3" y="2700337"/>
            <a:ext cx="5011665" cy="1920358"/>
          </a:xfrm>
          <a:prstGeom prst="rect">
            <a:avLst/>
          </a:prstGeom>
        </p:spPr>
      </p:pic>
      <p:pic>
        <p:nvPicPr>
          <p:cNvPr id="5" name="Picture 4" descr="Screenshot of the CFIR-ERIC matching tool with the following three implementation barriers selected: networks and communication, culture, and access to knowledge and information" title="List of constructs from the CFI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791" y="1264201"/>
            <a:ext cx="5134363" cy="50710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3791" y="1660849"/>
            <a:ext cx="627678" cy="3079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63791" y="1952528"/>
            <a:ext cx="627678" cy="3079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63791" y="6019239"/>
            <a:ext cx="627678" cy="3079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CFIR-ERIC matching tool: Output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Output of the CFIR-ERIC matching tool with the following strategies recommended: conduct educational meetings, create a learning collaborative, identify and prepare champions" title="Output of the CFIR-ERIC matching too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02" y="2060149"/>
            <a:ext cx="11987265" cy="27879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902" y="2562330"/>
            <a:ext cx="4390711" cy="763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Focus group data + key informant insights	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334" y="1674657"/>
            <a:ext cx="1996073" cy="34404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u="sng" dirty="0"/>
              <a:t>Implementation strategies</a:t>
            </a:r>
          </a:p>
          <a:p>
            <a:pPr algn="ctr"/>
            <a:endParaRPr lang="en-US" sz="1700" u="sng" dirty="0"/>
          </a:p>
          <a:p>
            <a:pPr algn="ctr"/>
            <a:endParaRPr lang="en-US" sz="1700" u="sng" dirty="0"/>
          </a:p>
          <a:p>
            <a:pPr algn="ctr"/>
            <a:r>
              <a:rPr lang="en-US" sz="1700" dirty="0"/>
              <a:t>Conduct educational meetings</a:t>
            </a:r>
          </a:p>
          <a:p>
            <a:pPr algn="ctr"/>
            <a:endParaRPr lang="en-US" sz="1700" dirty="0"/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Prepare champions</a:t>
            </a:r>
          </a:p>
          <a:p>
            <a:pPr algn="ctr"/>
            <a:endParaRPr lang="en-US" sz="1700" dirty="0"/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Create learning collaboratives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68624" y="1662957"/>
            <a:ext cx="1996073" cy="34404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u="sng" dirty="0"/>
              <a:t>Implementation strategies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Develop web-based educational materials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Change physical structure and equipment</a:t>
            </a:r>
          </a:p>
          <a:p>
            <a:pPr algn="ctr"/>
            <a:endParaRPr lang="en-US" sz="1700" dirty="0"/>
          </a:p>
          <a:p>
            <a:pPr algn="ctr"/>
            <a:r>
              <a:rPr lang="en-US" sz="1700" dirty="0"/>
              <a:t>Change record systems</a:t>
            </a:r>
          </a:p>
        </p:txBody>
      </p:sp>
      <p:sp>
        <p:nvSpPr>
          <p:cNvPr id="7" name="Plus 6"/>
          <p:cNvSpPr/>
          <p:nvPr/>
        </p:nvSpPr>
        <p:spPr>
          <a:xfrm>
            <a:off x="5360983" y="2718562"/>
            <a:ext cx="1141064" cy="1205802"/>
          </a:xfrm>
          <a:prstGeom prst="mathPlus">
            <a:avLst>
              <a:gd name="adj1" fmla="val 766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dirty="0"/>
              <a:t>Step #3: Deploy implementation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5371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Strategy timeline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Prepare champions: Aug 2021 – Dec 2021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record systems: Aug 2021 – present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 web-based training materials: Dec 2021 – Mar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Change physical structure and equipment: Mar – Apr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Conduct educational meetings: Mar 2022 – Apr 2022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Create learning collaboratives: In process</a:t>
            </a:r>
          </a:p>
          <a:p>
            <a:pPr algn="ctr"/>
            <a:endParaRPr lang="en-US" b="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080456" y="5943600"/>
            <a:ext cx="1048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American Occupational Therapy Foundation, Implementation Research Grant #AOTFIR21JUCKETT</a:t>
            </a:r>
          </a:p>
        </p:txBody>
      </p:sp>
    </p:spTree>
    <p:extLst>
      <p:ext uri="{BB962C8B-B14F-4D97-AF65-F5344CB8AC3E}">
        <p14:creationId xmlns:p14="http://schemas.microsoft.com/office/powerpoint/2010/main" val="42516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Prepare champions: Aug 2021 – Dec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66120" y="2966782"/>
            <a:ext cx="5113438" cy="300293"/>
          </a:xfrm>
        </p:spPr>
        <p:txBody>
          <a:bodyPr/>
          <a:lstStyle/>
          <a:p>
            <a:endParaRPr lang="en-US" b="0" dirty="0"/>
          </a:p>
          <a:p>
            <a:endParaRPr lang="en-US" b="0" i="1" dirty="0"/>
          </a:p>
        </p:txBody>
      </p:sp>
      <p:pic>
        <p:nvPicPr>
          <p:cNvPr id="4102" name="Picture 6" descr="Picture of the outside of the 11-story Martha Morehouse Medical Pavilion for outpatient rehabilitation" title="Outpatient rehabil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268" y="2194433"/>
            <a:ext cx="3292076" cy="26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of the outside of Dodd Rehabilitation Hospital" title="Inpatient rehabil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86" y="2229476"/>
            <a:ext cx="3672846" cy="26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of Ohio State's acute care brain and spine hospital" title="Acute care sett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2173129"/>
            <a:ext cx="4003335" cy="2674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3610" y="1575998"/>
            <a:ext cx="1898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care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1897" y="1575998"/>
            <a:ext cx="1898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1607" y="1575998"/>
            <a:ext cx="1898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Outpatient</a:t>
            </a:r>
          </a:p>
        </p:txBody>
      </p:sp>
    </p:spTree>
    <p:extLst>
      <p:ext uri="{BB962C8B-B14F-4D97-AF65-F5344CB8AC3E}">
        <p14:creationId xmlns:p14="http://schemas.microsoft.com/office/powerpoint/2010/main" val="225034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Change record systems: Aug 2021 – present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0" dirty="0"/>
          </a:p>
          <a:p>
            <a:pPr algn="ctr"/>
            <a:endParaRPr lang="en-US" b="0" i="1" dirty="0"/>
          </a:p>
        </p:txBody>
      </p:sp>
      <p:pic>
        <p:nvPicPr>
          <p:cNvPr id="5" name="Picture 4" descr="Screen capture of where therapists document Fugl-Meyer scores in the EPIC documentation system" title="Screenshot on the to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" y="1127011"/>
            <a:ext cx="10941050" cy="1949450"/>
          </a:xfrm>
          <a:prstGeom prst="rect">
            <a:avLst/>
          </a:prstGeom>
        </p:spPr>
      </p:pic>
      <p:pic>
        <p:nvPicPr>
          <p:cNvPr id="6" name="Picture 5" descr="Screen capture of where therapists document Action Research Arm Test scores in the EPIC documentation system" title="Screenshot on the bottom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3539841"/>
            <a:ext cx="104584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0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Develop web-based training materials: Dec 2021 – Mar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0" dirty="0"/>
          </a:p>
          <a:p>
            <a:pPr algn="ctr"/>
            <a:endParaRPr lang="en-US" b="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696649" y="1473963"/>
            <a:ext cx="241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Fugl-Meyer 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5679" y="1465487"/>
            <a:ext cx="25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Action Research Arm Test</a:t>
            </a:r>
          </a:p>
        </p:txBody>
      </p:sp>
      <p:pic>
        <p:nvPicPr>
          <p:cNvPr id="9" name="Picture 8" descr="QR code for the Fugl-Meyer Assessment training manual with the Ohio State logo in the middle" title="QR code for the Fugl-Meyer Assessment training manu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27" y="1944978"/>
            <a:ext cx="3127706" cy="3113882"/>
          </a:xfrm>
          <a:prstGeom prst="rect">
            <a:avLst/>
          </a:prstGeom>
        </p:spPr>
      </p:pic>
      <p:pic>
        <p:nvPicPr>
          <p:cNvPr id="10" name="Picture 9" descr="QR code for the Action Research Arm Test training manual with the Ohio State logo in the middle" title="QR code for the Action Research Arm Test training manu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882" y="1944978"/>
            <a:ext cx="3127706" cy="31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000" dirty="0"/>
              <a:t>Change physical structure and equipment: Mar – Apr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Acute care: Individual Fugl-Meyer 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Inpatient: Three Fugl-Meyer kits; one ARAT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Outpatient: Individual Fugl-Meyer kits; one ARAT kit (three sites)</a:t>
            </a:r>
            <a:endParaRPr lang="en-US" b="0" dirty="0">
              <a:solidFill>
                <a:schemeClr val="bg1"/>
              </a:solidFill>
            </a:endParaRPr>
          </a:p>
          <a:p>
            <a:pPr algn="ctr"/>
            <a:endParaRPr lang="en-US" b="0" i="1" dirty="0"/>
          </a:p>
        </p:txBody>
      </p:sp>
      <p:pic>
        <p:nvPicPr>
          <p:cNvPr id="5" name="Picture 4" descr="Individual Fugl-Meyer kits containing an unsharpened pencil, small aluminum can, spherical object, and a laminated scoring form" title="Fugl-Meyer ki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18" y="3245618"/>
            <a:ext cx="3537020" cy="2652765"/>
          </a:xfrm>
          <a:prstGeom prst="rect">
            <a:avLst/>
          </a:prstGeom>
        </p:spPr>
      </p:pic>
      <p:pic>
        <p:nvPicPr>
          <p:cNvPr id="7" name="Picture 6" descr="Full Action Research Arm Test kit complete with multiple wooden blocks, spherical object, cylindrical objects, and empty cups" title="Action Research Arm Test ki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91" y="3245618"/>
            <a:ext cx="3550417" cy="26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American Occupational Therapy Foundation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Implementation Research Grant </a:t>
            </a:r>
            <a:r>
              <a:rPr lang="en-US" sz="2500">
                <a:solidFill>
                  <a:schemeClr val="bg1"/>
                </a:solidFill>
              </a:rPr>
              <a:t>(</a:t>
            </a:r>
            <a:r>
              <a:rPr lang="en-US" sz="2400">
                <a:solidFill>
                  <a:schemeClr val="bg1"/>
                </a:solidFill>
              </a:rPr>
              <a:t>#AOTFIR21JUCKETT)</a:t>
            </a:r>
            <a:endParaRPr lang="en-US" sz="2500" dirty="0">
              <a:solidFill>
                <a:schemeClr val="bg1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Lauren Wengerd, PhD, OTR/L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Meredith Banhos, PT, DPT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Amy Darragh, PhD, OTR/L, FAOTA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The Ohio State University Wexner Medical 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Occupational therapy department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Physical therapy department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/>
                </a:solidFill>
              </a:rPr>
              <a:t>Administrative leadership</a:t>
            </a:r>
          </a:p>
        </p:txBody>
      </p:sp>
    </p:spTree>
    <p:extLst>
      <p:ext uri="{BB962C8B-B14F-4D97-AF65-F5344CB8AC3E}">
        <p14:creationId xmlns:p14="http://schemas.microsoft.com/office/powerpoint/2010/main" val="9068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Conduct educational meetings: Mar 2022 – Apr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66120" y="2966782"/>
            <a:ext cx="5113438" cy="300293"/>
          </a:xfrm>
        </p:spPr>
        <p:txBody>
          <a:bodyPr/>
          <a:lstStyle/>
          <a:p>
            <a:endParaRPr lang="en-US" b="0" dirty="0"/>
          </a:p>
          <a:p>
            <a:endParaRPr lang="en-US" b="0" i="1" dirty="0"/>
          </a:p>
        </p:txBody>
      </p:sp>
      <p:pic>
        <p:nvPicPr>
          <p:cNvPr id="4102" name="Picture 6" descr="Picture of the outside of the 11-story Martha Morehouse Medical Pavilion for outpatient rehabilitation" title="Outpatient rehabil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268" y="2194433"/>
            <a:ext cx="3292076" cy="26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of the outside of Dodd Rehabilitation Hospital" title="Inpatient rehabili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86" y="2229476"/>
            <a:ext cx="3672846" cy="261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icture of Ohio State's acute care brain and spine hospital" title="Acute care sett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5" y="2173129"/>
            <a:ext cx="4003335" cy="2674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4863" y="1565949"/>
            <a:ext cx="27959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care (</a:t>
            </a:r>
            <a:r>
              <a:rPr lang="en-US" sz="2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9334" y="1575998"/>
            <a:ext cx="26784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 (</a:t>
            </a:r>
            <a:r>
              <a:rPr lang="en-US" sz="2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2808" y="1575998"/>
            <a:ext cx="27169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Outpatient (</a:t>
            </a:r>
            <a:r>
              <a:rPr lang="en-US" sz="2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8)</a:t>
            </a:r>
          </a:p>
        </p:txBody>
      </p:sp>
    </p:spTree>
    <p:extLst>
      <p:ext uri="{BB962C8B-B14F-4D97-AF65-F5344CB8AC3E}">
        <p14:creationId xmlns:p14="http://schemas.microsoft.com/office/powerpoint/2010/main" val="38490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dirty="0"/>
              <a:t>Step #4: Evaluate strategies</a:t>
            </a:r>
          </a:p>
        </p:txBody>
      </p:sp>
    </p:spTree>
    <p:extLst>
      <p:ext uri="{BB962C8B-B14F-4D97-AF65-F5344CB8AC3E}">
        <p14:creationId xmlns:p14="http://schemas.microsoft.com/office/powerpoint/2010/main" val="26991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Baseline Fugl-Meyer and ARAT use from July 2020 – June 2021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Fugl-Meyer: 3.5%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ARAT: Not implemented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Goal by August 2023: 85%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Monthly chart audits to monitor changes in assessment use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Continue audits through end of grant period (Aug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Late spring 2023: Conduct nationwide survey to assess feasibility of deploying I-STROM strategies in other rehabilitation settings</a:t>
            </a:r>
          </a:p>
          <a:p>
            <a:pPr algn="ctr"/>
            <a:endParaRPr lang="en-US" b="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23" y="3121771"/>
            <a:ext cx="11038794" cy="490537"/>
          </a:xfrm>
        </p:spPr>
        <p:txBody>
          <a:bodyPr/>
          <a:lstStyle/>
          <a:p>
            <a:pPr algn="ctr"/>
            <a:r>
              <a:rPr lang="en-US" sz="3500" dirty="0"/>
              <a:t>THANK YOU</a:t>
            </a:r>
            <a:r>
              <a:rPr lang="en-US" sz="3500" dirty="0" smtClean="0"/>
              <a:t>!</a:t>
            </a:r>
          </a:p>
          <a:p>
            <a:pPr algn="ctr"/>
            <a:r>
              <a:rPr lang="en-US" sz="2000" b="0" dirty="0" smtClean="0"/>
              <a:t>Questions: lisa.juckett@osumc.edu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1276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Goals of Applied LeaRRning Case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case presentation will: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r>
              <a:rPr lang="en-US" dirty="0"/>
              <a:t>Demonstrate how to identify a problem of interest to occupational therapy practitioners in stroke rehabilitation</a:t>
            </a:r>
          </a:p>
          <a:p>
            <a:pPr marL="514350" indent="-514350">
              <a:buAutoNum type="arabicParenR"/>
            </a:pPr>
            <a:r>
              <a:rPr lang="en-US" dirty="0"/>
              <a:t>Provide tools to elucidate (a) factors influencing the problem and (b) strategies to address these factors</a:t>
            </a:r>
          </a:p>
        </p:txBody>
      </p:sp>
    </p:spTree>
    <p:extLst>
      <p:ext uri="{BB962C8B-B14F-4D97-AF65-F5344CB8AC3E}">
        <p14:creationId xmlns:p14="http://schemas.microsoft.com/office/powerpoint/2010/main" val="15886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570062"/>
              </p:ext>
            </p:extLst>
          </p:nvPr>
        </p:nvGraphicFramePr>
        <p:xfrm>
          <a:off x="804863" y="670560"/>
          <a:ext cx="9215250" cy="505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73886" y="4798454"/>
            <a:ext cx="34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Fugl-Meyer Assessment-UE: 5.0%</a:t>
            </a:r>
          </a:p>
          <a:p>
            <a:r>
              <a:rPr lang="en-US" dirty="0">
                <a:solidFill>
                  <a:schemeClr val="bg1"/>
                </a:solidFill>
              </a:rPr>
              <a:t>Action Research Arm Test: 2.5%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912360" y="5028313"/>
            <a:ext cx="783771" cy="18661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ial photograph of Ohio State's Medical Center that is comprised of approximately 15 buildings with over 20 surrounding campus building nearby." title="The Ohio State University Wexner Medical Cen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097" y="195894"/>
            <a:ext cx="9052526" cy="609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0" dirty="0"/>
              <a:t>Implementation STrategies for Outcome Measurement (I-STROM)</a:t>
            </a:r>
          </a:p>
          <a:p>
            <a:endParaRPr lang="en-US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u="sng" dirty="0"/>
              <a:t>Purpose</a:t>
            </a:r>
            <a:r>
              <a:rPr lang="en-US" b="0" dirty="0"/>
              <a:t>: To increase practitioners’ adoption of the Fugl-Meyer Assessment-UE and the Action Research Arm Test across the stroke care continuum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Occupational therapy practitioners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Acute, inpatient, outpatient @ OSUWMC</a:t>
            </a:r>
          </a:p>
          <a:p>
            <a:pPr algn="ctr"/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67043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dirty="0"/>
              <a:t>Step #1: Conduct a needs assessment</a:t>
            </a:r>
          </a:p>
        </p:txBody>
      </p:sp>
    </p:spTree>
    <p:extLst>
      <p:ext uri="{BB962C8B-B14F-4D97-AF65-F5344CB8AC3E}">
        <p14:creationId xmlns:p14="http://schemas.microsoft.com/office/powerpoint/2010/main" val="31232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Major implementation barriers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905097"/>
              </p:ext>
            </p:extLst>
          </p:nvPr>
        </p:nvGraphicFramePr>
        <p:xfrm>
          <a:off x="2487880" y="1634217"/>
          <a:ext cx="7056170" cy="396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1889" y="6008914"/>
            <a:ext cx="104709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Juckett, L. A., Wengerd, L. R., Faieta, J., &amp; Griffin, C. E. (2020). Evidence-based practice implementation in stroke rehabilitation: A scoping review of barriers and facilitators. </a:t>
            </a:r>
            <a:r>
              <a:rPr lang="en-US" sz="1000" i="1" dirty="0">
                <a:solidFill>
                  <a:schemeClr val="bg1"/>
                </a:solidFill>
              </a:rPr>
              <a:t>The American Journal of Occupational Therapy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i="1" dirty="0">
                <a:solidFill>
                  <a:schemeClr val="bg1"/>
                </a:solidFill>
              </a:rPr>
              <a:t>74</a:t>
            </a:r>
            <a:r>
              <a:rPr lang="en-US" sz="1000" dirty="0">
                <a:solidFill>
                  <a:schemeClr val="bg1"/>
                </a:solidFill>
              </a:rPr>
              <a:t>(1), 7401205050p1-7401205050p14. https://doi.org/10.5014/ajot.2020.035485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04863" y="318513"/>
            <a:ext cx="11038794" cy="490537"/>
          </a:xfrm>
        </p:spPr>
        <p:txBody>
          <a:bodyPr/>
          <a:lstStyle/>
          <a:p>
            <a:r>
              <a:rPr lang="en-US" dirty="0"/>
              <a:t>Implementation science influences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Fostering implementation of health services research findings into practice: A consolidated framework for advancing implementation science" title="Article screenshot on to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080" y="1202828"/>
            <a:ext cx="6896100" cy="2181225"/>
          </a:xfrm>
          <a:prstGeom prst="rect">
            <a:avLst/>
          </a:prstGeom>
        </p:spPr>
      </p:pic>
      <p:pic>
        <p:nvPicPr>
          <p:cNvPr id="6" name="Picture 5" descr="A refined compilation of implementation strategies: Results from the Expert Recommendations for Implementing Change (ERIC) project" title="Article screenshot on botto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547" y="3777831"/>
            <a:ext cx="5733166" cy="219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21999</TotalTime>
  <Words>718</Words>
  <Application>Microsoft Office PowerPoint</Application>
  <PresentationFormat>Widescreen</PresentationFormat>
  <Paragraphs>146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Juckett, Lisa</cp:lastModifiedBy>
  <cp:revision>259</cp:revision>
  <dcterms:created xsi:type="dcterms:W3CDTF">2019-11-18T17:11:12Z</dcterms:created>
  <dcterms:modified xsi:type="dcterms:W3CDTF">2022-04-27T14:45:03Z</dcterms:modified>
</cp:coreProperties>
</file>