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88">
          <p15:clr>
            <a:srgbClr val="9AA0A6"/>
          </p15:clr>
        </p15:guide>
        <p15:guide id="2" pos="5472">
          <p15:clr>
            <a:srgbClr val="9AA0A6"/>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 roundtripDataSignature="AMtx7mhVnPB/Dy8pxR5exOWLZoCdZ5xJk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42"/>
    <p:restoredTop sz="94714"/>
  </p:normalViewPr>
  <p:slideViewPr>
    <p:cSldViewPr snapToGrid="0">
      <p:cViewPr varScale="1">
        <p:scale>
          <a:sx n="172" d="100"/>
          <a:sy n="172" d="100"/>
        </p:scale>
        <p:origin x="1744" y="192"/>
      </p:cViewPr>
      <p:guideLst>
        <p:guide pos="288"/>
        <p:guide pos="5472"/>
        <p:guide orient="horz"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notesMaster" Target="notesMasters/notesMaster1.xml"/><Relationship Id="rId10" Type="http://schemas.openxmlformats.org/officeDocument/2006/relationships/presProps" Target="presProps.xml"/><Relationship Id="rId4" Type="http://schemas.openxmlformats.org/officeDocument/2006/relationships/slide" Target="slides/slide3.xml"/><Relationship Id="rId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924e72965b_0_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924e72965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964cbe4b14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964cbe4b1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7"/>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7"/>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1"/>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linicaltrials.gov/" TargetMode="External"/><Relationship Id="rId3" Type="http://schemas.openxmlformats.org/officeDocument/2006/relationships/hyperlink" Target="https://grants.nih.gov/policy/humansubjects/hs-decision.htm" TargetMode="External"/><Relationship Id="rId7" Type="http://schemas.openxmlformats.org/officeDocument/2006/relationships/hyperlink" Target="https://grants.nih.gov/grants/how-to-apply-application-guide/forms-e/general/g.500-phs-human-subjects-and-clinical-trials-information.ht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drive.google.com/file/d/1BnaO_WOCq-tfbGa-jGjC-n-UfV4mTHN_/view?usp=sharing" TargetMode="External"/><Relationship Id="rId5" Type="http://schemas.openxmlformats.org/officeDocument/2006/relationships/hyperlink" Target="https://grants.nih.gov/sites/default/files/human-subjects-exemption-infographic.pdf" TargetMode="External"/><Relationship Id="rId4" Type="http://schemas.openxmlformats.org/officeDocument/2006/relationships/hyperlink" Target="https://grants.nih.gov/grants/how-to-apply-application-guide/forms-e/general/g.500-phs-human-subjects-and-clinical-trials-information.htm?Highlight=exempt#1.3"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nexus.od.nih.gov/all/2020/09/01/new-all-about-grants-podcast-am-i-doing-human-subjects-research/" TargetMode="External"/><Relationship Id="rId7" Type="http://schemas.openxmlformats.org/officeDocument/2006/relationships/hyperlink" Target="https://grants.nih.gov/grants/how-to-apply-application-guide/resources/annotated-form-sets.htm"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s://www.youtube.com/watch?v=FNgOHqmk0rY&amp;list=PLOEUwSnjvqBJeHcb4yai7_fDnFZFPEmQK&amp;index=2&amp;t=0s" TargetMode="External"/><Relationship Id="rId5" Type="http://schemas.openxmlformats.org/officeDocument/2006/relationships/hyperlink" Target="https://grants.nih.gov/grants/how-to-apply-application-guide/forms-e/general/g.500-phs-human-subjects-and-clinical-trials-information.htm" TargetMode="External"/><Relationship Id="rId4" Type="http://schemas.openxmlformats.org/officeDocument/2006/relationships/hyperlink" Target="https://drive.google.com/file/d/1BnaO_WOCq-tfbGa-jGjC-n-UfV4mTHN_/view?usp=sharin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457200" y="341825"/>
            <a:ext cx="8229600" cy="5919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1620"/>
              <a:buFont typeface="Calibri"/>
              <a:buNone/>
            </a:pPr>
            <a:r>
              <a:rPr lang="en-US" sz="2700" b="1"/>
              <a:t>LeaRRn Pilot Human Subjects Research Flowchart</a:t>
            </a:r>
            <a:endParaRPr sz="2700"/>
          </a:p>
        </p:txBody>
      </p:sp>
      <p:sp>
        <p:nvSpPr>
          <p:cNvPr id="85" name="Google Shape;85;p1"/>
          <p:cNvSpPr/>
          <p:nvPr/>
        </p:nvSpPr>
        <p:spPr>
          <a:xfrm>
            <a:off x="2991970" y="1159580"/>
            <a:ext cx="3160060" cy="369332"/>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000" b="0" i="0" u="none" strike="noStrike" cap="none">
                <a:latin typeface="Calibri"/>
                <a:ea typeface="Calibri"/>
                <a:cs typeface="Calibri"/>
                <a:sym typeface="Calibri"/>
              </a:rPr>
              <a:t>Is the study considered Human Subjects Research based on the </a:t>
            </a:r>
            <a:r>
              <a:rPr lang="en-US" sz="1000" b="0" i="0" u="sng" strike="noStrike" cap="none">
                <a:latin typeface="Calibri"/>
                <a:ea typeface="Calibri"/>
                <a:cs typeface="Calibri"/>
                <a:sym typeface="Calibri"/>
                <a:hlinkClick r:id="rId3"/>
              </a:rPr>
              <a:t>Decision Tool</a:t>
            </a:r>
            <a:r>
              <a:rPr lang="en-US" sz="1000" b="0" i="0" u="none" strike="noStrike" cap="none">
                <a:latin typeface="Calibri"/>
                <a:ea typeface="Calibri"/>
                <a:cs typeface="Calibri"/>
                <a:sym typeface="Calibri"/>
              </a:rPr>
              <a:t> and </a:t>
            </a:r>
            <a:r>
              <a:rPr lang="en-US" sz="1000" b="0" i="0" u="sng" strike="noStrike" cap="none">
                <a:latin typeface="Calibri"/>
                <a:ea typeface="Calibri"/>
                <a:cs typeface="Calibri"/>
                <a:sym typeface="Calibri"/>
                <a:hlinkClick r:id="rId4"/>
              </a:rPr>
              <a:t>this application guide</a:t>
            </a:r>
            <a:r>
              <a:rPr lang="en-US" sz="1000">
                <a:latin typeface="Calibri"/>
                <a:ea typeface="Calibri"/>
                <a:cs typeface="Calibri"/>
                <a:sym typeface="Calibri"/>
              </a:rPr>
              <a:t>?</a:t>
            </a:r>
            <a:endParaRPr sz="1000" b="0" i="0" u="none" strike="noStrike" cap="none">
              <a:latin typeface="Calibri"/>
              <a:ea typeface="Calibri"/>
              <a:cs typeface="Calibri"/>
              <a:sym typeface="Calibri"/>
            </a:endParaRPr>
          </a:p>
        </p:txBody>
      </p:sp>
      <p:sp>
        <p:nvSpPr>
          <p:cNvPr id="86" name="Google Shape;86;p1"/>
          <p:cNvSpPr/>
          <p:nvPr/>
        </p:nvSpPr>
        <p:spPr>
          <a:xfrm>
            <a:off x="5140700" y="1755225"/>
            <a:ext cx="3375900" cy="1000200"/>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171450" marR="0" lvl="0" indent="-182562" algn="l" rtl="0">
              <a:spcBef>
                <a:spcPts val="0"/>
              </a:spcBef>
              <a:spcAft>
                <a:spcPts val="0"/>
              </a:spcAft>
              <a:buClr>
                <a:srgbClr val="000000"/>
              </a:buClr>
              <a:buSzPts val="1000"/>
              <a:buFont typeface="Calibri"/>
              <a:buChar char="-"/>
            </a:pPr>
            <a:r>
              <a:rPr lang="en-US" sz="1000" b="0" i="0" u="none" strike="noStrike" cap="none">
                <a:solidFill>
                  <a:srgbClr val="000000"/>
                </a:solidFill>
                <a:latin typeface="Calibri"/>
                <a:ea typeface="Calibri"/>
                <a:cs typeface="Calibri"/>
                <a:sym typeface="Calibri"/>
              </a:rPr>
              <a:t>Check “No” to Human Subjects.</a:t>
            </a:r>
            <a:endParaRPr sz="1000"/>
          </a:p>
          <a:p>
            <a:pPr marL="171450" marR="0" lvl="0" indent="-182562" algn="l" rtl="0">
              <a:spcBef>
                <a:spcPts val="0"/>
              </a:spcBef>
              <a:spcAft>
                <a:spcPts val="0"/>
              </a:spcAft>
              <a:buClr>
                <a:srgbClr val="000000"/>
              </a:buClr>
              <a:buSzPts val="1000"/>
              <a:buFont typeface="Calibri"/>
              <a:buChar char="-"/>
            </a:pPr>
            <a:r>
              <a:rPr lang="en-US" sz="1000" b="0" i="0" u="none" strike="noStrike" cap="none">
                <a:solidFill>
                  <a:srgbClr val="000000"/>
                </a:solidFill>
                <a:latin typeface="Calibri"/>
                <a:ea typeface="Calibri"/>
                <a:cs typeface="Calibri"/>
                <a:sym typeface="Calibri"/>
              </a:rPr>
              <a:t>Include an attachment to describe their proposed project and how it meets the criteria for non-H</a:t>
            </a:r>
            <a:r>
              <a:rPr lang="en-US" sz="1000">
                <a:latin typeface="Calibri"/>
                <a:ea typeface="Calibri"/>
                <a:cs typeface="Calibri"/>
                <a:sym typeface="Calibri"/>
              </a:rPr>
              <a:t>uman Subjects Research</a:t>
            </a:r>
            <a:endParaRPr sz="1000"/>
          </a:p>
          <a:p>
            <a:pPr marL="171450" marR="0" lvl="0" indent="-182562" algn="l" rtl="0">
              <a:spcBef>
                <a:spcPts val="0"/>
              </a:spcBef>
              <a:spcAft>
                <a:spcPts val="0"/>
              </a:spcAft>
              <a:buClr>
                <a:srgbClr val="000000"/>
              </a:buClr>
              <a:buSzPts val="1000"/>
              <a:buFont typeface="Calibri"/>
              <a:buChar char="-"/>
            </a:pPr>
            <a:r>
              <a:rPr lang="en-US" sz="1000" b="0" i="0" u="none" strike="noStrike" cap="none">
                <a:solidFill>
                  <a:srgbClr val="000000"/>
                </a:solidFill>
                <a:latin typeface="Calibri"/>
                <a:ea typeface="Calibri"/>
                <a:cs typeface="Calibri"/>
                <a:sym typeface="Calibri"/>
              </a:rPr>
              <a:t>Do not complete the PHS Human Subjects and Clinical Trials Information </a:t>
            </a:r>
            <a:r>
              <a:rPr lang="en-US" sz="1000">
                <a:latin typeface="Calibri"/>
                <a:ea typeface="Calibri"/>
                <a:cs typeface="Calibri"/>
                <a:sym typeface="Calibri"/>
              </a:rPr>
              <a:t>f</a:t>
            </a:r>
            <a:r>
              <a:rPr lang="en-US" sz="1000" b="0" i="0" u="none" strike="noStrike" cap="none">
                <a:solidFill>
                  <a:srgbClr val="000000"/>
                </a:solidFill>
                <a:latin typeface="Calibri"/>
                <a:ea typeface="Calibri"/>
                <a:cs typeface="Calibri"/>
                <a:sym typeface="Calibri"/>
              </a:rPr>
              <a:t>orm </a:t>
            </a:r>
            <a:endParaRPr sz="1000"/>
          </a:p>
        </p:txBody>
      </p:sp>
      <p:sp>
        <p:nvSpPr>
          <p:cNvPr id="87" name="Google Shape;87;p1"/>
          <p:cNvSpPr/>
          <p:nvPr/>
        </p:nvSpPr>
        <p:spPr>
          <a:xfrm>
            <a:off x="5140700" y="2905550"/>
            <a:ext cx="3375900" cy="1877100"/>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en-US" sz="1000" b="0" i="0" u="none" strike="noStrike" cap="none">
                <a:solidFill>
                  <a:schemeClr val="dk1"/>
                </a:solidFill>
                <a:latin typeface="Calibri"/>
                <a:ea typeface="Calibri"/>
                <a:cs typeface="Calibri"/>
                <a:sym typeface="Calibri"/>
              </a:rPr>
              <a:t>The study is exempt.</a:t>
            </a:r>
            <a:endParaRPr sz="1000"/>
          </a:p>
          <a:p>
            <a:pPr marL="0" marR="0" lvl="0" indent="0" algn="l" rtl="0">
              <a:spcBef>
                <a:spcPts val="0"/>
              </a:spcBef>
              <a:spcAft>
                <a:spcPts val="0"/>
              </a:spcAft>
              <a:buNone/>
            </a:pPr>
            <a:endParaRPr sz="1000" b="0" i="0" u="none" strike="noStrike" cap="none">
              <a:solidFill>
                <a:schemeClr val="dk1"/>
              </a:solidFill>
              <a:latin typeface="Calibri"/>
              <a:ea typeface="Calibri"/>
              <a:cs typeface="Calibri"/>
              <a:sym typeface="Calibri"/>
            </a:endParaRPr>
          </a:p>
          <a:p>
            <a:pPr marL="171450" marR="0" lvl="0" indent="-177800" algn="l" rtl="0">
              <a:spcBef>
                <a:spcPts val="0"/>
              </a:spcBef>
              <a:spcAft>
                <a:spcPts val="0"/>
              </a:spcAft>
              <a:buClr>
                <a:schemeClr val="dk1"/>
              </a:buClr>
              <a:buSzPts val="1000"/>
              <a:buFont typeface="Calibri"/>
              <a:buChar char="-"/>
            </a:pPr>
            <a:r>
              <a:rPr lang="en-US" sz="1000" b="0" i="0" u="sng" strike="noStrike" cap="none">
                <a:solidFill>
                  <a:schemeClr val="dk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Identify the exemption number </a:t>
            </a:r>
            <a:r>
              <a:rPr lang="en-US" sz="1000" b="0" i="0" u="none" strike="noStrike" cap="none">
                <a:solidFill>
                  <a:schemeClr val="dk1"/>
                </a:solidFill>
                <a:latin typeface="Calibri"/>
                <a:ea typeface="Calibri"/>
                <a:cs typeface="Calibri"/>
                <a:sym typeface="Calibri"/>
              </a:rPr>
              <a:t>or use the number provided by the </a:t>
            </a:r>
            <a:r>
              <a:rPr lang="en-US" sz="1000" b="0" i="0" u="sng" strike="noStrike" cap="none">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Decision Tool</a:t>
            </a:r>
            <a:endParaRPr sz="1000" b="0" i="0" u="none" strike="noStrike" cap="none">
              <a:solidFill>
                <a:schemeClr val="dk1"/>
              </a:solidFill>
              <a:latin typeface="Calibri"/>
              <a:ea typeface="Calibri"/>
              <a:cs typeface="Calibri"/>
              <a:sym typeface="Calibri"/>
            </a:endParaRPr>
          </a:p>
          <a:p>
            <a:pPr marL="171450" marR="0" lvl="0" indent="-177800" algn="l" rtl="0">
              <a:spcBef>
                <a:spcPts val="0"/>
              </a:spcBef>
              <a:spcAft>
                <a:spcPts val="0"/>
              </a:spcAft>
              <a:buSzPts val="1000"/>
              <a:buFont typeface="Calibri"/>
              <a:buChar char="-"/>
            </a:pPr>
            <a:r>
              <a:rPr lang="en-US" sz="1000" b="0" i="0" u="none" strike="noStrike" cap="none">
                <a:latin typeface="Calibri"/>
                <a:ea typeface="Calibri"/>
                <a:cs typeface="Calibri"/>
                <a:sym typeface="Calibri"/>
              </a:rPr>
              <a:t>Complete the </a:t>
            </a:r>
            <a:r>
              <a:rPr lang="en-US" sz="1000" b="0" i="0" u="sng" strike="noStrike" cap="none">
                <a:latin typeface="Calibri"/>
                <a:ea typeface="Calibri"/>
                <a:cs typeface="Calibri"/>
                <a:sym typeface="Calibri"/>
                <a:hlinkClick r:id="rId6"/>
              </a:rPr>
              <a:t>PHS Human Subjects and Clinical Trials Information form</a:t>
            </a:r>
            <a:r>
              <a:rPr lang="en-US" sz="1000" b="0" i="0" u="none" strike="noStrike" cap="none">
                <a:latin typeface="Calibri"/>
                <a:ea typeface="Calibri"/>
                <a:cs typeface="Calibri"/>
                <a:sym typeface="Calibri"/>
              </a:rPr>
              <a:t>* for this study </a:t>
            </a:r>
            <a:endParaRPr sz="1000" b="0" i="0" u="none" strike="noStrike" cap="none">
              <a:latin typeface="Calibri"/>
              <a:ea typeface="Calibri"/>
              <a:cs typeface="Calibri"/>
              <a:sym typeface="Calibri"/>
            </a:endParaRPr>
          </a:p>
          <a:p>
            <a:pPr marL="171450" marR="0" lvl="0" indent="-177800" algn="l" rtl="0">
              <a:spcBef>
                <a:spcPts val="0"/>
              </a:spcBef>
              <a:spcAft>
                <a:spcPts val="0"/>
              </a:spcAft>
              <a:buSzPts val="1000"/>
              <a:buFont typeface="Calibri"/>
              <a:buChar char="-"/>
            </a:pPr>
            <a:r>
              <a:rPr lang="en-US" sz="1000">
                <a:latin typeface="Calibri"/>
                <a:ea typeface="Calibri"/>
                <a:cs typeface="Calibri"/>
                <a:sym typeface="Calibri"/>
              </a:rPr>
              <a:t>Provide separate documents for required attachments, e.g. Inclusion of Women and Minorities, etc. following the </a:t>
            </a:r>
            <a:r>
              <a:rPr lang="en-US" sz="1000" u="sng">
                <a:solidFill>
                  <a:schemeClr val="dk1"/>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Application Instructions</a:t>
            </a:r>
            <a:r>
              <a:rPr lang="en-US" sz="1000">
                <a:solidFill>
                  <a:schemeClr val="dk1"/>
                </a:solidFill>
                <a:latin typeface="Calibri"/>
                <a:ea typeface="Calibri"/>
                <a:cs typeface="Calibri"/>
                <a:sym typeface="Calibri"/>
              </a:rPr>
              <a:t> </a:t>
            </a:r>
            <a:endParaRPr sz="1000">
              <a:latin typeface="Calibri"/>
              <a:ea typeface="Calibri"/>
              <a:cs typeface="Calibri"/>
              <a:sym typeface="Calibri"/>
            </a:endParaRPr>
          </a:p>
          <a:p>
            <a:pPr marL="171450" marR="0" lvl="0" indent="-177800" algn="l" rtl="0">
              <a:spcBef>
                <a:spcPts val="0"/>
              </a:spcBef>
              <a:spcAft>
                <a:spcPts val="0"/>
              </a:spcAft>
              <a:buSzPts val="1000"/>
              <a:buFont typeface="Calibri"/>
              <a:buChar char="-"/>
            </a:pPr>
            <a:r>
              <a:rPr lang="en-US" sz="1000" b="0" i="0" u="none" strike="noStrike" cap="none">
                <a:latin typeface="Calibri"/>
                <a:ea typeface="Calibri"/>
                <a:cs typeface="Calibri"/>
                <a:sym typeface="Calibri"/>
              </a:rPr>
              <a:t>In the Protection of Human Subjects Attachment, provide justification for </a:t>
            </a:r>
            <a:r>
              <a:rPr lang="en-US" sz="1000">
                <a:latin typeface="Calibri"/>
                <a:ea typeface="Calibri"/>
                <a:cs typeface="Calibri"/>
                <a:sym typeface="Calibri"/>
              </a:rPr>
              <a:t>the exemption with </a:t>
            </a:r>
            <a:r>
              <a:rPr lang="en-US" sz="1000" b="0" i="0" u="none" strike="noStrike" cap="none">
                <a:latin typeface="Calibri"/>
                <a:ea typeface="Calibri"/>
                <a:cs typeface="Calibri"/>
                <a:sym typeface="Calibri"/>
              </a:rPr>
              <a:t>category. </a:t>
            </a:r>
            <a:endParaRPr sz="1000"/>
          </a:p>
          <a:p>
            <a:pPr marL="171450" marR="0" lvl="0" indent="-177800" algn="l" rtl="0">
              <a:spcBef>
                <a:spcPts val="0"/>
              </a:spcBef>
              <a:spcAft>
                <a:spcPts val="0"/>
              </a:spcAft>
              <a:buClr>
                <a:schemeClr val="dk1"/>
              </a:buClr>
              <a:buSzPts val="1000"/>
              <a:buFont typeface="Calibri"/>
              <a:buChar char="-"/>
            </a:pPr>
            <a:r>
              <a:rPr lang="en-US" sz="1000">
                <a:solidFill>
                  <a:schemeClr val="dk1"/>
                </a:solidFill>
                <a:latin typeface="Calibri"/>
                <a:ea typeface="Calibri"/>
                <a:cs typeface="Calibri"/>
                <a:sym typeface="Calibri"/>
              </a:rPr>
              <a:t>Email information to: </a:t>
            </a:r>
            <a:r>
              <a:rPr lang="en-US" sz="1000" b="0" i="0" u="none" strike="noStrike" cap="none">
                <a:solidFill>
                  <a:schemeClr val="dk1"/>
                </a:solidFill>
                <a:latin typeface="Calibri"/>
                <a:ea typeface="Calibri"/>
                <a:cs typeface="Calibri"/>
                <a:sym typeface="Calibri"/>
              </a:rPr>
              <a:t>learnrehabnetwork@gmail.com</a:t>
            </a:r>
            <a:endParaRPr sz="1000" b="0" i="0" u="none" strike="noStrike" cap="none">
              <a:solidFill>
                <a:schemeClr val="dk1"/>
              </a:solidFill>
              <a:latin typeface="Calibri"/>
              <a:ea typeface="Calibri"/>
              <a:cs typeface="Calibri"/>
              <a:sym typeface="Calibri"/>
            </a:endParaRPr>
          </a:p>
        </p:txBody>
      </p:sp>
      <p:sp>
        <p:nvSpPr>
          <p:cNvPr id="88" name="Google Shape;88;p1"/>
          <p:cNvSpPr/>
          <p:nvPr/>
        </p:nvSpPr>
        <p:spPr>
          <a:xfrm>
            <a:off x="663275" y="1892325"/>
            <a:ext cx="3375900" cy="230700"/>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en-US" sz="1000" b="0" i="0" u="none" strike="noStrike" cap="none">
                <a:solidFill>
                  <a:srgbClr val="000000"/>
                </a:solidFill>
                <a:latin typeface="Calibri"/>
                <a:ea typeface="Calibri"/>
                <a:cs typeface="Calibri"/>
                <a:sym typeface="Calibri"/>
              </a:rPr>
              <a:t>Is the study non-exempt?</a:t>
            </a:r>
            <a:endParaRPr sz="1000" b="0" i="0" u="none" strike="noStrike" cap="none">
              <a:solidFill>
                <a:schemeClr val="dk1"/>
              </a:solidFill>
              <a:latin typeface="Calibri"/>
              <a:ea typeface="Calibri"/>
              <a:cs typeface="Calibri"/>
              <a:sym typeface="Calibri"/>
            </a:endParaRPr>
          </a:p>
        </p:txBody>
      </p:sp>
      <p:sp>
        <p:nvSpPr>
          <p:cNvPr id="89" name="Google Shape;89;p1"/>
          <p:cNvSpPr/>
          <p:nvPr/>
        </p:nvSpPr>
        <p:spPr>
          <a:xfrm>
            <a:off x="663664" y="2443461"/>
            <a:ext cx="3375900" cy="1754400"/>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en-US" sz="1000" b="0" i="0" u="none" strike="noStrike" cap="none">
                <a:solidFill>
                  <a:schemeClr val="dk1"/>
                </a:solidFill>
                <a:latin typeface="Calibri"/>
                <a:ea typeface="Calibri"/>
                <a:cs typeface="Calibri"/>
                <a:sym typeface="Calibri"/>
              </a:rPr>
              <a:t>Is the study a clinical trial?</a:t>
            </a:r>
            <a:endParaRPr sz="1000"/>
          </a:p>
          <a:p>
            <a:pPr marL="0" marR="0" lvl="0" indent="0" algn="ctr" rtl="0">
              <a:spcBef>
                <a:spcPts val="0"/>
              </a:spcBef>
              <a:spcAft>
                <a:spcPts val="0"/>
              </a:spcAft>
              <a:buNone/>
            </a:pPr>
            <a:endParaRPr sz="10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None/>
            </a:pPr>
            <a:r>
              <a:rPr lang="en-US" sz="1000" b="0" i="0" u="none" strike="noStrike" cap="none">
                <a:solidFill>
                  <a:schemeClr val="dk1"/>
                </a:solidFill>
                <a:latin typeface="Calibri"/>
                <a:ea typeface="Calibri"/>
                <a:cs typeface="Calibri"/>
                <a:sym typeface="Calibri"/>
              </a:rPr>
              <a:t>Is the answer to </a:t>
            </a:r>
            <a:r>
              <a:rPr lang="en-US" sz="1000" b="0" i="0" u="sng" strike="noStrike" cap="none">
                <a:solidFill>
                  <a:schemeClr val="dk1"/>
                </a:solidFill>
                <a:latin typeface="Calibri"/>
                <a:ea typeface="Calibri"/>
                <a:cs typeface="Calibri"/>
                <a:sym typeface="Calibri"/>
              </a:rPr>
              <a:t>all</a:t>
            </a:r>
            <a:r>
              <a:rPr lang="en-US" sz="1000" b="0" i="0" u="none" strike="noStrike" cap="none">
                <a:solidFill>
                  <a:schemeClr val="dk1"/>
                </a:solidFill>
                <a:latin typeface="Calibri"/>
                <a:ea typeface="Calibri"/>
                <a:cs typeface="Calibri"/>
                <a:sym typeface="Calibri"/>
              </a:rPr>
              <a:t> of these questions “Yes”?</a:t>
            </a:r>
            <a:endParaRPr sz="1000"/>
          </a:p>
          <a:p>
            <a:pPr marL="128588" marR="0" lvl="0" indent="-134938" algn="l" rtl="0">
              <a:spcBef>
                <a:spcPts val="0"/>
              </a:spcBef>
              <a:spcAft>
                <a:spcPts val="0"/>
              </a:spcAft>
              <a:buClr>
                <a:schemeClr val="dk1"/>
              </a:buClr>
              <a:buSzPts val="1000"/>
              <a:buFont typeface="Arial"/>
              <a:buChar char="•"/>
            </a:pPr>
            <a:r>
              <a:rPr lang="en-US" sz="1000">
                <a:solidFill>
                  <a:schemeClr val="dk1"/>
                </a:solidFill>
                <a:latin typeface="Calibri"/>
                <a:ea typeface="Calibri"/>
                <a:cs typeface="Calibri"/>
                <a:sym typeface="Calibri"/>
              </a:rPr>
              <a:t>1.4.a. Does the study involve human participants? Yes/No</a:t>
            </a:r>
            <a:endParaRPr sz="1000"/>
          </a:p>
          <a:p>
            <a:pPr marL="128588" marR="0" lvl="0" indent="-134938" algn="l" rtl="0">
              <a:spcBef>
                <a:spcPts val="0"/>
              </a:spcBef>
              <a:spcAft>
                <a:spcPts val="0"/>
              </a:spcAft>
              <a:buClr>
                <a:schemeClr val="dk1"/>
              </a:buClr>
              <a:buSzPts val="1000"/>
              <a:buFont typeface="Arial"/>
              <a:buChar char="•"/>
            </a:pPr>
            <a:r>
              <a:rPr lang="en-US" sz="1000">
                <a:solidFill>
                  <a:schemeClr val="dk1"/>
                </a:solidFill>
                <a:latin typeface="Calibri"/>
                <a:ea typeface="Calibri"/>
                <a:cs typeface="Calibri"/>
                <a:sym typeface="Calibri"/>
              </a:rPr>
              <a:t>1.4.b. Are the participants prospectively assigned to an       intervention? Yes/No</a:t>
            </a:r>
            <a:endParaRPr sz="1000"/>
          </a:p>
          <a:p>
            <a:pPr marL="128588" marR="0" lvl="0" indent="-134938" algn="l" rtl="0">
              <a:spcBef>
                <a:spcPts val="0"/>
              </a:spcBef>
              <a:spcAft>
                <a:spcPts val="0"/>
              </a:spcAft>
              <a:buClr>
                <a:schemeClr val="dk1"/>
              </a:buClr>
              <a:buSzPts val="1000"/>
              <a:buFont typeface="Arial"/>
              <a:buChar char="•"/>
            </a:pPr>
            <a:r>
              <a:rPr lang="en-US" sz="1000">
                <a:solidFill>
                  <a:schemeClr val="dk1"/>
                </a:solidFill>
                <a:latin typeface="Calibri"/>
                <a:ea typeface="Calibri"/>
                <a:cs typeface="Calibri"/>
                <a:sym typeface="Calibri"/>
              </a:rPr>
              <a:t>1.4.c. Is the study designed to evaluate the effect of the intervention on the participants? Yes/No</a:t>
            </a:r>
            <a:endParaRPr sz="1000"/>
          </a:p>
          <a:p>
            <a:pPr marL="128588" marR="0" lvl="0" indent="-134938" algn="l" rtl="0">
              <a:spcBef>
                <a:spcPts val="0"/>
              </a:spcBef>
              <a:spcAft>
                <a:spcPts val="0"/>
              </a:spcAft>
              <a:buClr>
                <a:schemeClr val="dk1"/>
              </a:buClr>
              <a:buSzPts val="1000"/>
              <a:buFont typeface="Arial"/>
              <a:buChar char="•"/>
            </a:pPr>
            <a:r>
              <a:rPr lang="en-US" sz="1000">
                <a:solidFill>
                  <a:schemeClr val="dk1"/>
                </a:solidFill>
                <a:latin typeface="Calibri"/>
                <a:ea typeface="Calibri"/>
                <a:cs typeface="Calibri"/>
                <a:sym typeface="Calibri"/>
              </a:rPr>
              <a:t>1.4.d. Is the effect that will be evaluated a health-related biomedical or behavioral outcome? Yes/No</a:t>
            </a:r>
            <a:endParaRPr sz="1000"/>
          </a:p>
        </p:txBody>
      </p:sp>
      <p:sp>
        <p:nvSpPr>
          <p:cNvPr id="90" name="Google Shape;90;p1"/>
          <p:cNvSpPr/>
          <p:nvPr/>
        </p:nvSpPr>
        <p:spPr>
          <a:xfrm>
            <a:off x="5140700" y="4932413"/>
            <a:ext cx="3375900" cy="1368900"/>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en-US" sz="1000">
                <a:latin typeface="Calibri"/>
                <a:ea typeface="Calibri"/>
                <a:cs typeface="Calibri"/>
                <a:sym typeface="Calibri"/>
              </a:rPr>
              <a:t>If the answer to any question was “No,” the study does not meet the definition of a clinical trial. </a:t>
            </a:r>
            <a:endParaRPr sz="1000"/>
          </a:p>
          <a:p>
            <a:pPr marL="0" marR="0" lvl="0" indent="0" algn="l" rtl="0">
              <a:spcBef>
                <a:spcPts val="0"/>
              </a:spcBef>
              <a:spcAft>
                <a:spcPts val="0"/>
              </a:spcAft>
              <a:buNone/>
            </a:pPr>
            <a:endParaRPr sz="1000">
              <a:latin typeface="Calibri"/>
              <a:ea typeface="Calibri"/>
              <a:cs typeface="Calibri"/>
              <a:sym typeface="Calibri"/>
            </a:endParaRPr>
          </a:p>
          <a:p>
            <a:pPr marL="171450" marR="0" lvl="0" indent="-177800" algn="l" rtl="0">
              <a:spcBef>
                <a:spcPts val="0"/>
              </a:spcBef>
              <a:spcAft>
                <a:spcPts val="0"/>
              </a:spcAft>
              <a:buSzPts val="1000"/>
              <a:buFont typeface="Calibri"/>
              <a:buChar char="-"/>
            </a:pPr>
            <a:r>
              <a:rPr lang="en-US" sz="1000">
                <a:latin typeface="Calibri"/>
                <a:ea typeface="Calibri"/>
                <a:cs typeface="Calibri"/>
                <a:sym typeface="Calibri"/>
              </a:rPr>
              <a:t>Complete the </a:t>
            </a:r>
            <a:r>
              <a:rPr lang="en-US" sz="1000" u="sng">
                <a:latin typeface="Calibri"/>
                <a:ea typeface="Calibri"/>
                <a:cs typeface="Calibri"/>
                <a:sym typeface="Calibri"/>
                <a:hlinkClick r:id="rId6"/>
              </a:rPr>
              <a:t>PHS Human Subjects and Clinical Trials Information form</a:t>
            </a:r>
            <a:r>
              <a:rPr lang="en-US" sz="1000">
                <a:latin typeface="Calibri"/>
                <a:ea typeface="Calibri"/>
                <a:cs typeface="Calibri"/>
                <a:sym typeface="Calibri"/>
              </a:rPr>
              <a:t>* for this study</a:t>
            </a:r>
            <a:endParaRPr sz="1000">
              <a:latin typeface="Calibri"/>
              <a:ea typeface="Calibri"/>
              <a:cs typeface="Calibri"/>
              <a:sym typeface="Calibri"/>
            </a:endParaRPr>
          </a:p>
          <a:p>
            <a:pPr marL="171450" marR="0" lvl="0" indent="-177800" algn="l" rtl="0">
              <a:spcBef>
                <a:spcPts val="0"/>
              </a:spcBef>
              <a:spcAft>
                <a:spcPts val="0"/>
              </a:spcAft>
              <a:buSzPts val="1000"/>
              <a:buFont typeface="Calibri"/>
              <a:buChar char="-"/>
            </a:pPr>
            <a:r>
              <a:rPr lang="en-US" sz="1000">
                <a:solidFill>
                  <a:schemeClr val="dk1"/>
                </a:solidFill>
                <a:latin typeface="Calibri"/>
                <a:ea typeface="Calibri"/>
                <a:cs typeface="Calibri"/>
                <a:sym typeface="Calibri"/>
              </a:rPr>
              <a:t>Provide separate documents for required attachments, e.g. Inclusion of Women and Minorities, etc. following the </a:t>
            </a:r>
            <a:r>
              <a:rPr lang="en-US" sz="1000" u="sng">
                <a:solidFill>
                  <a:schemeClr val="dk1"/>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Application Instructions</a:t>
            </a:r>
            <a:r>
              <a:rPr lang="en-US" sz="1000">
                <a:solidFill>
                  <a:schemeClr val="dk1"/>
                </a:solidFill>
                <a:latin typeface="Calibri"/>
                <a:ea typeface="Calibri"/>
                <a:cs typeface="Calibri"/>
                <a:sym typeface="Calibri"/>
              </a:rPr>
              <a:t> </a:t>
            </a:r>
            <a:endParaRPr sz="1000">
              <a:latin typeface="Calibri"/>
              <a:ea typeface="Calibri"/>
              <a:cs typeface="Calibri"/>
              <a:sym typeface="Calibri"/>
            </a:endParaRPr>
          </a:p>
        </p:txBody>
      </p:sp>
      <p:sp>
        <p:nvSpPr>
          <p:cNvPr id="91" name="Google Shape;91;p1"/>
          <p:cNvSpPr/>
          <p:nvPr/>
        </p:nvSpPr>
        <p:spPr>
          <a:xfrm>
            <a:off x="663675" y="4532143"/>
            <a:ext cx="3375900" cy="1785064"/>
          </a:xfrm>
          <a:prstGeom prst="rect">
            <a:avLst/>
          </a:prstGeom>
          <a:noFill/>
          <a:ln w="12700" cap="flat" cmpd="sng">
            <a:solidFill>
              <a:schemeClr val="dk1"/>
            </a:solidFill>
            <a:prstDash val="solid"/>
            <a:round/>
            <a:headEnd type="none" w="sm" len="sm"/>
            <a:tailEnd type="none" w="sm" len="sm"/>
          </a:ln>
        </p:spPr>
        <p:txBody>
          <a:bodyPr spcFirstLastPara="1" wrap="square" lIns="91425" tIns="45700" rIns="91425" bIns="45700" anchor="ctr" anchorCtr="0">
            <a:spAutoFit/>
          </a:bodyPr>
          <a:lstStyle/>
          <a:p>
            <a:pPr marL="0" marR="0" lvl="0" indent="0" algn="ctr" rtl="0">
              <a:spcBef>
                <a:spcPts val="0"/>
              </a:spcBef>
              <a:spcAft>
                <a:spcPts val="0"/>
              </a:spcAft>
              <a:buNone/>
            </a:pPr>
            <a:r>
              <a:rPr lang="en-US" sz="1000" dirty="0">
                <a:latin typeface="Calibri"/>
                <a:ea typeface="Calibri"/>
                <a:cs typeface="Calibri"/>
                <a:sym typeface="Calibri"/>
              </a:rPr>
              <a:t>The study meets the definition of a clinical trial.</a:t>
            </a:r>
            <a:endParaRPr sz="1000" dirty="0"/>
          </a:p>
          <a:p>
            <a:pPr marL="0" marR="0" lvl="0" indent="0" algn="ctr" rtl="0">
              <a:spcBef>
                <a:spcPts val="0"/>
              </a:spcBef>
              <a:spcAft>
                <a:spcPts val="0"/>
              </a:spcAft>
              <a:buNone/>
            </a:pPr>
            <a:endParaRPr sz="1000" dirty="0">
              <a:latin typeface="Calibri"/>
              <a:ea typeface="Calibri"/>
              <a:cs typeface="Calibri"/>
              <a:sym typeface="Calibri"/>
            </a:endParaRPr>
          </a:p>
          <a:p>
            <a:pPr marL="128587" marR="0" lvl="0" indent="-134937" algn="l" rtl="0">
              <a:spcBef>
                <a:spcPts val="0"/>
              </a:spcBef>
              <a:spcAft>
                <a:spcPts val="0"/>
              </a:spcAft>
              <a:buSzPts val="1000"/>
              <a:buFont typeface="Calibri"/>
              <a:buChar char="-"/>
            </a:pPr>
            <a:r>
              <a:rPr lang="en-US" sz="1000" dirty="0">
                <a:latin typeface="Calibri"/>
                <a:ea typeface="Calibri"/>
                <a:cs typeface="Calibri"/>
                <a:sym typeface="Calibri"/>
              </a:rPr>
              <a:t>Complete the </a:t>
            </a:r>
            <a:r>
              <a:rPr lang="en-US" sz="1000" u="sng" dirty="0">
                <a:latin typeface="Calibri"/>
                <a:ea typeface="Calibri"/>
                <a:cs typeface="Calibri"/>
                <a:sym typeface="Calibri"/>
                <a:hlinkClick r:id="rId6"/>
              </a:rPr>
              <a:t>PHS Human Subjects and Clinical Trials Information form</a:t>
            </a:r>
            <a:r>
              <a:rPr lang="en-US" sz="1000" dirty="0">
                <a:latin typeface="Calibri"/>
                <a:ea typeface="Calibri"/>
                <a:cs typeface="Calibri"/>
                <a:sym typeface="Calibri"/>
              </a:rPr>
              <a:t>* for this study and </a:t>
            </a:r>
            <a:r>
              <a:rPr lang="en-US" sz="1000" dirty="0">
                <a:latin typeface="Calibri"/>
                <a:ea typeface="Calibri"/>
                <a:cs typeface="Calibri"/>
                <a:sym typeface="Calibri"/>
                <a:hlinkClick r:id="rId8"/>
              </a:rPr>
              <a:t>register as a clinical trial with </a:t>
            </a:r>
            <a:r>
              <a:rPr lang="en-US" sz="1000" dirty="0" err="1">
                <a:latin typeface="Calibri"/>
                <a:ea typeface="Calibri"/>
                <a:cs typeface="Calibri"/>
                <a:sym typeface="Calibri"/>
                <a:hlinkClick r:id="rId8"/>
              </a:rPr>
              <a:t>clinicaltrials.gov</a:t>
            </a:r>
            <a:endParaRPr sz="1000" dirty="0">
              <a:latin typeface="Calibri"/>
              <a:ea typeface="Calibri"/>
              <a:cs typeface="Calibri"/>
              <a:sym typeface="Calibri"/>
            </a:endParaRPr>
          </a:p>
          <a:p>
            <a:pPr marL="128587" marR="0" lvl="0" indent="-134937" algn="l" rtl="0">
              <a:spcBef>
                <a:spcPts val="0"/>
              </a:spcBef>
              <a:spcAft>
                <a:spcPts val="0"/>
              </a:spcAft>
              <a:buSzPts val="1000"/>
              <a:buFont typeface="Calibri"/>
              <a:buChar char="-"/>
            </a:pPr>
            <a:r>
              <a:rPr lang="en-US" sz="1000" dirty="0">
                <a:solidFill>
                  <a:schemeClr val="dk1"/>
                </a:solidFill>
                <a:latin typeface="Calibri"/>
                <a:ea typeface="Calibri"/>
                <a:cs typeface="Calibri"/>
                <a:sym typeface="Calibri"/>
              </a:rPr>
              <a:t>Provide separate documents for required attachments, e.g. Inclusion of Women and Minorities, etc. following the </a:t>
            </a:r>
            <a:r>
              <a:rPr lang="en-US" sz="1000" u="sng" dirty="0">
                <a:solidFill>
                  <a:schemeClr val="dk1"/>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Application Instructions</a:t>
            </a:r>
            <a:r>
              <a:rPr lang="en-US" sz="1000" dirty="0">
                <a:solidFill>
                  <a:schemeClr val="dk1"/>
                </a:solidFill>
                <a:latin typeface="Calibri"/>
                <a:ea typeface="Calibri"/>
                <a:cs typeface="Calibri"/>
                <a:sym typeface="Calibri"/>
              </a:rPr>
              <a:t> </a:t>
            </a:r>
            <a:endParaRPr sz="1000" dirty="0">
              <a:latin typeface="Calibri"/>
              <a:ea typeface="Calibri"/>
              <a:cs typeface="Calibri"/>
              <a:sym typeface="Calibri"/>
            </a:endParaRPr>
          </a:p>
          <a:p>
            <a:pPr marL="128588" marR="0" lvl="0" indent="-134938" algn="l" rtl="0">
              <a:spcBef>
                <a:spcPts val="0"/>
              </a:spcBef>
              <a:spcAft>
                <a:spcPts val="0"/>
              </a:spcAft>
              <a:buSzPts val="1000"/>
              <a:buFont typeface="Calibri"/>
              <a:buChar char="-"/>
            </a:pPr>
            <a:r>
              <a:rPr lang="en-US" sz="1000" dirty="0">
                <a:latin typeface="Calibri"/>
                <a:ea typeface="Calibri"/>
                <a:cs typeface="Calibri"/>
                <a:sym typeface="Calibri"/>
              </a:rPr>
              <a:t>The information will undergo a risk assessment by a NICHD Program Officer (risk level determines reporting frequency)</a:t>
            </a:r>
            <a:endParaRPr sz="1000" dirty="0"/>
          </a:p>
          <a:p>
            <a:pPr marL="128588" marR="0" lvl="0" indent="-134938" algn="l" rtl="0">
              <a:spcBef>
                <a:spcPts val="0"/>
              </a:spcBef>
              <a:spcAft>
                <a:spcPts val="0"/>
              </a:spcAft>
              <a:buSzPts val="1000"/>
              <a:buFont typeface="Calibri"/>
              <a:buChar char="-"/>
            </a:pPr>
            <a:r>
              <a:rPr lang="en-US" sz="1000" dirty="0">
                <a:latin typeface="Calibri"/>
                <a:ea typeface="Calibri"/>
                <a:cs typeface="Calibri"/>
                <a:sym typeface="Calibri"/>
              </a:rPr>
              <a:t>Follow all NIH clinical trial policies</a:t>
            </a:r>
            <a:endParaRPr sz="1000" dirty="0"/>
          </a:p>
        </p:txBody>
      </p:sp>
      <p:cxnSp>
        <p:nvCxnSpPr>
          <p:cNvPr id="92" name="Google Shape;92;p1"/>
          <p:cNvCxnSpPr>
            <a:stCxn id="85" idx="2"/>
            <a:endCxn id="88" idx="0"/>
          </p:cNvCxnSpPr>
          <p:nvPr/>
        </p:nvCxnSpPr>
        <p:spPr>
          <a:xfrm rot="5400000">
            <a:off x="3279900" y="600112"/>
            <a:ext cx="363300" cy="2220900"/>
          </a:xfrm>
          <a:prstGeom prst="bentConnector3">
            <a:avLst>
              <a:gd name="adj1" fmla="val 50016"/>
            </a:avLst>
          </a:prstGeom>
          <a:noFill/>
          <a:ln w="12700" cap="flat" cmpd="sng">
            <a:solidFill>
              <a:schemeClr val="dk1"/>
            </a:solidFill>
            <a:prstDash val="solid"/>
            <a:miter lim="800000"/>
            <a:headEnd type="none" w="sm" len="sm"/>
            <a:tailEnd type="triangle" w="med" len="med"/>
          </a:ln>
        </p:spPr>
      </p:cxnSp>
      <p:cxnSp>
        <p:nvCxnSpPr>
          <p:cNvPr id="93" name="Google Shape;93;p1"/>
          <p:cNvCxnSpPr>
            <a:stCxn id="85" idx="2"/>
            <a:endCxn id="86" idx="1"/>
          </p:cNvCxnSpPr>
          <p:nvPr/>
        </p:nvCxnSpPr>
        <p:spPr>
          <a:xfrm rot="-5400000" flipH="1">
            <a:off x="4493250" y="1607662"/>
            <a:ext cx="726300" cy="568800"/>
          </a:xfrm>
          <a:prstGeom prst="bentConnector2">
            <a:avLst/>
          </a:prstGeom>
          <a:noFill/>
          <a:ln w="12700" cap="flat" cmpd="sng">
            <a:solidFill>
              <a:schemeClr val="dk1"/>
            </a:solidFill>
            <a:prstDash val="solid"/>
            <a:miter lim="800000"/>
            <a:headEnd type="none" w="sm" len="sm"/>
            <a:tailEnd type="triangle" w="med" len="med"/>
          </a:ln>
        </p:spPr>
      </p:cxnSp>
      <p:sp>
        <p:nvSpPr>
          <p:cNvPr id="94" name="Google Shape;94;p1"/>
          <p:cNvSpPr txBox="1"/>
          <p:nvPr/>
        </p:nvSpPr>
        <p:spPr>
          <a:xfrm>
            <a:off x="1822695" y="1592115"/>
            <a:ext cx="4044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a:solidFill>
                  <a:schemeClr val="dk1"/>
                </a:solidFill>
                <a:latin typeface="Calibri"/>
                <a:ea typeface="Calibri"/>
                <a:cs typeface="Calibri"/>
                <a:sym typeface="Calibri"/>
              </a:rPr>
              <a:t>YES</a:t>
            </a:r>
            <a:endParaRPr/>
          </a:p>
        </p:txBody>
      </p:sp>
      <p:sp>
        <p:nvSpPr>
          <p:cNvPr id="95" name="Google Shape;95;p1"/>
          <p:cNvSpPr txBox="1"/>
          <p:nvPr/>
        </p:nvSpPr>
        <p:spPr>
          <a:xfrm>
            <a:off x="4640317" y="1948855"/>
            <a:ext cx="3867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a:solidFill>
                  <a:schemeClr val="dk1"/>
                </a:solidFill>
                <a:latin typeface="Calibri"/>
                <a:ea typeface="Calibri"/>
                <a:cs typeface="Calibri"/>
                <a:sym typeface="Calibri"/>
              </a:rPr>
              <a:t>NO</a:t>
            </a:r>
            <a:endParaRPr/>
          </a:p>
        </p:txBody>
      </p:sp>
      <p:cxnSp>
        <p:nvCxnSpPr>
          <p:cNvPr id="96" name="Google Shape;96;p1"/>
          <p:cNvCxnSpPr>
            <a:stCxn id="88" idx="2"/>
            <a:endCxn id="89" idx="0"/>
          </p:cNvCxnSpPr>
          <p:nvPr/>
        </p:nvCxnSpPr>
        <p:spPr>
          <a:xfrm rot="-5400000" flipH="1">
            <a:off x="2191325" y="2282925"/>
            <a:ext cx="320400" cy="600"/>
          </a:xfrm>
          <a:prstGeom prst="bentConnector3">
            <a:avLst>
              <a:gd name="adj1" fmla="val 50006"/>
            </a:avLst>
          </a:prstGeom>
          <a:noFill/>
          <a:ln w="12700" cap="flat" cmpd="sng">
            <a:solidFill>
              <a:schemeClr val="dk1"/>
            </a:solidFill>
            <a:prstDash val="solid"/>
            <a:miter lim="800000"/>
            <a:headEnd type="none" w="sm" len="sm"/>
            <a:tailEnd type="triangle" w="med" len="med"/>
          </a:ln>
        </p:spPr>
      </p:cxnSp>
      <p:cxnSp>
        <p:nvCxnSpPr>
          <p:cNvPr id="97" name="Google Shape;97;p1"/>
          <p:cNvCxnSpPr>
            <a:stCxn id="88" idx="3"/>
            <a:endCxn id="87" idx="1"/>
          </p:cNvCxnSpPr>
          <p:nvPr/>
        </p:nvCxnSpPr>
        <p:spPr>
          <a:xfrm>
            <a:off x="4039175" y="2007675"/>
            <a:ext cx="1101600" cy="1836300"/>
          </a:xfrm>
          <a:prstGeom prst="bentConnector3">
            <a:avLst>
              <a:gd name="adj1" fmla="val 34087"/>
            </a:avLst>
          </a:prstGeom>
          <a:noFill/>
          <a:ln w="12700" cap="flat" cmpd="sng">
            <a:solidFill>
              <a:schemeClr val="dk1"/>
            </a:solidFill>
            <a:prstDash val="solid"/>
            <a:miter lim="800000"/>
            <a:headEnd type="none" w="sm" len="sm"/>
            <a:tailEnd type="triangle" w="med" len="med"/>
          </a:ln>
        </p:spPr>
      </p:cxnSp>
      <p:sp>
        <p:nvSpPr>
          <p:cNvPr id="98" name="Google Shape;98;p1"/>
          <p:cNvSpPr txBox="1"/>
          <p:nvPr/>
        </p:nvSpPr>
        <p:spPr>
          <a:xfrm>
            <a:off x="1819314" y="2122647"/>
            <a:ext cx="4044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a:solidFill>
                  <a:schemeClr val="dk1"/>
                </a:solidFill>
                <a:latin typeface="Calibri"/>
                <a:ea typeface="Calibri"/>
                <a:cs typeface="Calibri"/>
                <a:sym typeface="Calibri"/>
              </a:rPr>
              <a:t>YES</a:t>
            </a:r>
            <a:endParaRPr/>
          </a:p>
        </p:txBody>
      </p:sp>
      <p:sp>
        <p:nvSpPr>
          <p:cNvPr id="99" name="Google Shape;99;p1"/>
          <p:cNvSpPr txBox="1"/>
          <p:nvPr/>
        </p:nvSpPr>
        <p:spPr>
          <a:xfrm>
            <a:off x="4640325" y="3524200"/>
            <a:ext cx="3867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a:solidFill>
                  <a:schemeClr val="dk1"/>
                </a:solidFill>
                <a:latin typeface="Calibri"/>
                <a:ea typeface="Calibri"/>
                <a:cs typeface="Calibri"/>
                <a:sym typeface="Calibri"/>
              </a:rPr>
              <a:t>NO</a:t>
            </a:r>
            <a:endParaRPr/>
          </a:p>
        </p:txBody>
      </p:sp>
      <p:cxnSp>
        <p:nvCxnSpPr>
          <p:cNvPr id="100" name="Google Shape;100;p1"/>
          <p:cNvCxnSpPr>
            <a:stCxn id="89" idx="2"/>
            <a:endCxn id="91" idx="0"/>
          </p:cNvCxnSpPr>
          <p:nvPr/>
        </p:nvCxnSpPr>
        <p:spPr>
          <a:xfrm rot="16200000" flipH="1">
            <a:off x="2184478" y="4364996"/>
            <a:ext cx="334282" cy="11"/>
          </a:xfrm>
          <a:prstGeom prst="bentConnector3">
            <a:avLst>
              <a:gd name="adj1" fmla="val 50000"/>
            </a:avLst>
          </a:prstGeom>
          <a:noFill/>
          <a:ln w="12700" cap="flat" cmpd="sng">
            <a:solidFill>
              <a:schemeClr val="dk1"/>
            </a:solidFill>
            <a:prstDash val="solid"/>
            <a:miter lim="800000"/>
            <a:headEnd type="none" w="sm" len="sm"/>
            <a:tailEnd type="triangle" w="med" len="med"/>
          </a:ln>
        </p:spPr>
      </p:cxnSp>
      <p:sp>
        <p:nvSpPr>
          <p:cNvPr id="101" name="Google Shape;101;p1"/>
          <p:cNvSpPr txBox="1"/>
          <p:nvPr/>
        </p:nvSpPr>
        <p:spPr>
          <a:xfrm>
            <a:off x="1819314" y="4234756"/>
            <a:ext cx="4044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a:solidFill>
                  <a:schemeClr val="dk1"/>
                </a:solidFill>
                <a:latin typeface="Calibri"/>
                <a:ea typeface="Calibri"/>
                <a:cs typeface="Calibri"/>
                <a:sym typeface="Calibri"/>
              </a:rPr>
              <a:t>YES</a:t>
            </a:r>
            <a:endParaRPr/>
          </a:p>
        </p:txBody>
      </p:sp>
      <p:cxnSp>
        <p:nvCxnSpPr>
          <p:cNvPr id="102" name="Google Shape;102;p1"/>
          <p:cNvCxnSpPr>
            <a:stCxn id="89" idx="3"/>
            <a:endCxn id="90" idx="1"/>
          </p:cNvCxnSpPr>
          <p:nvPr/>
        </p:nvCxnSpPr>
        <p:spPr>
          <a:xfrm>
            <a:off x="4039564" y="3320661"/>
            <a:ext cx="1101000" cy="2296200"/>
          </a:xfrm>
          <a:prstGeom prst="bentConnector3">
            <a:avLst>
              <a:gd name="adj1" fmla="val 17678"/>
            </a:avLst>
          </a:prstGeom>
          <a:noFill/>
          <a:ln w="12700" cap="flat" cmpd="sng">
            <a:solidFill>
              <a:schemeClr val="dk1"/>
            </a:solidFill>
            <a:prstDash val="solid"/>
            <a:miter lim="800000"/>
            <a:headEnd type="none" w="sm" len="sm"/>
            <a:tailEnd type="triangle" w="med" len="med"/>
          </a:ln>
        </p:spPr>
      </p:cxnSp>
      <p:sp>
        <p:nvSpPr>
          <p:cNvPr id="103" name="Google Shape;103;p1"/>
          <p:cNvSpPr txBox="1"/>
          <p:nvPr/>
        </p:nvSpPr>
        <p:spPr>
          <a:xfrm>
            <a:off x="4640317" y="5333179"/>
            <a:ext cx="386700" cy="276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a:solidFill>
                  <a:schemeClr val="dk1"/>
                </a:solidFill>
                <a:latin typeface="Calibri"/>
                <a:ea typeface="Calibri"/>
                <a:cs typeface="Calibri"/>
                <a:sym typeface="Calibri"/>
              </a:rPr>
              <a:t>NO</a:t>
            </a:r>
            <a:endParaRPr/>
          </a:p>
        </p:txBody>
      </p:sp>
      <p:sp>
        <p:nvSpPr>
          <p:cNvPr id="104" name="Google Shape;104;p1"/>
          <p:cNvSpPr txBox="1"/>
          <p:nvPr/>
        </p:nvSpPr>
        <p:spPr>
          <a:xfrm>
            <a:off x="663275" y="6427275"/>
            <a:ext cx="7853400" cy="238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000"/>
              <a:buFont typeface="Arial"/>
              <a:buNone/>
            </a:pPr>
            <a:r>
              <a:rPr lang="en-US" sz="1000">
                <a:solidFill>
                  <a:schemeClr val="dk1"/>
                </a:solidFill>
                <a:latin typeface="Calibri"/>
                <a:ea typeface="Calibri"/>
                <a:cs typeface="Calibri"/>
                <a:sym typeface="Calibri"/>
              </a:rPr>
              <a:t>Underlined text is hyperlinked to source documents.</a:t>
            </a:r>
            <a:endParaRPr sz="1000">
              <a:latin typeface="Calibri"/>
              <a:ea typeface="Calibri"/>
              <a:cs typeface="Calibri"/>
              <a:sym typeface="Calibri"/>
            </a:endParaRPr>
          </a:p>
          <a:p>
            <a:pPr marL="0" lvl="0" indent="0" algn="ctr" rtl="0">
              <a:spcBef>
                <a:spcPts val="0"/>
              </a:spcBef>
              <a:spcAft>
                <a:spcPts val="0"/>
              </a:spcAft>
              <a:buNone/>
            </a:pPr>
            <a:r>
              <a:rPr lang="en-US" sz="1000">
                <a:latin typeface="Calibri"/>
                <a:ea typeface="Calibri"/>
                <a:cs typeface="Calibri"/>
                <a:sym typeface="Calibri"/>
              </a:rPr>
              <a:t>*Please see the next page for resources on completing the PHS Human Subjects and Clinical Trials Information Form</a:t>
            </a:r>
            <a:endParaRPr sz="10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g924e72965b_0_5"/>
          <p:cNvSpPr txBox="1">
            <a:spLocks noGrp="1"/>
          </p:cNvSpPr>
          <p:nvPr>
            <p:ph type="title"/>
          </p:nvPr>
        </p:nvSpPr>
        <p:spPr>
          <a:xfrm>
            <a:off x="628650" y="212725"/>
            <a:ext cx="7886700" cy="11829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sz="2900"/>
              <a:t>Resources for completing the PHS Human Subjects and Clinical Trials Information form</a:t>
            </a:r>
            <a:endParaRPr sz="4300"/>
          </a:p>
        </p:txBody>
      </p:sp>
      <p:sp>
        <p:nvSpPr>
          <p:cNvPr id="110" name="Google Shape;110;g924e72965b_0_5"/>
          <p:cNvSpPr txBox="1">
            <a:spLocks noGrp="1"/>
          </p:cNvSpPr>
          <p:nvPr>
            <p:ph type="body" idx="1"/>
          </p:nvPr>
        </p:nvSpPr>
        <p:spPr>
          <a:xfrm>
            <a:off x="6110450" y="1395825"/>
            <a:ext cx="2576400" cy="51630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sz="1200"/>
              <a:t>NIH’s “All About Grants” podcast provides more information about Human Subjects Research and exemptions and can be </a:t>
            </a:r>
            <a:r>
              <a:rPr lang="en-US" sz="1200" u="sng">
                <a:solidFill>
                  <a:schemeClr val="hlink"/>
                </a:solidFill>
                <a:hlinkClick r:id="rId3"/>
              </a:rPr>
              <a:t>found here</a:t>
            </a:r>
            <a:r>
              <a:rPr lang="en-US" sz="1200"/>
              <a:t>.</a:t>
            </a:r>
            <a:endParaRPr sz="1200"/>
          </a:p>
          <a:p>
            <a:pPr marL="0" lvl="0" indent="0" algn="l" rtl="0">
              <a:lnSpc>
                <a:spcPct val="115000"/>
              </a:lnSpc>
              <a:spcBef>
                <a:spcPts val="0"/>
              </a:spcBef>
              <a:spcAft>
                <a:spcPts val="0"/>
              </a:spcAft>
              <a:buNone/>
            </a:pPr>
            <a:endParaRPr sz="1200"/>
          </a:p>
          <a:p>
            <a:pPr marL="0" lvl="0" indent="0" algn="l" rtl="0">
              <a:lnSpc>
                <a:spcPct val="115000"/>
              </a:lnSpc>
              <a:spcBef>
                <a:spcPts val="0"/>
              </a:spcBef>
              <a:spcAft>
                <a:spcPts val="0"/>
              </a:spcAft>
              <a:buNone/>
            </a:pPr>
            <a:r>
              <a:rPr lang="en-US" sz="1200"/>
              <a:t>If you answered “Yes” to the question “Are Human Subjects Involved?” on the R&amp;R Other Project Information form, you must include at least one human subjects study record using the </a:t>
            </a:r>
            <a:r>
              <a:rPr lang="en-US" sz="1200" b="1" u="sng">
                <a:hlinkClick r:id="rId4"/>
              </a:rPr>
              <a:t>Study Record: PHS Human Subjects and Clinical Trials Information</a:t>
            </a:r>
            <a:r>
              <a:rPr lang="en-US" sz="1200"/>
              <a:t> form.</a:t>
            </a:r>
            <a:endParaRPr sz="1200">
              <a:solidFill>
                <a:srgbClr val="000000"/>
              </a:solidFill>
            </a:endParaRPr>
          </a:p>
          <a:p>
            <a:pPr marL="0" lvl="0" indent="0" algn="l" rtl="0">
              <a:lnSpc>
                <a:spcPct val="115000"/>
              </a:lnSpc>
              <a:spcBef>
                <a:spcPts val="0"/>
              </a:spcBef>
              <a:spcAft>
                <a:spcPts val="0"/>
              </a:spcAft>
              <a:buNone/>
            </a:pPr>
            <a:endParaRPr sz="1200">
              <a:solidFill>
                <a:srgbClr val="000000"/>
              </a:solidFill>
            </a:endParaRPr>
          </a:p>
          <a:p>
            <a:pPr marL="0" lvl="0" indent="0" algn="l" rtl="0">
              <a:lnSpc>
                <a:spcPct val="100000"/>
              </a:lnSpc>
              <a:spcBef>
                <a:spcPts val="400"/>
              </a:spcBef>
              <a:spcAft>
                <a:spcPts val="0"/>
              </a:spcAft>
              <a:buNone/>
            </a:pPr>
            <a:r>
              <a:rPr lang="en-US" sz="1200"/>
              <a:t>Provide separate documents for required attachments, e.g. Inclusion of Women and Minorities, etc. following the </a:t>
            </a:r>
            <a:r>
              <a:rPr lang="en-US" sz="1200" u="sng">
                <a:hlinkClick r:id="rId5"/>
              </a:rPr>
              <a:t>Application Instructions</a:t>
            </a:r>
            <a:r>
              <a:rPr lang="en-US" sz="1200"/>
              <a:t> </a:t>
            </a:r>
            <a:endParaRPr sz="1200"/>
          </a:p>
          <a:p>
            <a:pPr marL="0" lvl="0" indent="0" algn="l" rtl="0">
              <a:lnSpc>
                <a:spcPct val="100000"/>
              </a:lnSpc>
              <a:spcBef>
                <a:spcPts val="0"/>
              </a:spcBef>
              <a:spcAft>
                <a:spcPts val="0"/>
              </a:spcAft>
              <a:buNone/>
            </a:pPr>
            <a:endParaRPr sz="1200"/>
          </a:p>
          <a:p>
            <a:pPr marL="0" lvl="0" indent="0" algn="l" rtl="0">
              <a:lnSpc>
                <a:spcPct val="115000"/>
              </a:lnSpc>
              <a:spcBef>
                <a:spcPts val="0"/>
              </a:spcBef>
              <a:spcAft>
                <a:spcPts val="0"/>
              </a:spcAft>
              <a:buNone/>
            </a:pPr>
            <a:r>
              <a:rPr lang="en-US" sz="1200">
                <a:solidFill>
                  <a:srgbClr val="000000"/>
                </a:solidFill>
              </a:rPr>
              <a:t>How to Complete the Form:</a:t>
            </a:r>
            <a:endParaRPr sz="1200">
              <a:solidFill>
                <a:srgbClr val="000000"/>
              </a:solidFill>
            </a:endParaRPr>
          </a:p>
          <a:p>
            <a:pPr marL="285750" lvl="0" indent="-190500" algn="l" rtl="0">
              <a:lnSpc>
                <a:spcPct val="115000"/>
              </a:lnSpc>
              <a:spcBef>
                <a:spcPts val="1200"/>
              </a:spcBef>
              <a:spcAft>
                <a:spcPts val="0"/>
              </a:spcAft>
              <a:buClr>
                <a:srgbClr val="000000"/>
              </a:buClr>
              <a:buSzPts val="1200"/>
              <a:buFont typeface="Calibri"/>
              <a:buAutoNum type="arabicPeriod"/>
            </a:pPr>
            <a:r>
              <a:rPr lang="en-US" sz="1200">
                <a:solidFill>
                  <a:srgbClr val="000000"/>
                </a:solidFill>
              </a:rPr>
              <a:t>Take a</a:t>
            </a:r>
            <a:r>
              <a:rPr lang="en-US" sz="1200">
                <a:solidFill>
                  <a:srgbClr val="000000"/>
                </a:solidFill>
                <a:uFill>
                  <a:noFill/>
                </a:uFill>
                <a:hlinkClick r:id="rId6">
                  <a:extLst>
                    <a:ext uri="{A12FA001-AC4F-418D-AE19-62706E023703}">
                      <ahyp:hlinkClr xmlns:ahyp="http://schemas.microsoft.com/office/drawing/2018/hyperlinkcolor" val="tx"/>
                    </a:ext>
                  </a:extLst>
                </a:hlinkClick>
              </a:rPr>
              <a:t> </a:t>
            </a:r>
            <a:r>
              <a:rPr lang="en-US" sz="1200" u="sng">
                <a:solidFill>
                  <a:srgbClr val="000000"/>
                </a:solidFill>
                <a:hlinkClick r:id="rId6">
                  <a:extLst>
                    <a:ext uri="{A12FA001-AC4F-418D-AE19-62706E023703}">
                      <ahyp:hlinkClr xmlns:ahyp="http://schemas.microsoft.com/office/drawing/2018/hyperlinkcolor" val="tx"/>
                    </a:ext>
                  </a:extLst>
                </a:hlinkClick>
              </a:rPr>
              <a:t>video tour</a:t>
            </a:r>
            <a:r>
              <a:rPr lang="en-US" sz="1200">
                <a:solidFill>
                  <a:srgbClr val="000000"/>
                </a:solidFill>
              </a:rPr>
              <a:t> of the form</a:t>
            </a:r>
            <a:endParaRPr sz="1200">
              <a:solidFill>
                <a:srgbClr val="000000"/>
              </a:solidFill>
            </a:endParaRPr>
          </a:p>
          <a:p>
            <a:pPr marL="285750" lvl="0" indent="-190500" algn="l" rtl="0">
              <a:lnSpc>
                <a:spcPct val="115000"/>
              </a:lnSpc>
              <a:spcBef>
                <a:spcPts val="0"/>
              </a:spcBef>
              <a:spcAft>
                <a:spcPts val="0"/>
              </a:spcAft>
              <a:buClr>
                <a:srgbClr val="000000"/>
              </a:buClr>
              <a:buSzPts val="1200"/>
              <a:buFont typeface="Calibri"/>
              <a:buAutoNum type="arabicPeriod" startAt="2"/>
            </a:pPr>
            <a:r>
              <a:rPr lang="en-US" sz="1200">
                <a:solidFill>
                  <a:srgbClr val="000000"/>
                </a:solidFill>
              </a:rPr>
              <a:t>Use the NIH</a:t>
            </a:r>
            <a:r>
              <a:rPr lang="en-US" sz="1200">
                <a:solidFill>
                  <a:srgbClr val="000000"/>
                </a:solidFill>
                <a:uFill>
                  <a:noFill/>
                </a:uFill>
                <a:hlinkClick r:id="rId7">
                  <a:extLst>
                    <a:ext uri="{A12FA001-AC4F-418D-AE19-62706E023703}">
                      <ahyp:hlinkClr xmlns:ahyp="http://schemas.microsoft.com/office/drawing/2018/hyperlinkcolor" val="tx"/>
                    </a:ext>
                  </a:extLst>
                </a:hlinkClick>
              </a:rPr>
              <a:t> </a:t>
            </a:r>
            <a:r>
              <a:rPr lang="en-US" sz="1200" u="sng">
                <a:solidFill>
                  <a:srgbClr val="000000"/>
                </a:solidFill>
                <a:hlinkClick r:id="rId7">
                  <a:extLst>
                    <a:ext uri="{A12FA001-AC4F-418D-AE19-62706E023703}">
                      <ahyp:hlinkClr xmlns:ahyp="http://schemas.microsoft.com/office/drawing/2018/hyperlinkcolor" val="tx"/>
                    </a:ext>
                  </a:extLst>
                </a:hlinkClick>
              </a:rPr>
              <a:t>Annotated Form Sets</a:t>
            </a:r>
            <a:r>
              <a:rPr lang="en-US" sz="1200">
                <a:solidFill>
                  <a:srgbClr val="000000"/>
                </a:solidFill>
              </a:rPr>
              <a:t> for quick reference</a:t>
            </a:r>
            <a:endParaRPr sz="1200">
              <a:solidFill>
                <a:srgbClr val="000000"/>
              </a:solidFill>
            </a:endParaRPr>
          </a:p>
          <a:p>
            <a:pPr marL="285750" lvl="0" indent="-190500" algn="l" rtl="0">
              <a:lnSpc>
                <a:spcPct val="115000"/>
              </a:lnSpc>
              <a:spcBef>
                <a:spcPts val="0"/>
              </a:spcBef>
              <a:spcAft>
                <a:spcPts val="0"/>
              </a:spcAft>
              <a:buClr>
                <a:srgbClr val="000000"/>
              </a:buClr>
              <a:buSzPts val="1200"/>
              <a:buFont typeface="Calibri"/>
              <a:buAutoNum type="arabicPeriod" startAt="2"/>
            </a:pPr>
            <a:r>
              <a:rPr lang="en-US" sz="1200">
                <a:solidFill>
                  <a:srgbClr val="000000"/>
                </a:solidFill>
              </a:rPr>
              <a:t>Follow all</a:t>
            </a:r>
            <a:r>
              <a:rPr lang="en-US" sz="1200">
                <a:solidFill>
                  <a:srgbClr val="000000"/>
                </a:solidFill>
                <a:uFill>
                  <a:noFill/>
                </a:uFill>
                <a:hlinkClick r:id="rId5">
                  <a:extLst>
                    <a:ext uri="{A12FA001-AC4F-418D-AE19-62706E023703}">
                      <ahyp:hlinkClr xmlns:ahyp="http://schemas.microsoft.com/office/drawing/2018/hyperlinkcolor" val="tx"/>
                    </a:ext>
                  </a:extLst>
                </a:hlinkClick>
              </a:rPr>
              <a:t> </a:t>
            </a:r>
            <a:r>
              <a:rPr lang="en-US" sz="1200" u="sng">
                <a:solidFill>
                  <a:srgbClr val="000000"/>
                </a:solidFill>
                <a:hlinkClick r:id="rId5">
                  <a:extLst>
                    <a:ext uri="{A12FA001-AC4F-418D-AE19-62706E023703}">
                      <ahyp:hlinkClr xmlns:ahyp="http://schemas.microsoft.com/office/drawing/2018/hyperlinkcolor" val="tx"/>
                    </a:ext>
                  </a:extLst>
                </a:hlinkClick>
              </a:rPr>
              <a:t>Application Instructions</a:t>
            </a:r>
            <a:r>
              <a:rPr lang="en-US" sz="1200">
                <a:solidFill>
                  <a:srgbClr val="000000"/>
                </a:solidFill>
              </a:rPr>
              <a:t> carefully</a:t>
            </a:r>
            <a:endParaRPr sz="1200">
              <a:solidFill>
                <a:srgbClr val="000000"/>
              </a:solidFill>
            </a:endParaRPr>
          </a:p>
          <a:p>
            <a:pPr marL="457200" lvl="0" indent="0" algn="l" rtl="0">
              <a:lnSpc>
                <a:spcPct val="115000"/>
              </a:lnSpc>
              <a:spcBef>
                <a:spcPts val="1200"/>
              </a:spcBef>
              <a:spcAft>
                <a:spcPts val="0"/>
              </a:spcAft>
              <a:buNone/>
            </a:pPr>
            <a:endParaRPr sz="1200">
              <a:solidFill>
                <a:srgbClr val="000000"/>
              </a:solidFill>
            </a:endParaRPr>
          </a:p>
          <a:p>
            <a:pPr marL="0" lvl="0" indent="0" algn="l" rtl="0">
              <a:lnSpc>
                <a:spcPct val="115000"/>
              </a:lnSpc>
              <a:spcBef>
                <a:spcPts val="1200"/>
              </a:spcBef>
              <a:spcAft>
                <a:spcPts val="1200"/>
              </a:spcAft>
              <a:buClr>
                <a:schemeClr val="dk1"/>
              </a:buClr>
              <a:buSzPts val="1100"/>
              <a:buFont typeface="Arial"/>
              <a:buNone/>
            </a:pPr>
            <a:endParaRPr sz="1200">
              <a:solidFill>
                <a:srgbClr val="000000"/>
              </a:solidFill>
            </a:endParaRPr>
          </a:p>
        </p:txBody>
      </p:sp>
      <p:pic>
        <p:nvPicPr>
          <p:cNvPr id="111" name="Google Shape;111;g924e72965b_0_5"/>
          <p:cNvPicPr preferRelativeResize="0"/>
          <p:nvPr/>
        </p:nvPicPr>
        <p:blipFill rotWithShape="1">
          <a:blip r:embed="rId8">
            <a:alphaModFix/>
          </a:blip>
          <a:srcRect l="1090" r="20991"/>
          <a:stretch/>
        </p:blipFill>
        <p:spPr>
          <a:xfrm>
            <a:off x="548225" y="1395650"/>
            <a:ext cx="5435175" cy="51630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g964cbe4b14_0_0"/>
          <p:cNvSpPr txBox="1">
            <a:spLocks noGrp="1"/>
          </p:cNvSpPr>
          <p:nvPr>
            <p:ph type="title"/>
          </p:nvPr>
        </p:nvSpPr>
        <p:spPr>
          <a:xfrm>
            <a:off x="628650" y="365126"/>
            <a:ext cx="7886700" cy="13257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US"/>
              <a:t>2019 Update on Exemption 4</a:t>
            </a:r>
            <a:endParaRPr/>
          </a:p>
        </p:txBody>
      </p:sp>
      <p:sp>
        <p:nvSpPr>
          <p:cNvPr id="117" name="Google Shape;117;g964cbe4b14_0_0"/>
          <p:cNvSpPr txBox="1">
            <a:spLocks noGrp="1"/>
          </p:cNvSpPr>
          <p:nvPr>
            <p:ph type="body" idx="1"/>
          </p:nvPr>
        </p:nvSpPr>
        <p:spPr>
          <a:xfrm>
            <a:off x="542850" y="4424700"/>
            <a:ext cx="8058300" cy="20463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sz="1500">
                <a:latin typeface="Arial"/>
                <a:ea typeface="Arial"/>
                <a:cs typeface="Arial"/>
                <a:sym typeface="Arial"/>
              </a:rPr>
              <a:t>Identifiable data that is not publicly available </a:t>
            </a:r>
            <a:r>
              <a:rPr lang="en-US" sz="1500" b="1" i="1">
                <a:latin typeface="Arial"/>
                <a:ea typeface="Arial"/>
                <a:cs typeface="Arial"/>
                <a:sym typeface="Arial"/>
              </a:rPr>
              <a:t>can be used</a:t>
            </a:r>
            <a:r>
              <a:rPr lang="en-US" sz="1500">
                <a:latin typeface="Arial"/>
                <a:ea typeface="Arial"/>
                <a:cs typeface="Arial"/>
                <a:sym typeface="Arial"/>
              </a:rPr>
              <a:t> as long as certain criteria are met.</a:t>
            </a:r>
            <a:endParaRPr sz="1500">
              <a:latin typeface="Arial"/>
              <a:ea typeface="Arial"/>
              <a:cs typeface="Arial"/>
              <a:sym typeface="Arial"/>
            </a:endParaRPr>
          </a:p>
          <a:p>
            <a:pPr marL="0" lvl="0" indent="0" algn="l" rtl="0">
              <a:spcBef>
                <a:spcPts val="1000"/>
              </a:spcBef>
              <a:spcAft>
                <a:spcPts val="0"/>
              </a:spcAft>
              <a:buNone/>
            </a:pPr>
            <a:endParaRPr sz="1500">
              <a:latin typeface="Arial"/>
              <a:ea typeface="Arial"/>
              <a:cs typeface="Arial"/>
              <a:sym typeface="Arial"/>
            </a:endParaRPr>
          </a:p>
          <a:p>
            <a:pPr marL="0" lvl="0" indent="0" algn="l" rtl="0">
              <a:lnSpc>
                <a:spcPct val="100000"/>
              </a:lnSpc>
              <a:spcBef>
                <a:spcPts val="0"/>
              </a:spcBef>
              <a:spcAft>
                <a:spcPts val="0"/>
              </a:spcAft>
              <a:buNone/>
            </a:pPr>
            <a:r>
              <a:rPr lang="en-US" sz="1500">
                <a:latin typeface="Arial"/>
                <a:ea typeface="Arial"/>
                <a:cs typeface="Arial"/>
                <a:sym typeface="Arial"/>
              </a:rPr>
              <a:t>Basically, research using private identifiable data can be exempt if it is/was collected by a HIPAA covered entity and is not linked to any identifiable person level data that is not HIPAA protected. For example, nursing home EMR data or hospital EMR data can be linked to CMS data under this exemption.</a:t>
            </a:r>
            <a:endParaRPr sz="3200"/>
          </a:p>
          <a:p>
            <a:pPr marL="0" lvl="0" indent="0" algn="l" rtl="0">
              <a:spcBef>
                <a:spcPts val="1000"/>
              </a:spcBef>
              <a:spcAft>
                <a:spcPts val="0"/>
              </a:spcAft>
              <a:buClr>
                <a:schemeClr val="dk1"/>
              </a:buClr>
              <a:buSzPts val="1100"/>
              <a:buFont typeface="Arial"/>
              <a:buNone/>
            </a:pPr>
            <a:endParaRPr sz="1500">
              <a:latin typeface="Arial"/>
              <a:ea typeface="Arial"/>
              <a:cs typeface="Arial"/>
              <a:sym typeface="Arial"/>
            </a:endParaRPr>
          </a:p>
          <a:p>
            <a:pPr marL="0" lvl="0" indent="266700" algn="l" rtl="0">
              <a:lnSpc>
                <a:spcPct val="115000"/>
              </a:lnSpc>
              <a:spcBef>
                <a:spcPts val="0"/>
              </a:spcBef>
              <a:spcAft>
                <a:spcPts val="0"/>
              </a:spcAft>
              <a:buClr>
                <a:schemeClr val="dk1"/>
              </a:buClr>
              <a:buSzPts val="1100"/>
              <a:buFont typeface="Arial"/>
              <a:buNone/>
            </a:pPr>
            <a:endParaRPr sz="1500">
              <a:latin typeface="Arial"/>
              <a:ea typeface="Arial"/>
              <a:cs typeface="Arial"/>
              <a:sym typeface="Arial"/>
            </a:endParaRPr>
          </a:p>
          <a:p>
            <a:pPr marL="0" lvl="0" indent="0" algn="l" rtl="0">
              <a:spcBef>
                <a:spcPts val="1000"/>
              </a:spcBef>
              <a:spcAft>
                <a:spcPts val="0"/>
              </a:spcAft>
              <a:buNone/>
            </a:pPr>
            <a:endParaRPr sz="3200"/>
          </a:p>
        </p:txBody>
      </p:sp>
      <p:sp>
        <p:nvSpPr>
          <p:cNvPr id="118" name="Google Shape;118;g964cbe4b14_0_0"/>
          <p:cNvSpPr txBox="1">
            <a:spLocks noGrp="1"/>
          </p:cNvSpPr>
          <p:nvPr>
            <p:ph type="body" idx="2"/>
          </p:nvPr>
        </p:nvSpPr>
        <p:spPr>
          <a:xfrm>
            <a:off x="4209500" y="1701600"/>
            <a:ext cx="4391700" cy="27231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sz="1500">
                <a:latin typeface="Arial"/>
                <a:ea typeface="Arial"/>
                <a:cs typeface="Arial"/>
                <a:sym typeface="Arial"/>
              </a:rPr>
              <a:t>The regulation states that Exemption #4 can be applied to identifiable data as long as: </a:t>
            </a:r>
            <a:endParaRPr sz="1500">
              <a:latin typeface="Arial"/>
              <a:ea typeface="Arial"/>
              <a:cs typeface="Arial"/>
              <a:sym typeface="Arial"/>
            </a:endParaRPr>
          </a:p>
          <a:p>
            <a:pPr marL="0" lvl="0" indent="0" algn="l" rtl="0">
              <a:spcBef>
                <a:spcPts val="1000"/>
              </a:spcBef>
              <a:spcAft>
                <a:spcPts val="0"/>
              </a:spcAft>
              <a:buNone/>
            </a:pPr>
            <a:r>
              <a:rPr lang="en-US" sz="1500">
                <a:latin typeface="Arial"/>
                <a:ea typeface="Arial"/>
                <a:cs typeface="Arial"/>
                <a:sym typeface="Arial"/>
              </a:rPr>
              <a:t>"(iii) The research involves only information collection and analysis involving the investigator's use of identifiable health information when that use is regulated under 45 CFR parts 160 and 164, subparts A and E, for the purposes of “health care operations” or “research” as those terms are defined at 45 CFR 164.501 or for “public health activities and purposes” as described under 45 CFR 164.512(b);"</a:t>
            </a:r>
            <a:endParaRPr sz="1500">
              <a:latin typeface="Arial"/>
              <a:ea typeface="Arial"/>
              <a:cs typeface="Arial"/>
              <a:sym typeface="Arial"/>
            </a:endParaRPr>
          </a:p>
          <a:p>
            <a:pPr marL="0" lvl="0" indent="266700" algn="l" rtl="0">
              <a:lnSpc>
                <a:spcPct val="100000"/>
              </a:lnSpc>
              <a:spcBef>
                <a:spcPts val="0"/>
              </a:spcBef>
              <a:spcAft>
                <a:spcPts val="0"/>
              </a:spcAft>
              <a:buNone/>
            </a:pPr>
            <a:endParaRPr sz="1500">
              <a:latin typeface="Arial"/>
              <a:ea typeface="Arial"/>
              <a:cs typeface="Arial"/>
              <a:sym typeface="Arial"/>
            </a:endParaRPr>
          </a:p>
        </p:txBody>
      </p:sp>
      <p:pic>
        <p:nvPicPr>
          <p:cNvPr id="119" name="Google Shape;119;g964cbe4b14_0_0"/>
          <p:cNvPicPr preferRelativeResize="0"/>
          <p:nvPr/>
        </p:nvPicPr>
        <p:blipFill rotWithShape="1">
          <a:blip r:embed="rId3">
            <a:alphaModFix/>
          </a:blip>
          <a:srcRect l="3839" t="49384" r="72175" b="29994"/>
          <a:stretch/>
        </p:blipFill>
        <p:spPr>
          <a:xfrm>
            <a:off x="628650" y="1856750"/>
            <a:ext cx="3363800" cy="2140587"/>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719</Words>
  <Application>Microsoft Macintosh PowerPoint</Application>
  <PresentationFormat>On-screen Show (4:3)</PresentationFormat>
  <Paragraphs>56</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LeaRRn Pilot Human Subjects Research Flowchart</vt:lpstr>
      <vt:lpstr>Resources for completing the PHS Human Subjects and Clinical Trials Information form</vt:lpstr>
      <vt:lpstr>2019 Update on Exemption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LeaRRn Pilot Human Subjects Research Flowchart</dc:title>
  <dc:creator>Margarite Whitten</dc:creator>
  <cp:lastModifiedBy>Whitten, Margarite</cp:lastModifiedBy>
  <cp:revision>1</cp:revision>
  <dcterms:created xsi:type="dcterms:W3CDTF">2020-08-24T14:40:37Z</dcterms:created>
  <dcterms:modified xsi:type="dcterms:W3CDTF">2023-05-31T15:41:11Z</dcterms:modified>
</cp:coreProperties>
</file>