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310" r:id="rId2"/>
    <p:sldId id="312" r:id="rId3"/>
    <p:sldId id="257" r:id="rId4"/>
    <p:sldId id="259" r:id="rId5"/>
    <p:sldId id="260" r:id="rId6"/>
    <p:sldId id="320" r:id="rId7"/>
    <p:sldId id="311" r:id="rId8"/>
    <p:sldId id="322" r:id="rId9"/>
    <p:sldId id="303" r:id="rId10"/>
    <p:sldId id="323" r:id="rId11"/>
    <p:sldId id="326" r:id="rId12"/>
    <p:sldId id="304" r:id="rId13"/>
    <p:sldId id="305" r:id="rId14"/>
    <p:sldId id="306" r:id="rId15"/>
    <p:sldId id="308" r:id="rId16"/>
    <p:sldId id="309" r:id="rId17"/>
    <p:sldId id="302" r:id="rId18"/>
    <p:sldId id="28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406203F-1574-24D9-9AD7-BB31A098CC1F}" name="Cvrček, Václav" initials="CV" userId="S::cvrcv9af@ff.cuni.cz::26a06f9d-7aa4-4f8d-854c-6bcce891907f" providerId="AD"/>
  <p188:author id="{33AEF6F2-61C1-648F-D1E0-025873BA37D5}" name="Fidler, Masako" initials="MF" userId="S::mufidler@ad.brown.edu::eecae4e5-6575-44fc-a132-102972107895"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21"/>
    <p:restoredTop sz="68775"/>
  </p:normalViewPr>
  <p:slideViewPr>
    <p:cSldViewPr snapToGrid="0">
      <p:cViewPr varScale="1">
        <p:scale>
          <a:sx n="88" d="100"/>
          <a:sy n="88" d="100"/>
        </p:scale>
        <p:origin x="1632" y="176"/>
      </p:cViewPr>
      <p:guideLst/>
    </p:cSldViewPr>
  </p:slideViewPr>
  <p:notesTextViewPr>
    <p:cViewPr>
      <p:scale>
        <a:sx n="1" d="1"/>
        <a:sy n="1" d="1"/>
      </p:scale>
      <p:origin x="0" y="0"/>
    </p:cViewPr>
  </p:notesTextViewPr>
  <p:notesViewPr>
    <p:cSldViewPr snapToGrid="0">
      <p:cViewPr>
        <p:scale>
          <a:sx n="233" d="100"/>
          <a:sy n="233" d="100"/>
        </p:scale>
        <p:origin x="1040" y="-54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A563E9-3337-3E4B-BA27-0A424CED2CF5}" type="datetimeFigureOut">
              <a:rPr lang="en-US" smtClean="0"/>
              <a:t>10/23/23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7B2827-F90B-024F-8ED9-B0F7D4C57F26}" type="slidenum">
              <a:rPr lang="en-US" smtClean="0"/>
              <a:t>‹#›</a:t>
            </a:fld>
            <a:endParaRPr lang="en-US"/>
          </a:p>
        </p:txBody>
      </p:sp>
    </p:spTree>
    <p:extLst>
      <p:ext uri="{BB962C8B-B14F-4D97-AF65-F5344CB8AC3E}">
        <p14:creationId xmlns:p14="http://schemas.microsoft.com/office/powerpoint/2010/main" val="831358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Relationship between East West</a:t>
            </a:r>
          </a:p>
        </p:txBody>
      </p:sp>
      <p:sp>
        <p:nvSpPr>
          <p:cNvPr id="4" name="Slide Number Placeholder 3"/>
          <p:cNvSpPr>
            <a:spLocks noGrp="1"/>
          </p:cNvSpPr>
          <p:nvPr>
            <p:ph type="sldNum" sz="quarter" idx="5"/>
          </p:nvPr>
        </p:nvSpPr>
        <p:spPr/>
        <p:txBody>
          <a:bodyPr/>
          <a:lstStyle/>
          <a:p>
            <a:fld id="{0A7B2827-F90B-024F-8ED9-B0F7D4C57F26}" type="slidenum">
              <a:rPr lang="en-US" smtClean="0"/>
              <a:t>1</a:t>
            </a:fld>
            <a:endParaRPr lang="en-US"/>
          </a:p>
        </p:txBody>
      </p:sp>
    </p:spTree>
    <p:extLst>
      <p:ext uri="{BB962C8B-B14F-4D97-AF65-F5344CB8AC3E}">
        <p14:creationId xmlns:p14="http://schemas.microsoft.com/office/powerpoint/2010/main" val="628802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A7B2827-F90B-024F-8ED9-B0F7D4C57F26}" type="slidenum">
              <a:rPr lang="en-US" smtClean="0"/>
              <a:t>11</a:t>
            </a:fld>
            <a:endParaRPr lang="en-US"/>
          </a:p>
        </p:txBody>
      </p:sp>
    </p:spTree>
    <p:extLst>
      <p:ext uri="{BB962C8B-B14F-4D97-AF65-F5344CB8AC3E}">
        <p14:creationId xmlns:p14="http://schemas.microsoft.com/office/powerpoint/2010/main" val="2501903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MBA</a:t>
            </a:r>
          </a:p>
          <a:p>
            <a:r>
              <a:rPr lang="en-US" dirty="0"/>
              <a:t>More comprehensive information about the </a:t>
            </a:r>
            <a:r>
              <a:rPr lang="en-US" b="1" dirty="0"/>
              <a:t>transition economy </a:t>
            </a:r>
            <a:r>
              <a:rPr lang="en-US" dirty="0"/>
              <a:t>in 1996</a:t>
            </a:r>
          </a:p>
          <a:p>
            <a:r>
              <a:rPr lang="en-US" dirty="0"/>
              <a:t>Investment (</a:t>
            </a:r>
            <a:r>
              <a:rPr lang="en-US" dirty="0" err="1"/>
              <a:t>investice</a:t>
            </a:r>
            <a:r>
              <a:rPr lang="en-US" dirty="0"/>
              <a:t>, </a:t>
            </a:r>
            <a:r>
              <a:rPr lang="en-US" dirty="0" err="1"/>
              <a:t>investiční</a:t>
            </a:r>
            <a:r>
              <a:rPr lang="en-US" dirty="0"/>
              <a:t>), support (</a:t>
            </a:r>
            <a:r>
              <a:rPr lang="en-US" dirty="0" err="1"/>
              <a:t>podpora</a:t>
            </a:r>
            <a:r>
              <a:rPr lang="en-US" dirty="0"/>
              <a:t>, </a:t>
            </a:r>
            <a:r>
              <a:rPr lang="en-US" dirty="0" err="1"/>
              <a:t>podporovat</a:t>
            </a:r>
            <a:r>
              <a:rPr lang="en-US" dirty="0"/>
              <a:t>), technology (</a:t>
            </a:r>
            <a:r>
              <a:rPr lang="en-US" dirty="0" err="1"/>
              <a:t>technologie</a:t>
            </a:r>
            <a:r>
              <a:rPr lang="en-US" dirty="0"/>
              <a:t>), business, privatization, the rich and poor, the need for a capital, trade (</a:t>
            </a:r>
            <a:r>
              <a:rPr lang="en-US" dirty="0" err="1"/>
              <a:t>obchod</a:t>
            </a:r>
            <a:r>
              <a:rPr lang="en-US" dirty="0"/>
              <a:t>) wages (</a:t>
            </a:r>
            <a:r>
              <a:rPr lang="en-US" dirty="0" err="1"/>
              <a:t>mzda</a:t>
            </a:r>
            <a:r>
              <a:rPr lang="en-US" dirty="0"/>
              <a:t>) - differences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much larger number of lemmas in 1996 and 2021 suggest interest and concern about transition economy in the 1990s.</a:t>
            </a:r>
          </a:p>
          <a:p>
            <a:endParaRPr lang="en-US" dirty="0"/>
          </a:p>
          <a:p>
            <a:r>
              <a:rPr lang="en-US" dirty="0"/>
              <a:t>CA, in contrast, indicates fewer aspects of transition economy. Moreover, these lemmas suggest syntactic connections involving the west.</a:t>
            </a:r>
          </a:p>
          <a:p>
            <a:r>
              <a:rPr lang="en-US" dirty="0"/>
              <a:t>The lemmas are about catching up with the west, stagnation of the west, import-export (</a:t>
            </a:r>
            <a:r>
              <a:rPr lang="en-US" dirty="0" err="1"/>
              <a:t>dovážet</a:t>
            </a:r>
            <a:r>
              <a:rPr lang="en-US" dirty="0"/>
              <a:t>, </a:t>
            </a:r>
            <a:r>
              <a:rPr lang="en-US" dirty="0" err="1"/>
              <a:t>vyvážet</a:t>
            </a:r>
            <a:r>
              <a:rPr lang="en-US" dirty="0"/>
              <a:t>) from and to the west, prosperity (</a:t>
            </a:r>
            <a:r>
              <a:rPr lang="en-US" dirty="0" err="1"/>
              <a:t>konjuktura</a:t>
            </a:r>
            <a:r>
              <a:rPr lang="en-US" dirty="0"/>
              <a:t>) of the west, successful west (</a:t>
            </a:r>
            <a:r>
              <a:rPr lang="en-US" dirty="0" err="1"/>
              <a:t>properující</a:t>
            </a:r>
            <a:r>
              <a:rPr lang="en-US" dirty="0"/>
              <a:t>), corporations from the west.</a:t>
            </a:r>
          </a:p>
          <a:p>
            <a:endParaRPr lang="en-US" dirty="0"/>
          </a:p>
          <a:p>
            <a:r>
              <a:rPr lang="en-US" dirty="0"/>
              <a:t>CA vs. MBA: It is the difference between how we speak/spoke about the West (the former) and what we associate it with (the latter).</a:t>
            </a:r>
          </a:p>
        </p:txBody>
      </p:sp>
      <p:sp>
        <p:nvSpPr>
          <p:cNvPr id="4" name="Zástupný symbol pro číslo snímku 3"/>
          <p:cNvSpPr>
            <a:spLocks noGrp="1"/>
          </p:cNvSpPr>
          <p:nvPr>
            <p:ph type="sldNum" sz="quarter" idx="5"/>
          </p:nvPr>
        </p:nvSpPr>
        <p:spPr/>
        <p:txBody>
          <a:bodyPr/>
          <a:lstStyle/>
          <a:p>
            <a:fld id="{0A7B2827-F90B-024F-8ED9-B0F7D4C57F26}" type="slidenum">
              <a:rPr lang="en-US" smtClean="0"/>
              <a:t>12</a:t>
            </a:fld>
            <a:endParaRPr lang="en-US"/>
          </a:p>
        </p:txBody>
      </p:sp>
    </p:spTree>
    <p:extLst>
      <p:ext uri="{BB962C8B-B14F-4D97-AF65-F5344CB8AC3E}">
        <p14:creationId xmlns:p14="http://schemas.microsoft.com/office/powerpoint/2010/main" val="45655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MUF </a:t>
            </a:r>
          </a:p>
          <a:p>
            <a:r>
              <a:rPr lang="en-US" dirty="0"/>
              <a:t>MBA</a:t>
            </a:r>
          </a:p>
          <a:p>
            <a:r>
              <a:rPr lang="en-US" dirty="0"/>
              <a:t>growth, foreign currencies, investments, sale – capturing more aspects of transition economy than CA. </a:t>
            </a:r>
          </a:p>
          <a:p>
            <a:r>
              <a:rPr lang="en-US" dirty="0"/>
              <a:t>The difference between 1996 and 2021 is more dramatic in MBA than in in CA.</a:t>
            </a:r>
          </a:p>
          <a:p>
            <a:endParaRPr lang="en-US" dirty="0"/>
          </a:p>
          <a:p>
            <a:r>
              <a:rPr lang="en-US" dirty="0"/>
              <a:t>CA </a:t>
            </a:r>
          </a:p>
          <a:p>
            <a:r>
              <a:rPr lang="en-US" dirty="0"/>
              <a:t>The lemmas suggest syntactic constructions. Boom in the East, the East catching up (with the West), gas and crude oil from the East, development in the East</a:t>
            </a:r>
          </a:p>
        </p:txBody>
      </p:sp>
      <p:sp>
        <p:nvSpPr>
          <p:cNvPr id="4" name="Zástupný symbol pro číslo snímku 3"/>
          <p:cNvSpPr>
            <a:spLocks noGrp="1"/>
          </p:cNvSpPr>
          <p:nvPr>
            <p:ph type="sldNum" sz="quarter" idx="5"/>
          </p:nvPr>
        </p:nvSpPr>
        <p:spPr/>
        <p:txBody>
          <a:bodyPr/>
          <a:lstStyle/>
          <a:p>
            <a:fld id="{0A7B2827-F90B-024F-8ED9-B0F7D4C57F26}" type="slidenum">
              <a:rPr lang="en-US" smtClean="0"/>
              <a:t>13</a:t>
            </a:fld>
            <a:endParaRPr lang="en-US"/>
          </a:p>
        </p:txBody>
      </p:sp>
    </p:spTree>
    <p:extLst>
      <p:ext uri="{BB962C8B-B14F-4D97-AF65-F5344CB8AC3E}">
        <p14:creationId xmlns:p14="http://schemas.microsoft.com/office/powerpoint/2010/main" val="3911613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b="0" i="0" dirty="0">
                <a:solidFill>
                  <a:srgbClr val="202122"/>
                </a:solidFill>
                <a:effectLst/>
                <a:latin typeface="Arial" panose="020B0604020202020204" pitchFamily="34" charset="0"/>
              </a:rPr>
              <a:t>CA:</a:t>
            </a:r>
          </a:p>
          <a:p>
            <a:r>
              <a:rPr lang="en-US" b="0" i="0" dirty="0">
                <a:solidFill>
                  <a:srgbClr val="202122"/>
                </a:solidFill>
                <a:effectLst/>
                <a:latin typeface="Arial" panose="020B0604020202020204" pitchFamily="34" charset="0"/>
              </a:rPr>
              <a:t>The lemmas suggest lower-level discourse, i.e. news reporting. </a:t>
            </a:r>
          </a:p>
          <a:p>
            <a:r>
              <a:rPr lang="en-US" b="0" i="0" dirty="0">
                <a:solidFill>
                  <a:srgbClr val="202122"/>
                </a:solidFill>
                <a:effectLst/>
                <a:latin typeface="Arial" panose="020B0604020202020204" pitchFamily="34" charset="0"/>
              </a:rPr>
              <a:t>(</a:t>
            </a:r>
            <a:r>
              <a:rPr lang="en-US" b="0" i="0" dirty="0" err="1">
                <a:solidFill>
                  <a:srgbClr val="202122"/>
                </a:solidFill>
                <a:effectLst/>
                <a:latin typeface="Arial" panose="020B0604020202020204" pitchFamily="34" charset="0"/>
              </a:rPr>
              <a:t>Navalný</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Krym</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protiruský</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proruský</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separatista</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separatistický</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Groznyj</a:t>
            </a:r>
            <a:r>
              <a:rPr lang="en-US" b="0" i="0" dirty="0">
                <a:solidFill>
                  <a:srgbClr val="202122"/>
                </a:solidFill>
                <a:effectLst/>
                <a:latin typeface="Arial" panose="020B0604020202020204" pitchFamily="34" charset="0"/>
              </a:rPr>
              <a:t>) </a:t>
            </a:r>
            <a:r>
              <a:rPr lang="en-US" b="1" i="0" dirty="0" err="1">
                <a:solidFill>
                  <a:srgbClr val="202122"/>
                </a:solidFill>
                <a:effectLst/>
                <a:latin typeface="Arial" panose="020B0604020202020204" pitchFamily="34" charset="0"/>
              </a:rPr>
              <a:t>Dudajev</a:t>
            </a:r>
            <a:r>
              <a:rPr lang="en-US" b="1" i="0" dirty="0">
                <a:solidFill>
                  <a:srgbClr val="202122"/>
                </a:solidFill>
                <a:effectLst/>
                <a:latin typeface="Arial" panose="020B0604020202020204" pitchFamily="34" charset="0"/>
              </a:rPr>
              <a:t> </a:t>
            </a:r>
            <a:r>
              <a:rPr lang="en-US" b="0" i="0" dirty="0">
                <a:solidFill>
                  <a:srgbClr val="202122"/>
                </a:solidFill>
                <a:effectLst/>
                <a:latin typeface="Arial" panose="020B0604020202020204" pitchFamily="34" charset="0"/>
              </a:rPr>
              <a:t>– refer to reporting of specific events (poisoning of </a:t>
            </a:r>
            <a:r>
              <a:rPr lang="en-US" b="0" i="0" dirty="0" err="1">
                <a:solidFill>
                  <a:srgbClr val="202122"/>
                </a:solidFill>
                <a:effectLst/>
                <a:latin typeface="Arial" panose="020B0604020202020204" pitchFamily="34" charset="0"/>
              </a:rPr>
              <a:t>Navalný</a:t>
            </a:r>
            <a:r>
              <a:rPr lang="en-US" b="0" i="0" dirty="0">
                <a:solidFill>
                  <a:srgbClr val="202122"/>
                </a:solidFill>
                <a:effectLst/>
                <a:latin typeface="Arial" panose="020B0604020202020204" pitchFamily="34" charset="0"/>
              </a:rPr>
              <a:t>, annexation of Crimea, pro-Russian separatists and anti-Russian stances in Ukraine, </a:t>
            </a:r>
            <a:r>
              <a:rPr lang="en-US" b="1" i="0" dirty="0">
                <a:solidFill>
                  <a:srgbClr val="202122"/>
                </a:solidFill>
                <a:effectLst/>
                <a:latin typeface="Arial" panose="020B0604020202020204" pitchFamily="34" charset="0"/>
              </a:rPr>
              <a:t>Chechnya</a:t>
            </a:r>
            <a:r>
              <a:rPr lang="en-US" b="0" i="0" dirty="0">
                <a:solidFill>
                  <a:srgbClr val="202122"/>
                </a:solidFill>
                <a:effectLst/>
                <a:latin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Also symptomatic are two names: </a:t>
            </a:r>
            <a:r>
              <a:rPr lang="en-US" b="1" dirty="0"/>
              <a:t>Primakov</a:t>
            </a:r>
            <a:r>
              <a:rPr lang="en-US" b="0" dirty="0"/>
              <a:t> and Lavrov.  Both are lower-level officials relative to the president. Primakov was foreign minister in 1996 (a lower level official than the leadership – </a:t>
            </a:r>
            <a:r>
              <a:rPr lang="en-US" b="0" dirty="0" err="1"/>
              <a:t>Jelcin</a:t>
            </a:r>
            <a:r>
              <a:rPr lang="en-US" b="0" dirty="0"/>
              <a:t>) </a:t>
            </a:r>
            <a:r>
              <a:rPr lang="en-US" b="1" dirty="0"/>
              <a:t>and Lavrov (foreign minister now)</a:t>
            </a:r>
            <a:r>
              <a:rPr lang="en-US" b="0" dirty="0"/>
              <a:t>.  Their actions are subordinate to a larger policy laid out by the Kremlin.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02122"/>
                </a:solidFill>
                <a:effectLst/>
                <a:latin typeface="Arial" panose="020B0604020202020204" pitchFamily="34" charset="0"/>
              </a:rPr>
              <a:t>Historical accounts on Stalin’s relationship to the West (history) after 1945 (three instances) are also a smaller part of a larger discourse about Russia.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02122"/>
                </a:solidFill>
                <a:effectLst/>
                <a:latin typeface="Arial" panose="020B0604020202020204" pitchFamily="34" charset="0"/>
              </a:rPr>
              <a:t>The lemmas also are often part of syntax with the seed words, e.g. </a:t>
            </a:r>
            <a:r>
              <a:rPr lang="en-US" b="1" i="0" dirty="0" err="1">
                <a:solidFill>
                  <a:srgbClr val="202122"/>
                </a:solidFill>
                <a:effectLst/>
                <a:latin typeface="Arial" panose="020B0604020202020204" pitchFamily="34" charset="0"/>
              </a:rPr>
              <a:t>Dudajev</a:t>
            </a:r>
            <a:r>
              <a:rPr lang="en-US" b="1" i="0" dirty="0">
                <a:solidFill>
                  <a:srgbClr val="202122"/>
                </a:solidFill>
                <a:effectLst/>
                <a:latin typeface="Arial" panose="020B0604020202020204" pitchFamily="34" charset="0"/>
              </a:rPr>
              <a:t> </a:t>
            </a:r>
            <a:r>
              <a:rPr lang="en-US" b="1" i="0" dirty="0" err="1">
                <a:solidFill>
                  <a:srgbClr val="202122"/>
                </a:solidFill>
                <a:effectLst/>
                <a:latin typeface="Arial" panose="020B0604020202020204" pitchFamily="34" charset="0"/>
              </a:rPr>
              <a:t>pohrozil</a:t>
            </a:r>
            <a:r>
              <a:rPr lang="en-US" b="1" i="0" dirty="0">
                <a:solidFill>
                  <a:srgbClr val="202122"/>
                </a:solidFill>
                <a:effectLst/>
                <a:latin typeface="Arial" panose="020B0604020202020204" pitchFamily="34" charset="0"/>
              </a:rPr>
              <a:t> </a:t>
            </a:r>
            <a:r>
              <a:rPr lang="en-US" b="1" i="0" dirty="0" err="1">
                <a:solidFill>
                  <a:srgbClr val="202122"/>
                </a:solidFill>
                <a:effectLst/>
                <a:latin typeface="Arial" panose="020B0604020202020204" pitchFamily="34" charset="0"/>
              </a:rPr>
              <a:t>Západu</a:t>
            </a:r>
            <a:r>
              <a:rPr lang="en-US" b="1" i="0" dirty="0">
                <a:solidFill>
                  <a:srgbClr val="202122"/>
                </a:solidFill>
                <a:effectLst/>
                <a:latin typeface="Arial" panose="020B0604020202020204" pitchFamily="34" charset="0"/>
              </a:rPr>
              <a:t>, </a:t>
            </a:r>
            <a:r>
              <a:rPr lang="en-US" b="1" i="0" dirty="0" err="1">
                <a:solidFill>
                  <a:srgbClr val="202122"/>
                </a:solidFill>
                <a:effectLst/>
                <a:latin typeface="Arial" panose="020B0604020202020204" pitchFamily="34" charset="0"/>
              </a:rPr>
              <a:t>Dudajev</a:t>
            </a:r>
            <a:r>
              <a:rPr lang="en-US" b="1" i="0" dirty="0">
                <a:solidFill>
                  <a:srgbClr val="202122"/>
                </a:solidFill>
                <a:effectLst/>
                <a:latin typeface="Arial" panose="020B0604020202020204" pitchFamily="34" charset="0"/>
              </a:rPr>
              <a:t> </a:t>
            </a:r>
            <a:r>
              <a:rPr lang="en-US" b="1" i="0" dirty="0" err="1">
                <a:solidFill>
                  <a:srgbClr val="202122"/>
                </a:solidFill>
                <a:effectLst/>
                <a:latin typeface="Arial" panose="020B0604020202020204" pitchFamily="34" charset="0"/>
              </a:rPr>
              <a:t>adresoval</a:t>
            </a:r>
            <a:r>
              <a:rPr lang="en-US" b="1" i="0" dirty="0">
                <a:solidFill>
                  <a:srgbClr val="202122"/>
                </a:solidFill>
                <a:effectLst/>
                <a:latin typeface="Arial" panose="020B0604020202020204" pitchFamily="34" charset="0"/>
              </a:rPr>
              <a:t> </a:t>
            </a:r>
            <a:r>
              <a:rPr lang="en-US" b="1" i="0" dirty="0" err="1">
                <a:solidFill>
                  <a:srgbClr val="202122"/>
                </a:solidFill>
                <a:effectLst/>
                <a:latin typeface="Arial" panose="020B0604020202020204" pitchFamily="34" charset="0"/>
              </a:rPr>
              <a:t>Západu</a:t>
            </a:r>
            <a:r>
              <a:rPr lang="en-US" b="1" i="0" dirty="0">
                <a:solidFill>
                  <a:srgbClr val="202122"/>
                </a:solidFill>
                <a:effectLst/>
                <a:latin typeface="Arial" panose="020B0604020202020204" pitchFamily="34" charset="0"/>
              </a:rPr>
              <a:t> </a:t>
            </a:r>
            <a:r>
              <a:rPr lang="en-US" b="1" i="0" dirty="0" err="1">
                <a:solidFill>
                  <a:srgbClr val="202122"/>
                </a:solidFill>
                <a:effectLst/>
                <a:latin typeface="Arial" panose="020B0604020202020204" pitchFamily="34" charset="0"/>
              </a:rPr>
              <a:t>první</a:t>
            </a:r>
            <a:r>
              <a:rPr lang="en-US" b="1" i="0" dirty="0">
                <a:solidFill>
                  <a:srgbClr val="202122"/>
                </a:solidFill>
                <a:effectLst/>
                <a:latin typeface="Arial" panose="020B0604020202020204" pitchFamily="34" charset="0"/>
              </a:rPr>
              <a:t> </a:t>
            </a:r>
            <a:r>
              <a:rPr lang="en-US" b="1" i="0" dirty="0" err="1">
                <a:solidFill>
                  <a:srgbClr val="202122"/>
                </a:solidFill>
                <a:effectLst/>
                <a:latin typeface="Arial" panose="020B0604020202020204" pitchFamily="34" charset="0"/>
              </a:rPr>
              <a:t>hozbu</a:t>
            </a:r>
            <a:r>
              <a:rPr lang="en-US" b="1" i="0" dirty="0">
                <a:solidFill>
                  <a:srgbClr val="202122"/>
                </a:solidFill>
                <a:effectLst/>
                <a:latin typeface="Arial" panose="020B0604020202020204" pitchFamily="34" charset="0"/>
              </a:rPr>
              <a:t>. </a:t>
            </a:r>
            <a:r>
              <a:rPr lang="en-US" b="1" i="0" dirty="0" err="1">
                <a:solidFill>
                  <a:srgbClr val="202122"/>
                </a:solidFill>
                <a:effectLst/>
                <a:latin typeface="Arial" panose="020B0604020202020204" pitchFamily="34" charset="0"/>
              </a:rPr>
              <a:t>Dudajev</a:t>
            </a:r>
            <a:r>
              <a:rPr lang="en-US" b="1" i="0" dirty="0">
                <a:solidFill>
                  <a:srgbClr val="202122"/>
                </a:solidFill>
                <a:effectLst/>
                <a:latin typeface="Arial" panose="020B0604020202020204" pitchFamily="34" charset="0"/>
              </a:rPr>
              <a:t> </a:t>
            </a:r>
            <a:r>
              <a:rPr lang="en-US" b="1" i="0" dirty="0" err="1">
                <a:solidFill>
                  <a:srgbClr val="202122"/>
                </a:solidFill>
                <a:effectLst/>
                <a:latin typeface="Arial" panose="020B0604020202020204" pitchFamily="34" charset="0"/>
              </a:rPr>
              <a:t>opohrozil</a:t>
            </a:r>
            <a:r>
              <a:rPr lang="en-US" b="1" i="0" dirty="0">
                <a:solidFill>
                  <a:srgbClr val="202122"/>
                </a:solidFill>
                <a:effectLst/>
                <a:latin typeface="Arial" panose="020B0604020202020204" pitchFamily="34" charset="0"/>
              </a:rPr>
              <a:t> </a:t>
            </a:r>
            <a:r>
              <a:rPr lang="en-US" b="1" i="0" dirty="0" err="1">
                <a:solidFill>
                  <a:srgbClr val="202122"/>
                </a:solidFill>
                <a:effectLst/>
                <a:latin typeface="Arial" panose="020B0604020202020204" pitchFamily="34" charset="0"/>
              </a:rPr>
              <a:t>Zapadu</a:t>
            </a:r>
            <a:r>
              <a:rPr lang="en-US" b="1" i="0" dirty="0">
                <a:solidFill>
                  <a:srgbClr val="202122"/>
                </a:solidFill>
                <a:effectLst/>
                <a:latin typeface="Arial" panose="020B0604020202020204" pitchFamily="34" charset="0"/>
              </a:rPr>
              <a:t> od </a:t>
            </a:r>
            <a:r>
              <a:rPr lang="en-US" b="1" i="0" dirty="0" err="1">
                <a:solidFill>
                  <a:srgbClr val="202122"/>
                </a:solidFill>
                <a:effectLst/>
                <a:latin typeface="Arial" panose="020B0604020202020204" pitchFamily="34" charset="0"/>
              </a:rPr>
              <a:t>Grozného</a:t>
            </a:r>
            <a:r>
              <a:rPr lang="en-US" b="1" i="0" dirty="0">
                <a:solidFill>
                  <a:srgbClr val="202122"/>
                </a:solidFill>
                <a:effectLst/>
                <a:latin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0" dirty="0">
              <a:solidFill>
                <a:srgbClr val="202122"/>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202122"/>
                </a:solidFill>
                <a:effectLst/>
                <a:latin typeface="Arial" panose="020B0604020202020204" pitchFamily="34" charset="0"/>
              </a:rPr>
              <a:t>Vladivostok – is mainly about sports e.g. </a:t>
            </a:r>
            <a:r>
              <a:rPr lang="en-US" b="0" i="0" dirty="0" err="1">
                <a:solidFill>
                  <a:srgbClr val="444444"/>
                </a:solidFill>
                <a:effectLst/>
                <a:latin typeface="Roboto" panose="020F0502020204030204" pitchFamily="34" charset="0"/>
              </a:rPr>
              <a:t>Nižnij</a:t>
            </a:r>
            <a:r>
              <a:rPr lang="en-US" b="0" i="0" dirty="0">
                <a:solidFill>
                  <a:srgbClr val="444444"/>
                </a:solidFill>
                <a:effectLst/>
                <a:latin typeface="Roboto" panose="020F0502020204030204" pitchFamily="34" charset="0"/>
              </a:rPr>
              <a:t> Novgorod – </a:t>
            </a:r>
            <a:r>
              <a:rPr lang="en-US" b="0" i="0" dirty="0" err="1">
                <a:solidFill>
                  <a:srgbClr val="444444"/>
                </a:solidFill>
                <a:effectLst/>
                <a:latin typeface="Roboto" panose="020F0502020204030204" pitchFamily="34" charset="0"/>
              </a:rPr>
              <a:t>Čeljabinsk</a:t>
            </a:r>
            <a:r>
              <a:rPr lang="en-US" b="0" i="0" dirty="0">
                <a:solidFill>
                  <a:srgbClr val="444444"/>
                </a:solidFill>
                <a:effectLst/>
                <a:latin typeface="Roboto" panose="020F0502020204030204" pitchFamily="34" charset="0"/>
              </a:rPr>
              <a:t> 5 : 2 ( za </a:t>
            </a:r>
            <a:r>
              <a:rPr lang="en-US" b="0" i="0" dirty="0" err="1">
                <a:solidFill>
                  <a:srgbClr val="444444"/>
                </a:solidFill>
                <a:effectLst/>
                <a:latin typeface="Roboto" panose="020F0502020204030204" pitchFamily="34" charset="0"/>
              </a:rPr>
              <a:t>hosty</a:t>
            </a:r>
            <a:r>
              <a:rPr lang="en-US" b="0" i="0" dirty="0">
                <a:solidFill>
                  <a:srgbClr val="444444"/>
                </a:solidFill>
                <a:effectLst/>
                <a:latin typeface="Roboto" panose="020F0502020204030204" pitchFamily="34" charset="0"/>
              </a:rPr>
              <a:t> 2 </a:t>
            </a:r>
            <a:r>
              <a:rPr lang="en-US" b="0" i="0" dirty="0" err="1">
                <a:solidFill>
                  <a:srgbClr val="444444"/>
                </a:solidFill>
                <a:effectLst/>
                <a:latin typeface="Roboto" panose="020F0502020204030204" pitchFamily="34" charset="0"/>
              </a:rPr>
              <a:t>góly</a:t>
            </a:r>
            <a:r>
              <a:rPr lang="en-US" b="0" i="0" dirty="0">
                <a:solidFill>
                  <a:srgbClr val="444444"/>
                </a:solidFill>
                <a:effectLst/>
                <a:latin typeface="Roboto" panose="020F0502020204030204" pitchFamily="34" charset="0"/>
              </a:rPr>
              <a:t> </a:t>
            </a:r>
            <a:r>
              <a:rPr lang="en-US" b="0" i="0" dirty="0" err="1">
                <a:solidFill>
                  <a:srgbClr val="444444"/>
                </a:solidFill>
                <a:effectLst/>
                <a:latin typeface="Roboto" panose="020F0502020204030204" pitchFamily="34" charset="0"/>
              </a:rPr>
              <a:t>Sedlák</a:t>
            </a:r>
            <a:r>
              <a:rPr lang="en-US" b="0" i="0" dirty="0">
                <a:solidFill>
                  <a:srgbClr val="444444"/>
                </a:solidFill>
                <a:effectLst/>
                <a:latin typeface="Roboto" panose="020F0502020204030204" pitchFamily="34" charset="0"/>
              </a:rPr>
              <a:t> ) , Omsk – </a:t>
            </a:r>
            <a:r>
              <a:rPr lang="en-US" b="0" i="0" dirty="0" err="1">
                <a:solidFill>
                  <a:srgbClr val="444444"/>
                </a:solidFill>
                <a:effectLst/>
                <a:latin typeface="Roboto" panose="020F0502020204030204" pitchFamily="34" charset="0"/>
              </a:rPr>
              <a:t>Jaroslavl</a:t>
            </a:r>
            <a:r>
              <a:rPr lang="en-US" b="0" i="0" dirty="0">
                <a:solidFill>
                  <a:srgbClr val="444444"/>
                </a:solidFill>
                <a:effectLst/>
                <a:latin typeface="Roboto" panose="020F0502020204030204" pitchFamily="34" charset="0"/>
              </a:rPr>
              <a:t> 1 : 4 , Minsk – </a:t>
            </a:r>
            <a:r>
              <a:rPr lang="en-US" b="0" i="0" dirty="0" err="1">
                <a:solidFill>
                  <a:srgbClr val="444444"/>
                </a:solidFill>
                <a:effectLst/>
                <a:latin typeface="Roboto" panose="020F0502020204030204" pitchFamily="34" charset="0"/>
              </a:rPr>
              <a:t>Chabarovsk</a:t>
            </a:r>
            <a:r>
              <a:rPr lang="en-US" b="0" i="0" dirty="0">
                <a:solidFill>
                  <a:srgbClr val="444444"/>
                </a:solidFill>
                <a:effectLst/>
                <a:latin typeface="Roboto" panose="020F0502020204030204" pitchFamily="34" charset="0"/>
              </a:rPr>
              <a:t> 2 : 1 , Riga – </a:t>
            </a:r>
            <a:r>
              <a:rPr lang="en-US" b="0" i="0" dirty="0" err="1">
                <a:solidFill>
                  <a:srgbClr val="444444"/>
                </a:solidFill>
                <a:effectLst/>
                <a:latin typeface="Roboto" panose="020F0502020204030204" pitchFamily="34" charset="0"/>
              </a:rPr>
              <a:t>Soči</a:t>
            </a:r>
            <a:r>
              <a:rPr lang="en-US" b="0" i="0" dirty="0">
                <a:solidFill>
                  <a:srgbClr val="444444"/>
                </a:solidFill>
                <a:effectLst/>
                <a:latin typeface="Roboto" panose="020F0502020204030204" pitchFamily="34" charset="0"/>
              </a:rPr>
              <a:t> 2 : 1 , Podolsk – </a:t>
            </a:r>
            <a:r>
              <a:rPr lang="en-US" b="0" i="0" dirty="0" err="1">
                <a:solidFill>
                  <a:srgbClr val="444444"/>
                </a:solidFill>
                <a:effectLst/>
                <a:latin typeface="Roboto" panose="020F0502020204030204" pitchFamily="34" charset="0"/>
              </a:rPr>
              <a:t>Petrohrad</a:t>
            </a:r>
            <a:r>
              <a:rPr lang="en-US" b="0" i="0" dirty="0">
                <a:solidFill>
                  <a:srgbClr val="444444"/>
                </a:solidFill>
                <a:effectLst/>
                <a:latin typeface="Roboto" panose="020F0502020204030204" pitchFamily="34" charset="0"/>
              </a:rPr>
              <a:t> 6 : 5 po </a:t>
            </a:r>
            <a:r>
              <a:rPr lang="en-US" b="0" i="0" dirty="0" err="1">
                <a:solidFill>
                  <a:srgbClr val="444444"/>
                </a:solidFill>
                <a:effectLst/>
                <a:latin typeface="Roboto" panose="020F0502020204030204" pitchFamily="34" charset="0"/>
              </a:rPr>
              <a:t>náj</a:t>
            </a:r>
            <a:r>
              <a:rPr lang="en-US" b="0" i="0" dirty="0">
                <a:solidFill>
                  <a:srgbClr val="444444"/>
                </a:solidFill>
                <a:effectLst/>
                <a:latin typeface="Roboto" panose="020F0502020204030204" pitchFamily="34" charset="0"/>
              </a:rPr>
              <a:t> . </a:t>
            </a:r>
            <a:r>
              <a:rPr lang="en-US" b="0" i="0" dirty="0" err="1">
                <a:solidFill>
                  <a:srgbClr val="444444"/>
                </a:solidFill>
                <a:effectLst/>
                <a:latin typeface="Roboto" panose="020F0502020204030204" pitchFamily="34" charset="0"/>
              </a:rPr>
              <a:t>Úterý</a:t>
            </a:r>
            <a:r>
              <a:rPr lang="en-US" b="0" i="0" dirty="0">
                <a:solidFill>
                  <a:srgbClr val="444444"/>
                </a:solidFill>
                <a:effectLst/>
                <a:latin typeface="Roboto" panose="020F0502020204030204" pitchFamily="34" charset="0"/>
              </a:rPr>
              <a:t> : Kunlun – </a:t>
            </a:r>
            <a:r>
              <a:rPr lang="en-US" b="0" i="0" dirty="0">
                <a:solidFill>
                  <a:srgbClr val="E2007A"/>
                </a:solidFill>
                <a:effectLst/>
                <a:latin typeface="Roboto" panose="02000000000000000000" pitchFamily="2" charset="0"/>
              </a:rPr>
              <a:t>Vladivostok </a:t>
            </a:r>
            <a:r>
              <a:rPr lang="en-US" b="0" i="0" dirty="0">
                <a:solidFill>
                  <a:srgbClr val="444444"/>
                </a:solidFill>
                <a:effectLst/>
                <a:latin typeface="Roboto" panose="02000000000000000000" pitchFamily="2" charset="0"/>
              </a:rPr>
              <a:t>3 : 1 , Dynamo Moskva – Spartak Moskva 6 : 3 . </a:t>
            </a:r>
            <a:r>
              <a:rPr lang="en-US" b="0" i="0" dirty="0" err="1">
                <a:solidFill>
                  <a:srgbClr val="444444"/>
                </a:solidFill>
                <a:effectLst/>
                <a:latin typeface="Roboto" panose="02000000000000000000" pitchFamily="2" charset="0"/>
              </a:rPr>
              <a:t>Druhá</a:t>
            </a:r>
            <a:r>
              <a:rPr lang="en-US" b="0" i="0" dirty="0">
                <a:solidFill>
                  <a:srgbClr val="444444"/>
                </a:solidFill>
                <a:effectLst/>
                <a:latin typeface="Roboto" panose="02000000000000000000" pitchFamily="2" charset="0"/>
              </a:rPr>
              <a:t> </a:t>
            </a:r>
            <a:r>
              <a:rPr lang="en-US" b="0" i="0" dirty="0" err="1">
                <a:solidFill>
                  <a:srgbClr val="444444"/>
                </a:solidFill>
                <a:effectLst/>
                <a:latin typeface="Roboto" panose="02000000000000000000" pitchFamily="2" charset="0"/>
              </a:rPr>
              <a:t>liga</a:t>
            </a:r>
            <a:r>
              <a:rPr lang="en-US" b="0" i="0" dirty="0">
                <a:solidFill>
                  <a:srgbClr val="444444"/>
                </a:solidFill>
                <a:effectLst/>
                <a:latin typeface="Roboto" panose="02000000000000000000" pitchFamily="2" charset="0"/>
              </a:rPr>
              <a:t> , </a:t>
            </a:r>
            <a:r>
              <a:rPr lang="en-US" b="0" i="0" dirty="0" err="1">
                <a:solidFill>
                  <a:srgbClr val="444444"/>
                </a:solidFill>
                <a:effectLst/>
                <a:latin typeface="Roboto" panose="02000000000000000000" pitchFamily="2" charset="0"/>
              </a:rPr>
              <a:t>skupina</a:t>
            </a:r>
            <a:r>
              <a:rPr lang="en-US" b="0" i="0" dirty="0">
                <a:solidFill>
                  <a:srgbClr val="444444"/>
                </a:solidFill>
                <a:effectLst/>
                <a:latin typeface="Roboto" panose="02000000000000000000" pitchFamily="2" charset="0"/>
              </a:rPr>
              <a:t> </a:t>
            </a:r>
            <a:r>
              <a:rPr lang="en-US" b="0" i="0" dirty="0" err="1">
                <a:solidFill>
                  <a:srgbClr val="444444"/>
                </a:solidFill>
                <a:effectLst/>
                <a:latin typeface="Roboto" panose="02000000000000000000" pitchFamily="2" charset="0"/>
              </a:rPr>
              <a:t>Jih</a:t>
            </a:r>
            <a:r>
              <a:rPr lang="en-US" b="0" i="0" dirty="0">
                <a:solidFill>
                  <a:srgbClr val="444444"/>
                </a:solidFill>
                <a:effectLst/>
                <a:latin typeface="Roboto" panose="02000000000000000000" pitchFamily="2" charset="0"/>
              </a:rPr>
              <a:t> – 4 . </a:t>
            </a:r>
            <a:r>
              <a:rPr lang="en-US" b="0" i="0" dirty="0" err="1">
                <a:solidFill>
                  <a:srgbClr val="444444"/>
                </a:solidFill>
                <a:effectLst/>
                <a:latin typeface="Roboto" panose="02000000000000000000" pitchFamily="2" charset="0"/>
              </a:rPr>
              <a:t>kolo</a:t>
            </a:r>
            <a:r>
              <a:rPr lang="en-US" b="0" i="0" dirty="0">
                <a:solidFill>
                  <a:srgbClr val="444444"/>
                </a:solidFill>
                <a:effectLst/>
                <a:latin typeface="Roboto" panose="02000000000000000000" pitchFamily="2" charset="0"/>
              </a:rPr>
              <a:t> : </a:t>
            </a:r>
            <a:r>
              <a:rPr lang="en-US" b="0" i="0" dirty="0" err="1">
                <a:solidFill>
                  <a:srgbClr val="444444"/>
                </a:solidFill>
                <a:effectLst/>
                <a:latin typeface="Roboto" panose="02000000000000000000" pitchFamily="2" charset="0"/>
              </a:rPr>
              <a:t>Kobra</a:t>
            </a:r>
            <a:r>
              <a:rPr lang="en-US" b="0" i="0" dirty="0">
                <a:solidFill>
                  <a:srgbClr val="444444"/>
                </a:solidFill>
                <a:effectLst/>
                <a:latin typeface="Roboto" panose="02000000000000000000" pitchFamily="2" charset="0"/>
              </a:rPr>
              <a:t> – Cheb 5 : 2 . </a:t>
            </a:r>
            <a:endParaRPr lang="en-US" b="1" i="0" dirty="0">
              <a:solidFill>
                <a:srgbClr val="202122"/>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r>
              <a:rPr lang="en-US" b="0" i="0" dirty="0">
                <a:solidFill>
                  <a:srgbClr val="202122"/>
                </a:solidFill>
                <a:effectLst/>
                <a:latin typeface="Arial" panose="020B0604020202020204" pitchFamily="34" charset="0"/>
              </a:rPr>
              <a:t>MBA:</a:t>
            </a:r>
          </a:p>
          <a:p>
            <a:r>
              <a:rPr lang="en-US" b="0" i="0" dirty="0">
                <a:solidFill>
                  <a:srgbClr val="202122"/>
                </a:solidFill>
                <a:effectLst/>
                <a:latin typeface="Arial" panose="020B0604020202020204" pitchFamily="34" charset="0"/>
              </a:rPr>
              <a:t>The lemmas suggest a higher level discourse framing. References to the USSR and anti-Western politics (</a:t>
            </a:r>
            <a:r>
              <a:rPr lang="en-US" b="0" i="0" dirty="0" err="1">
                <a:solidFill>
                  <a:srgbClr val="202122"/>
                </a:solidFill>
                <a:effectLst/>
                <a:latin typeface="Arial" panose="020B0604020202020204" pitchFamily="34" charset="0"/>
              </a:rPr>
              <a:t>svaz</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Zjuganov</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sovětský</a:t>
            </a:r>
            <a:r>
              <a:rPr lang="en-US" b="0" i="0" dirty="0">
                <a:solidFill>
                  <a:srgbClr val="202122"/>
                </a:solidFill>
                <a:effectLst/>
                <a:latin typeface="Arial" panose="020B0604020202020204" pitchFamily="34" charset="0"/>
              </a:rPr>
              <a:t>, SSSR and Putin) in MBA (consistent in both 1996 and 2021)  suggest permeating view of Russia as acting as an empire still like the USSR in relation to West-East  </a:t>
            </a:r>
          </a:p>
          <a:p>
            <a:endParaRPr lang="en-US" dirty="0"/>
          </a:p>
          <a:p>
            <a:r>
              <a:rPr lang="en-US" dirty="0" err="1"/>
              <a:t>Pozn</a:t>
            </a:r>
            <a:r>
              <a:rPr lang="en-US" dirty="0"/>
              <a:t>. pro </a:t>
            </a:r>
            <a:r>
              <a:rPr lang="en-US" dirty="0" err="1"/>
              <a:t>nás</a:t>
            </a:r>
            <a:r>
              <a:rPr lang="en-US" dirty="0"/>
              <a:t>: </a:t>
            </a:r>
            <a:r>
              <a:rPr lang="en-US" dirty="0" err="1"/>
              <a:t>Zjuganov</a:t>
            </a:r>
            <a:r>
              <a:rPr lang="en-US" dirty="0"/>
              <a:t> </a:t>
            </a:r>
            <a:r>
              <a:rPr lang="en-US" b="0" i="0" dirty="0">
                <a:solidFill>
                  <a:srgbClr val="202122"/>
                </a:solidFill>
                <a:effectLst/>
                <a:latin typeface="Arial" panose="020B0604020202020204" pitchFamily="34" charset="0"/>
              </a:rPr>
              <a:t>he attacked the infiltration of </a:t>
            </a:r>
            <a:r>
              <a:rPr lang="en-US" b="0" i="0" u="none" strike="noStrike" dirty="0">
                <a:solidFill>
                  <a:srgbClr val="3366CC"/>
                </a:solidFill>
                <a:effectLst/>
                <a:latin typeface="Arial" panose="020B0604020202020204" pitchFamily="34" charset="0"/>
              </a:rPr>
              <a:t>Western</a:t>
            </a:r>
            <a:r>
              <a:rPr lang="en-US" b="0" i="0" dirty="0">
                <a:solidFill>
                  <a:srgbClr val="202122"/>
                </a:solidFill>
                <a:effectLst/>
                <a:latin typeface="Arial" panose="020B0604020202020204" pitchFamily="34" charset="0"/>
              </a:rPr>
              <a:t> ideals into Russian society and portrayed Russia as a great nation that had been dismantled from within by traitors in cahoots with Western capitalists, who sought the dissolution of Soviet power to exploit Russia's boundless resources. (Wikipedia)</a:t>
            </a:r>
            <a:endParaRPr lang="en-US" dirty="0"/>
          </a:p>
        </p:txBody>
      </p:sp>
      <p:sp>
        <p:nvSpPr>
          <p:cNvPr id="4" name="Zástupný symbol pro číslo snímku 3"/>
          <p:cNvSpPr>
            <a:spLocks noGrp="1"/>
          </p:cNvSpPr>
          <p:nvPr>
            <p:ph type="sldNum" sz="quarter" idx="5"/>
          </p:nvPr>
        </p:nvSpPr>
        <p:spPr/>
        <p:txBody>
          <a:bodyPr/>
          <a:lstStyle/>
          <a:p>
            <a:fld id="{0A7B2827-F90B-024F-8ED9-B0F7D4C57F26}" type="slidenum">
              <a:rPr lang="en-US" smtClean="0"/>
              <a:t>14</a:t>
            </a:fld>
            <a:endParaRPr lang="en-US"/>
          </a:p>
        </p:txBody>
      </p:sp>
    </p:spTree>
    <p:extLst>
      <p:ext uri="{BB962C8B-B14F-4D97-AF65-F5344CB8AC3E}">
        <p14:creationId xmlns:p14="http://schemas.microsoft.com/office/powerpoint/2010/main" val="1204466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MUF</a:t>
            </a:r>
          </a:p>
          <a:p>
            <a:r>
              <a:rPr lang="en-US" dirty="0"/>
              <a:t> </a:t>
            </a:r>
          </a:p>
          <a:p>
            <a:r>
              <a:rPr lang="en-US" dirty="0"/>
              <a:t>1996 was unusually </a:t>
            </a:r>
            <a:r>
              <a:rPr lang="en-US" u="sng" dirty="0"/>
              <a:t>warm year. </a:t>
            </a:r>
            <a:r>
              <a:rPr lang="en-US" dirty="0"/>
              <a:t>According to global weather. </a:t>
            </a:r>
          </a:p>
          <a:p>
            <a:r>
              <a:rPr lang="en-US" dirty="0" err="1"/>
              <a:t>Vydatný</a:t>
            </a:r>
            <a:r>
              <a:rPr lang="en-US" dirty="0"/>
              <a:t> </a:t>
            </a:r>
            <a:r>
              <a:rPr lang="en-US" dirty="0" err="1"/>
              <a:t>déšť</a:t>
            </a:r>
            <a:r>
              <a:rPr lang="en-US" dirty="0"/>
              <a:t>, </a:t>
            </a:r>
            <a:r>
              <a:rPr lang="en-US" dirty="0" err="1"/>
              <a:t>vydatné</a:t>
            </a:r>
            <a:r>
              <a:rPr lang="en-US" dirty="0"/>
              <a:t> </a:t>
            </a:r>
            <a:r>
              <a:rPr lang="en-US" dirty="0" err="1"/>
              <a:t>srážky</a:t>
            </a:r>
            <a:r>
              <a:rPr lang="en-US" dirty="0"/>
              <a:t>, </a:t>
            </a:r>
            <a:r>
              <a:rPr lang="en-US" dirty="0" err="1"/>
              <a:t>vydatný</a:t>
            </a:r>
            <a:r>
              <a:rPr lang="en-US" dirty="0"/>
              <a:t> </a:t>
            </a:r>
            <a:r>
              <a:rPr lang="en-US" dirty="0" err="1"/>
              <a:t>liják</a:t>
            </a:r>
            <a:endParaRPr lang="en-US" dirty="0"/>
          </a:p>
          <a:p>
            <a:r>
              <a:rPr lang="en-US" dirty="0">
                <a:effectLst/>
              </a:rPr>
              <a:t>(</a:t>
            </a:r>
            <a:r>
              <a:rPr lang="en-US" dirty="0" err="1">
                <a:effectLst/>
              </a:rPr>
              <a:t>výběžek</a:t>
            </a:r>
            <a:r>
              <a:rPr lang="en-US" dirty="0">
                <a:effectLst/>
              </a:rPr>
              <a:t> </a:t>
            </a:r>
            <a:r>
              <a:rPr lang="en-US" dirty="0" err="1">
                <a:effectLst/>
              </a:rPr>
              <a:t>vyššího</a:t>
            </a:r>
            <a:r>
              <a:rPr lang="en-US" dirty="0">
                <a:effectLst/>
              </a:rPr>
              <a:t>) </a:t>
            </a:r>
            <a:r>
              <a:rPr lang="en-US" b="1" dirty="0" err="1">
                <a:effectLst/>
              </a:rPr>
              <a:t>tlaku</a:t>
            </a:r>
            <a:r>
              <a:rPr lang="en-US" b="1" dirty="0">
                <a:effectLst/>
              </a:rPr>
              <a:t> </a:t>
            </a:r>
            <a:r>
              <a:rPr lang="en-US" dirty="0" err="1">
                <a:effectLst/>
              </a:rPr>
              <a:t>vzduchu</a:t>
            </a:r>
            <a:endParaRPr lang="en-US" dirty="0"/>
          </a:p>
          <a:p>
            <a:endParaRPr lang="en-US" dirty="0"/>
          </a:p>
          <a:p>
            <a:r>
              <a:rPr lang="en-US" dirty="0"/>
              <a:t>CA: </a:t>
            </a:r>
          </a:p>
          <a:p>
            <a:r>
              <a:rPr lang="en-US" dirty="0"/>
              <a:t>Syntax a local level discourse – CA</a:t>
            </a:r>
          </a:p>
          <a:p>
            <a:r>
              <a:rPr lang="en-US" dirty="0"/>
              <a:t>Part of a short note within a text that covers miscellaneous events, e.g. politics, others.</a:t>
            </a:r>
          </a:p>
          <a:p>
            <a:r>
              <a:rPr lang="en-US" dirty="0"/>
              <a:t> </a:t>
            </a:r>
          </a:p>
          <a:p>
            <a:endParaRPr lang="en-US" dirty="0"/>
          </a:p>
          <a:p>
            <a:r>
              <a:rPr lang="en-US" dirty="0"/>
              <a:t>MBA:</a:t>
            </a:r>
          </a:p>
          <a:p>
            <a:r>
              <a:rPr lang="en-US" dirty="0"/>
              <a:t>2021 Arab Spring tenth anniversary (2011)</a:t>
            </a:r>
          </a:p>
          <a:p>
            <a:r>
              <a:rPr lang="en-US" dirty="0"/>
              <a:t>Prague spring concert series</a:t>
            </a:r>
          </a:p>
          <a:p>
            <a:r>
              <a:rPr lang="en-US" dirty="0"/>
              <a:t>They can occur in a much developed article</a:t>
            </a:r>
          </a:p>
          <a:p>
            <a:endParaRPr lang="en-US" dirty="0"/>
          </a:p>
          <a:p>
            <a:r>
              <a:rPr lang="en-US" dirty="0"/>
              <a:t>Collocation is based on only freq. </a:t>
            </a:r>
          </a:p>
          <a:p>
            <a:r>
              <a:rPr lang="en-US" dirty="0"/>
              <a:t> </a:t>
            </a:r>
          </a:p>
          <a:p>
            <a:endParaRPr lang="en-US" dirty="0"/>
          </a:p>
          <a:p>
            <a:r>
              <a:rPr lang="en-US" dirty="0"/>
              <a:t> </a:t>
            </a:r>
          </a:p>
          <a:p>
            <a:endParaRPr lang="en-US" dirty="0"/>
          </a:p>
          <a:p>
            <a:endParaRPr lang="en-US" dirty="0"/>
          </a:p>
        </p:txBody>
      </p:sp>
      <p:sp>
        <p:nvSpPr>
          <p:cNvPr id="4" name="Zástupný symbol pro číslo snímku 3"/>
          <p:cNvSpPr>
            <a:spLocks noGrp="1"/>
          </p:cNvSpPr>
          <p:nvPr>
            <p:ph type="sldNum" sz="quarter" idx="5"/>
          </p:nvPr>
        </p:nvSpPr>
        <p:spPr/>
        <p:txBody>
          <a:bodyPr/>
          <a:lstStyle/>
          <a:p>
            <a:fld id="{0A7B2827-F90B-024F-8ED9-B0F7D4C57F26}" type="slidenum">
              <a:rPr lang="en-US" smtClean="0"/>
              <a:t>15</a:t>
            </a:fld>
            <a:endParaRPr lang="en-US"/>
          </a:p>
        </p:txBody>
      </p:sp>
    </p:spTree>
    <p:extLst>
      <p:ext uri="{BB962C8B-B14F-4D97-AF65-F5344CB8AC3E}">
        <p14:creationId xmlns:p14="http://schemas.microsoft.com/office/powerpoint/2010/main" val="493122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MUF</a:t>
            </a:r>
          </a:p>
          <a:p>
            <a:r>
              <a:rPr lang="en-US" dirty="0" err="1"/>
              <a:t>Expanze</a:t>
            </a:r>
            <a:endParaRPr lang="en-US" dirty="0"/>
          </a:p>
          <a:p>
            <a:endParaRPr lang="en-US" dirty="0"/>
          </a:p>
          <a:p>
            <a:r>
              <a:rPr lang="en-US" dirty="0"/>
              <a:t>Geographic location</a:t>
            </a:r>
          </a:p>
        </p:txBody>
      </p:sp>
      <p:sp>
        <p:nvSpPr>
          <p:cNvPr id="4" name="Zástupný symbol pro číslo snímku 3"/>
          <p:cNvSpPr>
            <a:spLocks noGrp="1"/>
          </p:cNvSpPr>
          <p:nvPr>
            <p:ph type="sldNum" sz="quarter" idx="5"/>
          </p:nvPr>
        </p:nvSpPr>
        <p:spPr/>
        <p:txBody>
          <a:bodyPr/>
          <a:lstStyle/>
          <a:p>
            <a:fld id="{0A7B2827-F90B-024F-8ED9-B0F7D4C57F26}" type="slidenum">
              <a:rPr lang="en-US" smtClean="0"/>
              <a:t>16</a:t>
            </a:fld>
            <a:endParaRPr lang="en-US"/>
          </a:p>
        </p:txBody>
      </p:sp>
    </p:spTree>
    <p:extLst>
      <p:ext uri="{BB962C8B-B14F-4D97-AF65-F5344CB8AC3E}">
        <p14:creationId xmlns:p14="http://schemas.microsoft.com/office/powerpoint/2010/main" val="28193402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MUF, VC the cognitive linguistic notions of domain and profile, applied to smaller or larger-discourse areas, predict the type of information that the two analyses provide.</a:t>
            </a:r>
          </a:p>
          <a:p>
            <a:r>
              <a:rPr lang="en-US" dirty="0"/>
              <a:t>These notions are important in thinking about what it means to study DISCOURSE OF SOMETHING. </a:t>
            </a:r>
          </a:p>
          <a:p>
            <a:pPr marL="0" indent="0">
              <a:buNone/>
            </a:pPr>
            <a:r>
              <a:rPr lang="en-US" dirty="0"/>
              <a:t>On the wish list</a:t>
            </a:r>
          </a:p>
          <a:p>
            <a:pPr marL="0" indent="0">
              <a:buNone/>
            </a:pPr>
            <a:r>
              <a:rPr lang="en-US" dirty="0"/>
              <a:t>Comparison to British broad sheets if possible (suspected: a different conceptualization of West and East from the Czech press )</a:t>
            </a:r>
          </a:p>
        </p:txBody>
      </p:sp>
      <p:sp>
        <p:nvSpPr>
          <p:cNvPr id="4" name="Slide Number Placeholder 3"/>
          <p:cNvSpPr>
            <a:spLocks noGrp="1"/>
          </p:cNvSpPr>
          <p:nvPr>
            <p:ph type="sldNum" sz="quarter" idx="5"/>
          </p:nvPr>
        </p:nvSpPr>
        <p:spPr/>
        <p:txBody>
          <a:bodyPr/>
          <a:lstStyle/>
          <a:p>
            <a:fld id="{0A7B2827-F90B-024F-8ED9-B0F7D4C57F26}" type="slidenum">
              <a:rPr lang="en-US" smtClean="0"/>
              <a:t>17</a:t>
            </a:fld>
            <a:endParaRPr lang="en-US"/>
          </a:p>
        </p:txBody>
      </p:sp>
    </p:spTree>
    <p:extLst>
      <p:ext uri="{BB962C8B-B14F-4D97-AF65-F5344CB8AC3E}">
        <p14:creationId xmlns:p14="http://schemas.microsoft.com/office/powerpoint/2010/main" val="847183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VC</a:t>
            </a:r>
          </a:p>
        </p:txBody>
      </p:sp>
      <p:sp>
        <p:nvSpPr>
          <p:cNvPr id="4" name="Zástupný symbol pro číslo snímku 3"/>
          <p:cNvSpPr>
            <a:spLocks noGrp="1"/>
          </p:cNvSpPr>
          <p:nvPr>
            <p:ph type="sldNum" sz="quarter" idx="5"/>
          </p:nvPr>
        </p:nvSpPr>
        <p:spPr/>
        <p:txBody>
          <a:bodyPr/>
          <a:lstStyle/>
          <a:p>
            <a:fld id="{0A7B2827-F90B-024F-8ED9-B0F7D4C57F26}" type="slidenum">
              <a:rPr lang="en-US" smtClean="0"/>
              <a:t>2</a:t>
            </a:fld>
            <a:endParaRPr lang="en-US"/>
          </a:p>
        </p:txBody>
      </p:sp>
    </p:spTree>
    <p:extLst>
      <p:ext uri="{BB962C8B-B14F-4D97-AF65-F5344CB8AC3E}">
        <p14:creationId xmlns:p14="http://schemas.microsoft.com/office/powerpoint/2010/main" val="2321074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A7B2827-F90B-024F-8ED9-B0F7D4C57F26}" type="slidenum">
              <a:rPr lang="en-US" smtClean="0"/>
              <a:t>3</a:t>
            </a:fld>
            <a:endParaRPr lang="en-US"/>
          </a:p>
        </p:txBody>
      </p:sp>
    </p:spTree>
    <p:extLst>
      <p:ext uri="{BB962C8B-B14F-4D97-AF65-F5344CB8AC3E}">
        <p14:creationId xmlns:p14="http://schemas.microsoft.com/office/powerpoint/2010/main" val="1574459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A7B2827-F90B-024F-8ED9-B0F7D4C57F26}" type="slidenum">
              <a:rPr lang="en-US" smtClean="0"/>
              <a:t>5</a:t>
            </a:fld>
            <a:endParaRPr lang="en-US"/>
          </a:p>
        </p:txBody>
      </p:sp>
    </p:spTree>
    <p:extLst>
      <p:ext uri="{BB962C8B-B14F-4D97-AF65-F5344CB8AC3E}">
        <p14:creationId xmlns:p14="http://schemas.microsoft.com/office/powerpoint/2010/main" val="1234347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VC The notions of where the domain is and how profiling occurs = they predict what collocation and market basket analysis would show us. </a:t>
            </a:r>
          </a:p>
        </p:txBody>
      </p:sp>
      <p:sp>
        <p:nvSpPr>
          <p:cNvPr id="4" name="Zástupný symbol pro číslo snímku 3"/>
          <p:cNvSpPr>
            <a:spLocks noGrp="1"/>
          </p:cNvSpPr>
          <p:nvPr>
            <p:ph type="sldNum" sz="quarter" idx="5"/>
          </p:nvPr>
        </p:nvSpPr>
        <p:spPr/>
        <p:txBody>
          <a:bodyPr/>
          <a:lstStyle/>
          <a:p>
            <a:fld id="{0A7B2827-F90B-024F-8ED9-B0F7D4C57F26}" type="slidenum">
              <a:rPr lang="en-US" smtClean="0"/>
              <a:t>6</a:t>
            </a:fld>
            <a:endParaRPr lang="en-US"/>
          </a:p>
        </p:txBody>
      </p:sp>
    </p:spTree>
    <p:extLst>
      <p:ext uri="{BB962C8B-B14F-4D97-AF65-F5344CB8AC3E}">
        <p14:creationId xmlns:p14="http://schemas.microsoft.com/office/powerpoint/2010/main" val="3749520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VC</a:t>
            </a:r>
          </a:p>
          <a:p>
            <a:r>
              <a:rPr lang="en-US" dirty="0"/>
              <a:t>Interpretations: </a:t>
            </a:r>
          </a:p>
          <a:p>
            <a:r>
              <a:rPr lang="en-US" dirty="0"/>
              <a:t>On the left we see the </a:t>
            </a:r>
            <a:r>
              <a:rPr lang="en-US" dirty="0" err="1"/>
              <a:t>ipms</a:t>
            </a:r>
            <a:r>
              <a:rPr lang="en-US" dirty="0"/>
              <a:t> (instances per million). It shows that the Czech nationwide press tends to speak/write about West/East/Central Europe less than we used to in the 90s. </a:t>
            </a:r>
          </a:p>
          <a:p>
            <a:r>
              <a:rPr lang="en-US" dirty="0"/>
              <a:t>On the right we can see the changes in proportions of the phrases (West/East/Central Europe), each year is represented by the same number of occurrences.</a:t>
            </a:r>
          </a:p>
          <a:p>
            <a:endParaRPr lang="en-US" dirty="0"/>
          </a:p>
          <a:p>
            <a:r>
              <a:rPr lang="en-US" dirty="0"/>
              <a:t>====&gt;</a:t>
            </a:r>
          </a:p>
          <a:p>
            <a:endParaRPr lang="en-US" dirty="0"/>
          </a:p>
          <a:p>
            <a:r>
              <a:rPr lang="en-US" dirty="0"/>
              <a:t>In the 90s we were more interested in East Europe, currently the most used is Central Europe. At the same time, the central Europeanness might no longer be so associated with Eastern of Western Europe, but as an entity on its own right. </a:t>
            </a:r>
          </a:p>
        </p:txBody>
      </p:sp>
      <p:sp>
        <p:nvSpPr>
          <p:cNvPr id="4" name="Zástupný symbol pro číslo snímku 3"/>
          <p:cNvSpPr>
            <a:spLocks noGrp="1"/>
          </p:cNvSpPr>
          <p:nvPr>
            <p:ph type="sldNum" sz="quarter" idx="5"/>
          </p:nvPr>
        </p:nvSpPr>
        <p:spPr/>
        <p:txBody>
          <a:bodyPr/>
          <a:lstStyle/>
          <a:p>
            <a:fld id="{0A7B2827-F90B-024F-8ED9-B0F7D4C57F26}" type="slidenum">
              <a:rPr lang="en-US" smtClean="0"/>
              <a:t>7</a:t>
            </a:fld>
            <a:endParaRPr lang="en-US"/>
          </a:p>
        </p:txBody>
      </p:sp>
    </p:spTree>
    <p:extLst>
      <p:ext uri="{BB962C8B-B14F-4D97-AF65-F5344CB8AC3E}">
        <p14:creationId xmlns:p14="http://schemas.microsoft.com/office/powerpoint/2010/main" val="3672756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l"/>
            <a:r>
              <a:rPr lang="en-US" b="0" i="0" dirty="0">
                <a:solidFill>
                  <a:srgbClr val="222222"/>
                </a:solidFill>
                <a:effectLst/>
                <a:latin typeface="Arial" panose="020B0604020202020204" pitchFamily="34" charset="0"/>
              </a:rPr>
              <a:t>VC</a:t>
            </a:r>
          </a:p>
          <a:p>
            <a:pPr algn="l"/>
            <a:r>
              <a:rPr lang="en-US" b="0" i="0" dirty="0">
                <a:solidFill>
                  <a:srgbClr val="222222"/>
                </a:solidFill>
                <a:effectLst/>
                <a:latin typeface="Arial" panose="020B0604020202020204" pitchFamily="34" charset="0"/>
              </a:rPr>
              <a:t>1. </a:t>
            </a:r>
            <a:r>
              <a:rPr lang="en-US" b="0" i="0" dirty="0" err="1">
                <a:solidFill>
                  <a:srgbClr val="222222"/>
                </a:solidFill>
                <a:effectLst/>
                <a:latin typeface="Arial" panose="020B0604020202020204" pitchFamily="34" charset="0"/>
              </a:rPr>
              <a:t>úplnou</a:t>
            </a:r>
            <a:r>
              <a:rPr lang="en-US" b="0" i="0" dirty="0">
                <a:solidFill>
                  <a:srgbClr val="222222"/>
                </a:solidFill>
                <a:effectLst/>
                <a:latin typeface="Arial" panose="020B0604020202020204" pitchFamily="34" charset="0"/>
              </a:rPr>
              <a:t> (</a:t>
            </a:r>
            <a:r>
              <a:rPr lang="en-US" b="0" i="0" dirty="0" err="1">
                <a:solidFill>
                  <a:srgbClr val="222222"/>
                </a:solidFill>
                <a:effectLst/>
                <a:latin typeface="Arial" panose="020B0604020202020204" pitchFamily="34" charset="0"/>
              </a:rPr>
              <a:t>šedivě</a:t>
            </a:r>
            <a:r>
              <a:rPr lang="en-US" b="0" i="0" dirty="0">
                <a:solidFill>
                  <a:srgbClr val="222222"/>
                </a:solidFill>
                <a:effectLst/>
                <a:latin typeface="Arial" panose="020B0604020202020204" pitchFamily="34" charset="0"/>
              </a:rPr>
              <a:t>) - </a:t>
            </a:r>
            <a:r>
              <a:rPr lang="en-US" b="0" i="0" dirty="0" err="1">
                <a:solidFill>
                  <a:srgbClr val="222222"/>
                </a:solidFill>
                <a:effectLst/>
                <a:latin typeface="Arial" panose="020B0604020202020204" pitchFamily="34" charset="0"/>
              </a:rPr>
              <a:t>kde</a:t>
            </a:r>
            <a:r>
              <a:rPr lang="en-US" b="0" i="0" dirty="0">
                <a:solidFill>
                  <a:srgbClr val="222222"/>
                </a:solidFill>
                <a:effectLst/>
                <a:latin typeface="Arial" panose="020B0604020202020204" pitchFamily="34" charset="0"/>
              </a:rPr>
              <a:t> je </a:t>
            </a:r>
            <a:r>
              <a:rPr lang="en-US" b="0" i="0" dirty="0" err="1">
                <a:solidFill>
                  <a:srgbClr val="222222"/>
                </a:solidFill>
                <a:effectLst/>
                <a:latin typeface="Arial" panose="020B0604020202020204" pitchFamily="34" charset="0"/>
              </a:rPr>
              <a:t>počet</a:t>
            </a:r>
            <a:r>
              <a:rPr lang="en-US" b="0" i="0" dirty="0">
                <a:solidFill>
                  <a:srgbClr val="222222"/>
                </a:solidFill>
                <a:effectLst/>
                <a:latin typeface="Arial" panose="020B0604020202020204" pitchFamily="34" charset="0"/>
              </a:rPr>
              <a:t> </a:t>
            </a:r>
            <a:r>
              <a:rPr lang="en-US" b="0" i="0" dirty="0" err="1">
                <a:solidFill>
                  <a:srgbClr val="222222"/>
                </a:solidFill>
                <a:effectLst/>
                <a:latin typeface="Arial" panose="020B0604020202020204" pitchFamily="34" charset="0"/>
              </a:rPr>
              <a:t>kolokátů</a:t>
            </a:r>
            <a:r>
              <a:rPr lang="en-US" b="0" i="0" dirty="0">
                <a:solidFill>
                  <a:srgbClr val="222222"/>
                </a:solidFill>
                <a:effectLst/>
                <a:latin typeface="Arial" panose="020B0604020202020204" pitchFamily="34" charset="0"/>
              </a:rPr>
              <a:t> </a:t>
            </a:r>
            <a:r>
              <a:rPr lang="en-US" b="0" i="0" dirty="0" err="1">
                <a:solidFill>
                  <a:srgbClr val="222222"/>
                </a:solidFill>
                <a:effectLst/>
                <a:latin typeface="Arial" panose="020B0604020202020204" pitchFamily="34" charset="0"/>
              </a:rPr>
              <a:t>podle</a:t>
            </a:r>
            <a:r>
              <a:rPr lang="en-US" b="0" i="0" dirty="0">
                <a:solidFill>
                  <a:srgbClr val="222222"/>
                </a:solidFill>
                <a:effectLst/>
                <a:latin typeface="Arial" panose="020B0604020202020204" pitchFamily="34" charset="0"/>
              </a:rPr>
              <a:t> toho, </a:t>
            </a:r>
            <a:r>
              <a:rPr lang="en-US" b="0" i="0" dirty="0" err="1">
                <a:solidFill>
                  <a:srgbClr val="222222"/>
                </a:solidFill>
                <a:effectLst/>
                <a:latin typeface="Arial" panose="020B0604020202020204" pitchFamily="34" charset="0"/>
              </a:rPr>
              <a:t>kolik</a:t>
            </a:r>
            <a:r>
              <a:rPr lang="en-US" b="0" i="0" dirty="0">
                <a:solidFill>
                  <a:srgbClr val="222222"/>
                </a:solidFill>
                <a:effectLst/>
                <a:latin typeface="Arial" panose="020B0604020202020204" pitchFamily="34" charset="0"/>
              </a:rPr>
              <a:t> </a:t>
            </a:r>
            <a:r>
              <a:rPr lang="en-US" b="0" i="0" dirty="0" err="1">
                <a:solidFill>
                  <a:srgbClr val="222222"/>
                </a:solidFill>
                <a:effectLst/>
                <a:latin typeface="Arial" panose="020B0604020202020204" pitchFamily="34" charset="0"/>
              </a:rPr>
              <a:t>bylo</a:t>
            </a:r>
            <a:r>
              <a:rPr lang="en-US" b="0" i="0" dirty="0">
                <a:solidFill>
                  <a:srgbClr val="222222"/>
                </a:solidFill>
                <a:effectLst/>
                <a:latin typeface="Arial" panose="020B0604020202020204" pitchFamily="34" charset="0"/>
              </a:rPr>
              <a:t> </a:t>
            </a:r>
            <a:r>
              <a:rPr lang="en-US" b="0" i="0" dirty="0" err="1">
                <a:solidFill>
                  <a:srgbClr val="222222"/>
                </a:solidFill>
                <a:effectLst/>
                <a:latin typeface="Arial" panose="020B0604020202020204" pitchFamily="34" charset="0"/>
              </a:rPr>
              <a:t>asociací</a:t>
            </a:r>
            <a:r>
              <a:rPr lang="en-US" b="0" i="0" dirty="0">
                <a:solidFill>
                  <a:srgbClr val="222222"/>
                </a:solidFill>
                <a:effectLst/>
                <a:latin typeface="Arial" panose="020B0604020202020204" pitchFamily="34" charset="0"/>
              </a:rPr>
              <a:t>; limit pro min </a:t>
            </a:r>
            <a:r>
              <a:rPr lang="en-US" b="0" i="0" dirty="0" err="1">
                <a:solidFill>
                  <a:srgbClr val="222222"/>
                </a:solidFill>
                <a:effectLst/>
                <a:latin typeface="Arial" panose="020B0604020202020204" pitchFamily="34" charset="0"/>
              </a:rPr>
              <a:t>fq</a:t>
            </a:r>
            <a:r>
              <a:rPr lang="en-US" b="0" i="0" dirty="0">
                <a:solidFill>
                  <a:srgbClr val="222222"/>
                </a:solidFill>
                <a:effectLst/>
                <a:latin typeface="Arial" panose="020B0604020202020204" pitchFamily="34" charset="0"/>
              </a:rPr>
              <a:t> in corpus je </a:t>
            </a:r>
            <a:r>
              <a:rPr lang="en-US" b="0" i="0" dirty="0" err="1">
                <a:solidFill>
                  <a:srgbClr val="222222"/>
                </a:solidFill>
                <a:effectLst/>
                <a:latin typeface="Arial" panose="020B0604020202020204" pitchFamily="34" charset="0"/>
              </a:rPr>
              <a:t>zde</a:t>
            </a:r>
            <a:r>
              <a:rPr lang="en-US" b="0" i="0" dirty="0">
                <a:solidFill>
                  <a:srgbClr val="222222"/>
                </a:solidFill>
                <a:effectLst/>
                <a:latin typeface="Arial" panose="020B0604020202020204" pitchFamily="34" charset="0"/>
              </a:rPr>
              <a:t> 3</a:t>
            </a:r>
          </a:p>
          <a:p>
            <a:pPr algn="l"/>
            <a:r>
              <a:rPr lang="en-US" b="0" i="0" dirty="0">
                <a:solidFill>
                  <a:srgbClr val="222222"/>
                </a:solidFill>
                <a:effectLst/>
                <a:latin typeface="Arial" panose="020B0604020202020204" pitchFamily="34" charset="0"/>
              </a:rPr>
              <a:t>2. top100 (</a:t>
            </a:r>
            <a:r>
              <a:rPr lang="en-US" b="0" i="0" dirty="0" err="1">
                <a:solidFill>
                  <a:srgbClr val="222222"/>
                </a:solidFill>
                <a:effectLst/>
                <a:latin typeface="Arial" panose="020B0604020202020204" pitchFamily="34" charset="0"/>
              </a:rPr>
              <a:t>černě</a:t>
            </a:r>
            <a:r>
              <a:rPr lang="en-US" b="0" i="0" dirty="0">
                <a:solidFill>
                  <a:srgbClr val="222222"/>
                </a:solidFill>
                <a:effectLst/>
                <a:latin typeface="Arial" panose="020B0604020202020204" pitchFamily="34" charset="0"/>
              </a:rPr>
              <a:t>) - </a:t>
            </a:r>
            <a:r>
              <a:rPr lang="en-US" b="0" i="0" dirty="0" err="1">
                <a:solidFill>
                  <a:srgbClr val="222222"/>
                </a:solidFill>
                <a:effectLst/>
                <a:latin typeface="Arial" panose="020B0604020202020204" pitchFamily="34" charset="0"/>
              </a:rPr>
              <a:t>kde</a:t>
            </a:r>
            <a:r>
              <a:rPr lang="en-US" b="0" i="0" dirty="0">
                <a:solidFill>
                  <a:srgbClr val="222222"/>
                </a:solidFill>
                <a:effectLst/>
                <a:latin typeface="Arial" panose="020B0604020202020204" pitchFamily="34" charset="0"/>
              </a:rPr>
              <a:t> </a:t>
            </a:r>
            <a:r>
              <a:rPr lang="en-US" b="0" i="0" dirty="0" err="1">
                <a:solidFill>
                  <a:srgbClr val="222222"/>
                </a:solidFill>
                <a:effectLst/>
                <a:latin typeface="Arial" panose="020B0604020202020204" pitchFamily="34" charset="0"/>
              </a:rPr>
              <a:t>bereme</a:t>
            </a:r>
            <a:r>
              <a:rPr lang="en-US" b="0" i="0" dirty="0">
                <a:solidFill>
                  <a:srgbClr val="222222"/>
                </a:solidFill>
                <a:effectLst/>
                <a:latin typeface="Arial" panose="020B0604020202020204" pitchFamily="34" charset="0"/>
              </a:rPr>
              <a:t> </a:t>
            </a:r>
            <a:r>
              <a:rPr lang="en-US" b="0" i="0" dirty="0" err="1">
                <a:solidFill>
                  <a:srgbClr val="222222"/>
                </a:solidFill>
                <a:effectLst/>
                <a:latin typeface="Arial" panose="020B0604020202020204" pitchFamily="34" charset="0"/>
              </a:rPr>
              <a:t>těch</a:t>
            </a:r>
            <a:r>
              <a:rPr lang="en-US" b="0" i="0" dirty="0">
                <a:solidFill>
                  <a:srgbClr val="222222"/>
                </a:solidFill>
                <a:effectLst/>
                <a:latin typeface="Arial" panose="020B0604020202020204" pitchFamily="34" charset="0"/>
              </a:rPr>
              <a:t> 100 </a:t>
            </a:r>
            <a:r>
              <a:rPr lang="en-US" b="0" i="0" dirty="0" err="1">
                <a:solidFill>
                  <a:srgbClr val="222222"/>
                </a:solidFill>
                <a:effectLst/>
                <a:latin typeface="Arial" panose="020B0604020202020204" pitchFamily="34" charset="0"/>
              </a:rPr>
              <a:t>nejvýznamnějších</a:t>
            </a:r>
            <a:r>
              <a:rPr lang="en-US" b="0" i="0" dirty="0">
                <a:solidFill>
                  <a:srgbClr val="222222"/>
                </a:solidFill>
                <a:effectLst/>
                <a:latin typeface="Arial" panose="020B0604020202020204" pitchFamily="34" charset="0"/>
              </a:rPr>
              <a:t> </a:t>
            </a:r>
            <a:r>
              <a:rPr lang="en-US" b="0" i="0" dirty="0" err="1">
                <a:solidFill>
                  <a:srgbClr val="222222"/>
                </a:solidFill>
                <a:effectLst/>
                <a:latin typeface="Arial" panose="020B0604020202020204" pitchFamily="34" charset="0"/>
              </a:rPr>
              <a:t>kolokátů</a:t>
            </a:r>
            <a:r>
              <a:rPr lang="en-US" b="0" i="0" dirty="0">
                <a:solidFill>
                  <a:srgbClr val="222222"/>
                </a:solidFill>
                <a:effectLst/>
                <a:latin typeface="Arial" panose="020B0604020202020204" pitchFamily="34" charset="0"/>
              </a:rPr>
              <a:t> </a:t>
            </a:r>
            <a:r>
              <a:rPr lang="en-US" b="0" i="0" dirty="0" err="1">
                <a:solidFill>
                  <a:srgbClr val="222222"/>
                </a:solidFill>
                <a:effectLst/>
                <a:latin typeface="Arial" panose="020B0604020202020204" pitchFamily="34" charset="0"/>
              </a:rPr>
              <a:t>podle</a:t>
            </a:r>
            <a:r>
              <a:rPr lang="en-US" b="0" i="0" dirty="0">
                <a:solidFill>
                  <a:srgbClr val="222222"/>
                </a:solidFill>
                <a:effectLst/>
                <a:latin typeface="Arial" panose="020B0604020202020204" pitchFamily="34" charset="0"/>
              </a:rPr>
              <a:t> </a:t>
            </a:r>
            <a:r>
              <a:rPr lang="en-US" b="0" i="0" dirty="0" err="1">
                <a:solidFill>
                  <a:srgbClr val="222222"/>
                </a:solidFill>
                <a:effectLst/>
                <a:latin typeface="Arial" panose="020B0604020202020204" pitchFamily="34" charset="0"/>
              </a:rPr>
              <a:t>logDice</a:t>
            </a:r>
            <a:r>
              <a:rPr lang="en-US" b="0" i="0" dirty="0">
                <a:solidFill>
                  <a:srgbClr val="222222"/>
                </a:solidFill>
                <a:effectLst/>
                <a:latin typeface="Arial" panose="020B0604020202020204" pitchFamily="34" charset="0"/>
              </a:rPr>
              <a:t>; u top100 </a:t>
            </a:r>
            <a:r>
              <a:rPr lang="en-US" b="0" i="0" dirty="0" err="1">
                <a:solidFill>
                  <a:srgbClr val="222222"/>
                </a:solidFill>
                <a:effectLst/>
                <a:latin typeface="Arial" panose="020B0604020202020204" pitchFamily="34" charset="0"/>
              </a:rPr>
              <a:t>jsem</a:t>
            </a:r>
            <a:r>
              <a:rPr lang="en-US" b="0" i="0" dirty="0">
                <a:solidFill>
                  <a:srgbClr val="222222"/>
                </a:solidFill>
                <a:effectLst/>
                <a:latin typeface="Arial" panose="020B0604020202020204" pitchFamily="34" charset="0"/>
              </a:rPr>
              <a:t> </a:t>
            </a:r>
            <a:r>
              <a:rPr lang="en-US" b="0" i="0" dirty="0" err="1">
                <a:solidFill>
                  <a:srgbClr val="222222"/>
                </a:solidFill>
                <a:effectLst/>
                <a:latin typeface="Arial" panose="020B0604020202020204" pitchFamily="34" charset="0"/>
              </a:rPr>
              <a:t>zvýšil</a:t>
            </a:r>
            <a:r>
              <a:rPr lang="en-US" b="0" i="0" dirty="0">
                <a:solidFill>
                  <a:srgbClr val="222222"/>
                </a:solidFill>
                <a:effectLst/>
                <a:latin typeface="Arial" panose="020B0604020202020204" pitchFamily="34" charset="0"/>
              </a:rPr>
              <a:t> limit min </a:t>
            </a:r>
            <a:r>
              <a:rPr lang="en-US" b="0" i="0" dirty="0" err="1">
                <a:solidFill>
                  <a:srgbClr val="222222"/>
                </a:solidFill>
                <a:effectLst/>
                <a:latin typeface="Arial" panose="020B0604020202020204" pitchFamily="34" charset="0"/>
              </a:rPr>
              <a:t>fq</a:t>
            </a:r>
            <a:r>
              <a:rPr lang="en-US" b="0" i="0" dirty="0">
                <a:solidFill>
                  <a:srgbClr val="222222"/>
                </a:solidFill>
                <a:effectLst/>
                <a:latin typeface="Arial" panose="020B0604020202020204" pitchFamily="34" charset="0"/>
              </a:rPr>
              <a:t> in corpus </a:t>
            </a:r>
            <a:r>
              <a:rPr lang="en-US" b="0" i="0" dirty="0" err="1">
                <a:solidFill>
                  <a:srgbClr val="222222"/>
                </a:solidFill>
                <a:effectLst/>
                <a:latin typeface="Arial" panose="020B0604020202020204" pitchFamily="34" charset="0"/>
              </a:rPr>
              <a:t>na</a:t>
            </a:r>
            <a:r>
              <a:rPr lang="en-US" b="0" i="0" dirty="0">
                <a:solidFill>
                  <a:srgbClr val="222222"/>
                </a:solidFill>
                <a:effectLst/>
                <a:latin typeface="Arial" panose="020B0604020202020204" pitchFamily="34" charset="0"/>
              </a:rPr>
              <a:t> 5</a:t>
            </a:r>
          </a:p>
          <a:p>
            <a:pPr algn="l"/>
            <a:br>
              <a:rPr lang="en-US" b="0" i="0" dirty="0">
                <a:solidFill>
                  <a:srgbClr val="222222"/>
                </a:solidFill>
                <a:effectLst/>
                <a:latin typeface="Arial" panose="020B0604020202020204" pitchFamily="34" charset="0"/>
              </a:rPr>
            </a:br>
            <a:endParaRPr lang="en-US" b="0" i="0" dirty="0">
              <a:solidFill>
                <a:srgbClr val="222222"/>
              </a:solidFill>
              <a:effectLst/>
              <a:latin typeface="Arial" panose="020B0604020202020204" pitchFamily="34" charset="0"/>
            </a:endParaRPr>
          </a:p>
          <a:p>
            <a:pPr algn="l"/>
            <a:r>
              <a:rPr lang="en-US" b="0" i="0" dirty="0">
                <a:solidFill>
                  <a:srgbClr val="222222"/>
                </a:solidFill>
                <a:effectLst/>
                <a:latin typeface="Arial" panose="020B0604020202020204" pitchFamily="34" charset="0"/>
              </a:rPr>
              <a:t>To, co </a:t>
            </a:r>
            <a:r>
              <a:rPr lang="en-US" b="0" i="0" dirty="0" err="1">
                <a:solidFill>
                  <a:srgbClr val="222222"/>
                </a:solidFill>
                <a:effectLst/>
                <a:latin typeface="Arial" panose="020B0604020202020204" pitchFamily="34" charset="0"/>
              </a:rPr>
              <a:t>není</a:t>
            </a:r>
            <a:r>
              <a:rPr lang="en-US" b="0" i="0" dirty="0">
                <a:solidFill>
                  <a:srgbClr val="222222"/>
                </a:solidFill>
                <a:effectLst/>
                <a:latin typeface="Arial" panose="020B0604020202020204" pitchFamily="34" charset="0"/>
              </a:rPr>
              <a:t> v top100 je v </a:t>
            </a:r>
            <a:r>
              <a:rPr lang="en-US" b="0" i="0" dirty="0" err="1">
                <a:solidFill>
                  <a:srgbClr val="222222"/>
                </a:solidFill>
                <a:effectLst/>
                <a:latin typeface="Arial" panose="020B0604020202020204" pitchFamily="34" charset="0"/>
              </a:rPr>
              <a:t>tabulkách</a:t>
            </a:r>
            <a:r>
              <a:rPr lang="en-US" b="0" i="0" dirty="0">
                <a:solidFill>
                  <a:srgbClr val="222222"/>
                </a:solidFill>
                <a:effectLst/>
                <a:latin typeface="Arial" panose="020B0604020202020204" pitchFamily="34" charset="0"/>
              </a:rPr>
              <a:t> </a:t>
            </a:r>
            <a:r>
              <a:rPr lang="en-US" b="0" i="0" dirty="0" err="1">
                <a:solidFill>
                  <a:srgbClr val="222222"/>
                </a:solidFill>
                <a:effectLst/>
                <a:latin typeface="Arial" panose="020B0604020202020204" pitchFamily="34" charset="0"/>
              </a:rPr>
              <a:t>šedivě</a:t>
            </a:r>
            <a:r>
              <a:rPr lang="en-US" b="0" i="0" dirty="0">
                <a:solidFill>
                  <a:srgbClr val="222222"/>
                </a:solidFill>
                <a:effectLst/>
                <a:latin typeface="Arial" panose="020B0604020202020204" pitchFamily="34" charset="0"/>
              </a:rPr>
              <a:t>.</a:t>
            </a:r>
          </a:p>
          <a:p>
            <a:pPr algn="l"/>
            <a:endParaRPr lang="en-US" b="0" i="0" dirty="0">
              <a:solidFill>
                <a:srgbClr val="222222"/>
              </a:solidFill>
              <a:effectLst/>
              <a:latin typeface="Arial" panose="020B0604020202020204" pitchFamily="34" charset="0"/>
            </a:endParaRPr>
          </a:p>
          <a:p>
            <a:pPr lvl="1"/>
            <a:r>
              <a:rPr lang="en-US" sz="1200" dirty="0">
                <a:solidFill>
                  <a:srgbClr val="00B0F0"/>
                </a:solidFill>
                <a:cs typeface="Arial" panose="020B0604020202020204" pitchFamily="34" charset="0"/>
              </a:rPr>
              <a:t>Prototypical+ CA: Lemmas noted in black: min </a:t>
            </a:r>
            <a:r>
              <a:rPr lang="en-US" sz="1200" dirty="0" err="1">
                <a:solidFill>
                  <a:srgbClr val="00B0F0"/>
                </a:solidFill>
                <a:cs typeface="Arial" panose="020B0604020202020204" pitchFamily="34" charset="0"/>
              </a:rPr>
              <a:t>fq</a:t>
            </a:r>
            <a:r>
              <a:rPr lang="en-US" sz="1200" dirty="0">
                <a:solidFill>
                  <a:srgbClr val="00B0F0"/>
                </a:solidFill>
                <a:cs typeface="Arial" panose="020B0604020202020204" pitchFamily="34" charset="0"/>
              </a:rPr>
              <a:t>. 5 in corpus, 100 lemmas to match the results from MBA</a:t>
            </a:r>
          </a:p>
          <a:p>
            <a:pPr lvl="1"/>
            <a:r>
              <a:rPr lang="en-US" sz="1200" dirty="0">
                <a:solidFill>
                  <a:srgbClr val="222222"/>
                </a:solidFill>
                <a:cs typeface="Arial" panose="020B0604020202020204" pitchFamily="34" charset="0"/>
              </a:rPr>
              <a:t>Extended version of CA: Lemmas noted in gray</a:t>
            </a:r>
            <a:r>
              <a:rPr lang="en-US" sz="1200" strike="sngStrike" dirty="0">
                <a:solidFill>
                  <a:srgbClr val="222222"/>
                </a:solidFill>
                <a:cs typeface="Arial" panose="020B0604020202020204" pitchFamily="34" charset="0"/>
              </a:rPr>
              <a:t>: more lemmas added to adjust the number of results to match those of MBA</a:t>
            </a:r>
            <a:r>
              <a:rPr lang="en-US" sz="1200" dirty="0">
                <a:solidFill>
                  <a:srgbClr val="222222"/>
                </a:solidFill>
                <a:cs typeface="Arial" panose="020B0604020202020204" pitchFamily="34" charset="0"/>
              </a:rPr>
              <a:t> (min </a:t>
            </a:r>
            <a:r>
              <a:rPr lang="en-US" sz="1200" dirty="0" err="1">
                <a:solidFill>
                  <a:srgbClr val="222222"/>
                </a:solidFill>
                <a:cs typeface="Arial" panose="020B0604020202020204" pitchFamily="34" charset="0"/>
              </a:rPr>
              <a:t>fq</a:t>
            </a:r>
            <a:r>
              <a:rPr lang="en-US" sz="1200" dirty="0">
                <a:solidFill>
                  <a:srgbClr val="222222"/>
                </a:solidFill>
                <a:cs typeface="Arial" panose="020B0604020202020204" pitchFamily="34" charset="0"/>
              </a:rPr>
              <a:t> 3)</a:t>
            </a:r>
          </a:p>
          <a:p>
            <a:pPr algn="l"/>
            <a:endParaRPr lang="en-US" b="0" i="0" dirty="0">
              <a:solidFill>
                <a:srgbClr val="222222"/>
              </a:solidFill>
              <a:effectLst/>
              <a:latin typeface="Arial" panose="020B0604020202020204" pitchFamily="34" charset="0"/>
            </a:endParaRPr>
          </a:p>
          <a:p>
            <a:r>
              <a:rPr lang="en-US" dirty="0"/>
              <a:t>Support of 0.0001 represents minimum of 12 texts in 2021 and 20 texts in 1996.</a:t>
            </a:r>
          </a:p>
        </p:txBody>
      </p:sp>
      <p:sp>
        <p:nvSpPr>
          <p:cNvPr id="4" name="Zástupný symbol pro číslo snímku 3"/>
          <p:cNvSpPr>
            <a:spLocks noGrp="1"/>
          </p:cNvSpPr>
          <p:nvPr>
            <p:ph type="sldNum" sz="quarter" idx="5"/>
          </p:nvPr>
        </p:nvSpPr>
        <p:spPr/>
        <p:txBody>
          <a:bodyPr/>
          <a:lstStyle/>
          <a:p>
            <a:fld id="{0A7B2827-F90B-024F-8ED9-B0F7D4C57F26}" type="slidenum">
              <a:rPr lang="en-US" smtClean="0"/>
              <a:t>8</a:t>
            </a:fld>
            <a:endParaRPr lang="en-US"/>
          </a:p>
        </p:txBody>
      </p:sp>
    </p:spTree>
    <p:extLst>
      <p:ext uri="{BB962C8B-B14F-4D97-AF65-F5344CB8AC3E}">
        <p14:creationId xmlns:p14="http://schemas.microsoft.com/office/powerpoint/2010/main" val="26071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A7B2827-F90B-024F-8ED9-B0F7D4C57F26}" type="slidenum">
              <a:rPr lang="en-US" smtClean="0"/>
              <a:t>9</a:t>
            </a:fld>
            <a:endParaRPr lang="en-US"/>
          </a:p>
        </p:txBody>
      </p:sp>
    </p:spTree>
    <p:extLst>
      <p:ext uri="{BB962C8B-B14F-4D97-AF65-F5344CB8AC3E}">
        <p14:creationId xmlns:p14="http://schemas.microsoft.com/office/powerpoint/2010/main" val="1818224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VC</a:t>
            </a:r>
          </a:p>
        </p:txBody>
      </p:sp>
      <p:sp>
        <p:nvSpPr>
          <p:cNvPr id="4" name="Zástupný symbol pro číslo snímku 3"/>
          <p:cNvSpPr>
            <a:spLocks noGrp="1"/>
          </p:cNvSpPr>
          <p:nvPr>
            <p:ph type="sldNum" sz="quarter" idx="5"/>
          </p:nvPr>
        </p:nvSpPr>
        <p:spPr/>
        <p:txBody>
          <a:bodyPr/>
          <a:lstStyle/>
          <a:p>
            <a:fld id="{0A7B2827-F90B-024F-8ED9-B0F7D4C57F26}" type="slidenum">
              <a:rPr lang="en-US" smtClean="0"/>
              <a:t>10</a:t>
            </a:fld>
            <a:endParaRPr lang="en-US"/>
          </a:p>
        </p:txBody>
      </p:sp>
    </p:spTree>
    <p:extLst>
      <p:ext uri="{BB962C8B-B14F-4D97-AF65-F5344CB8AC3E}">
        <p14:creationId xmlns:p14="http://schemas.microsoft.com/office/powerpoint/2010/main" val="3198434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9D669-C5C1-08E6-10A5-833E5734BE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CC41DB-2AB2-FC1B-B2EE-353F0023F4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59764F-D68F-F518-B149-1BE78B622747}"/>
              </a:ext>
            </a:extLst>
          </p:cNvPr>
          <p:cNvSpPr>
            <a:spLocks noGrp="1"/>
          </p:cNvSpPr>
          <p:nvPr>
            <p:ph type="dt" sz="half" idx="10"/>
          </p:nvPr>
        </p:nvSpPr>
        <p:spPr/>
        <p:txBody>
          <a:bodyPr/>
          <a:lstStyle/>
          <a:p>
            <a:fld id="{0F00EB40-BE21-F149-8027-EA921D5D1132}" type="datetimeFigureOut">
              <a:rPr lang="en-US" smtClean="0"/>
              <a:t>10/23/23</a:t>
            </a:fld>
            <a:endParaRPr lang="en-US"/>
          </a:p>
        </p:txBody>
      </p:sp>
      <p:sp>
        <p:nvSpPr>
          <p:cNvPr id="5" name="Footer Placeholder 4">
            <a:extLst>
              <a:ext uri="{FF2B5EF4-FFF2-40B4-BE49-F238E27FC236}">
                <a16:creationId xmlns:a16="http://schemas.microsoft.com/office/drawing/2014/main" id="{7E101201-8994-66E6-E411-065EB81E3F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475CDD-4321-2A15-4BE2-7C667EDFFAFA}"/>
              </a:ext>
            </a:extLst>
          </p:cNvPr>
          <p:cNvSpPr>
            <a:spLocks noGrp="1"/>
          </p:cNvSpPr>
          <p:nvPr>
            <p:ph type="sldNum" sz="quarter" idx="12"/>
          </p:nvPr>
        </p:nvSpPr>
        <p:spPr/>
        <p:txBody>
          <a:bodyPr/>
          <a:lstStyle/>
          <a:p>
            <a:fld id="{CE8E0E91-216D-AA49-B806-6F7E0F2C5C6F}" type="slidenum">
              <a:rPr lang="en-US" smtClean="0"/>
              <a:t>‹#›</a:t>
            </a:fld>
            <a:endParaRPr lang="en-US"/>
          </a:p>
        </p:txBody>
      </p:sp>
    </p:spTree>
    <p:extLst>
      <p:ext uri="{BB962C8B-B14F-4D97-AF65-F5344CB8AC3E}">
        <p14:creationId xmlns:p14="http://schemas.microsoft.com/office/powerpoint/2010/main" val="661467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7F39A-399D-EF73-558D-9260220D73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218D81-E2A1-4BA0-6408-0049C22747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A3C989-C40B-943F-F25A-DDCA1E7F6169}"/>
              </a:ext>
            </a:extLst>
          </p:cNvPr>
          <p:cNvSpPr>
            <a:spLocks noGrp="1"/>
          </p:cNvSpPr>
          <p:nvPr>
            <p:ph type="dt" sz="half" idx="10"/>
          </p:nvPr>
        </p:nvSpPr>
        <p:spPr/>
        <p:txBody>
          <a:bodyPr/>
          <a:lstStyle/>
          <a:p>
            <a:fld id="{0F00EB40-BE21-F149-8027-EA921D5D1132}" type="datetimeFigureOut">
              <a:rPr lang="en-US" smtClean="0"/>
              <a:t>10/23/23</a:t>
            </a:fld>
            <a:endParaRPr lang="en-US"/>
          </a:p>
        </p:txBody>
      </p:sp>
      <p:sp>
        <p:nvSpPr>
          <p:cNvPr id="5" name="Footer Placeholder 4">
            <a:extLst>
              <a:ext uri="{FF2B5EF4-FFF2-40B4-BE49-F238E27FC236}">
                <a16:creationId xmlns:a16="http://schemas.microsoft.com/office/drawing/2014/main" id="{1FEAF310-F72D-EEBD-98BA-494D928D04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8CFC17-DD79-4E95-11A4-10315881E871}"/>
              </a:ext>
            </a:extLst>
          </p:cNvPr>
          <p:cNvSpPr>
            <a:spLocks noGrp="1"/>
          </p:cNvSpPr>
          <p:nvPr>
            <p:ph type="sldNum" sz="quarter" idx="12"/>
          </p:nvPr>
        </p:nvSpPr>
        <p:spPr/>
        <p:txBody>
          <a:bodyPr/>
          <a:lstStyle/>
          <a:p>
            <a:fld id="{CE8E0E91-216D-AA49-B806-6F7E0F2C5C6F}" type="slidenum">
              <a:rPr lang="en-US" smtClean="0"/>
              <a:t>‹#›</a:t>
            </a:fld>
            <a:endParaRPr lang="en-US"/>
          </a:p>
        </p:txBody>
      </p:sp>
    </p:spTree>
    <p:extLst>
      <p:ext uri="{BB962C8B-B14F-4D97-AF65-F5344CB8AC3E}">
        <p14:creationId xmlns:p14="http://schemas.microsoft.com/office/powerpoint/2010/main" val="3120832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B15D48-A496-1EE5-8B30-4FAB8094FA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5971DC-12D9-631C-D82A-4600D71D29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31FE4C-D967-4194-0C67-9DE101DE7EF1}"/>
              </a:ext>
            </a:extLst>
          </p:cNvPr>
          <p:cNvSpPr>
            <a:spLocks noGrp="1"/>
          </p:cNvSpPr>
          <p:nvPr>
            <p:ph type="dt" sz="half" idx="10"/>
          </p:nvPr>
        </p:nvSpPr>
        <p:spPr/>
        <p:txBody>
          <a:bodyPr/>
          <a:lstStyle/>
          <a:p>
            <a:fld id="{0F00EB40-BE21-F149-8027-EA921D5D1132}" type="datetimeFigureOut">
              <a:rPr lang="en-US" smtClean="0"/>
              <a:t>10/23/23</a:t>
            </a:fld>
            <a:endParaRPr lang="en-US"/>
          </a:p>
        </p:txBody>
      </p:sp>
      <p:sp>
        <p:nvSpPr>
          <p:cNvPr id="5" name="Footer Placeholder 4">
            <a:extLst>
              <a:ext uri="{FF2B5EF4-FFF2-40B4-BE49-F238E27FC236}">
                <a16:creationId xmlns:a16="http://schemas.microsoft.com/office/drawing/2014/main" id="{C48B450D-412A-BC60-421B-0D62EF729C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4046EB-5924-B472-B6BB-2DC355CB33DA}"/>
              </a:ext>
            </a:extLst>
          </p:cNvPr>
          <p:cNvSpPr>
            <a:spLocks noGrp="1"/>
          </p:cNvSpPr>
          <p:nvPr>
            <p:ph type="sldNum" sz="quarter" idx="12"/>
          </p:nvPr>
        </p:nvSpPr>
        <p:spPr/>
        <p:txBody>
          <a:bodyPr/>
          <a:lstStyle/>
          <a:p>
            <a:fld id="{CE8E0E91-216D-AA49-B806-6F7E0F2C5C6F}" type="slidenum">
              <a:rPr lang="en-US" smtClean="0"/>
              <a:t>‹#›</a:t>
            </a:fld>
            <a:endParaRPr lang="en-US"/>
          </a:p>
        </p:txBody>
      </p:sp>
    </p:spTree>
    <p:extLst>
      <p:ext uri="{BB962C8B-B14F-4D97-AF65-F5344CB8AC3E}">
        <p14:creationId xmlns:p14="http://schemas.microsoft.com/office/powerpoint/2010/main" val="928932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562" y="273422"/>
            <a:ext cx="10971684" cy="1144631"/>
          </a:xfrm>
          <a:prstGeom prst="rect">
            <a:avLst/>
          </a:prstGeom>
          <a:noFill/>
          <a:ln w="0">
            <a:noFill/>
          </a:ln>
        </p:spPr>
        <p:txBody>
          <a:bodyPr lIns="0" tIns="0" rIns="0" bIns="0" anchor="ctr">
            <a:noAutofit/>
          </a:bodyPr>
          <a:lstStyle>
            <a:lvl1pPr indent="0" algn="ctr">
              <a:buNone/>
              <a:defRPr/>
            </a:lvl1pPr>
          </a:lstStyle>
          <a:p>
            <a:pPr indent="0" algn="ctr">
              <a:buNone/>
            </a:pPr>
            <a:endParaRPr lang="en-US" sz="5321" b="0" strike="noStrike" spc="-1">
              <a:solidFill>
                <a:srgbClr val="000000"/>
              </a:solidFill>
              <a:latin typeface="Arial"/>
            </a:endParaRPr>
          </a:p>
        </p:txBody>
      </p:sp>
      <p:sp>
        <p:nvSpPr>
          <p:cNvPr id="15" name="PlaceHolder 2"/>
          <p:cNvSpPr>
            <a:spLocks noGrp="1"/>
          </p:cNvSpPr>
          <p:nvPr>
            <p:ph/>
          </p:nvPr>
        </p:nvSpPr>
        <p:spPr>
          <a:xfrm>
            <a:off x="609562" y="1604399"/>
            <a:ext cx="5354133" cy="1896543"/>
          </a:xfrm>
          <a:prstGeom prst="rect">
            <a:avLst/>
          </a:prstGeom>
          <a:noFill/>
          <a:ln w="0">
            <a:noFill/>
          </a:ln>
        </p:spPr>
        <p:txBody>
          <a:bodyPr lIns="0" tIns="0" rIns="0" bIns="0" anchor="t">
            <a:normAutofit/>
          </a:bodyPr>
          <a:lstStyle>
            <a:lvl1pPr indent="0">
              <a:spcBef>
                <a:spcPts val="1714"/>
              </a:spcBef>
              <a:buNone/>
              <a:defRPr/>
            </a:lvl1pPr>
          </a:lstStyle>
          <a:p>
            <a:pPr indent="0">
              <a:spcBef>
                <a:spcPts val="1417"/>
              </a:spcBef>
              <a:buNone/>
            </a:pPr>
            <a:endParaRPr lang="en-US" sz="3870" b="0" strike="noStrike" spc="-1">
              <a:solidFill>
                <a:srgbClr val="000000"/>
              </a:solidFill>
              <a:latin typeface="Arial"/>
            </a:endParaRPr>
          </a:p>
        </p:txBody>
      </p:sp>
      <p:sp>
        <p:nvSpPr>
          <p:cNvPr id="16" name="PlaceHolder 3"/>
          <p:cNvSpPr>
            <a:spLocks noGrp="1"/>
          </p:cNvSpPr>
          <p:nvPr>
            <p:ph/>
          </p:nvPr>
        </p:nvSpPr>
        <p:spPr>
          <a:xfrm>
            <a:off x="6231903" y="1604399"/>
            <a:ext cx="5354133" cy="3976819"/>
          </a:xfrm>
          <a:prstGeom prst="rect">
            <a:avLst/>
          </a:prstGeom>
          <a:noFill/>
          <a:ln w="0">
            <a:noFill/>
          </a:ln>
        </p:spPr>
        <p:txBody>
          <a:bodyPr lIns="0" tIns="0" rIns="0" bIns="0" anchor="t">
            <a:normAutofit/>
          </a:bodyPr>
          <a:lstStyle>
            <a:lvl1pPr indent="0">
              <a:spcBef>
                <a:spcPts val="1714"/>
              </a:spcBef>
              <a:buNone/>
              <a:defRPr/>
            </a:lvl1pPr>
          </a:lstStyle>
          <a:p>
            <a:pPr indent="0">
              <a:spcBef>
                <a:spcPts val="1417"/>
              </a:spcBef>
              <a:buNone/>
            </a:pPr>
            <a:endParaRPr lang="en-US" sz="3870" b="0" strike="noStrike" spc="-1">
              <a:solidFill>
                <a:srgbClr val="000000"/>
              </a:solidFill>
              <a:latin typeface="Arial"/>
            </a:endParaRPr>
          </a:p>
        </p:txBody>
      </p:sp>
      <p:sp>
        <p:nvSpPr>
          <p:cNvPr id="17" name="PlaceHolder 4"/>
          <p:cNvSpPr>
            <a:spLocks noGrp="1"/>
          </p:cNvSpPr>
          <p:nvPr>
            <p:ph/>
          </p:nvPr>
        </p:nvSpPr>
        <p:spPr>
          <a:xfrm>
            <a:off x="609562" y="3681627"/>
            <a:ext cx="5354133" cy="1896543"/>
          </a:xfrm>
          <a:prstGeom prst="rect">
            <a:avLst/>
          </a:prstGeom>
          <a:noFill/>
          <a:ln w="0">
            <a:noFill/>
          </a:ln>
        </p:spPr>
        <p:txBody>
          <a:bodyPr lIns="0" tIns="0" rIns="0" bIns="0" anchor="t">
            <a:normAutofit/>
          </a:bodyPr>
          <a:lstStyle>
            <a:lvl1pPr indent="0">
              <a:spcBef>
                <a:spcPts val="1714"/>
              </a:spcBef>
              <a:buNone/>
              <a:defRPr/>
            </a:lvl1pPr>
          </a:lstStyle>
          <a:p>
            <a:pPr indent="0">
              <a:spcBef>
                <a:spcPts val="1417"/>
              </a:spcBef>
              <a:buNone/>
            </a:pPr>
            <a:endParaRPr lang="en-US" sz="3870" b="0" strike="noStrike" spc="-1">
              <a:solidFill>
                <a:srgbClr val="000000"/>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8D18F5C9-3A55-4496-945E-95F308F3840C}" type="slidenum">
              <a:t>‹#›</a:t>
            </a:fld>
            <a:endParaRPr/>
          </a:p>
        </p:txBody>
      </p:sp>
      <p:sp>
        <p:nvSpPr>
          <p:cNvPr id="8" name="PlaceHolder 7"/>
          <p:cNvSpPr>
            <a:spLocks noGrp="1"/>
          </p:cNvSpPr>
          <p:nvPr>
            <p:ph type="dt" idx="1"/>
          </p:nvPr>
        </p:nvSpPr>
        <p:spPr/>
        <p:txBody>
          <a:bodyPr/>
          <a:lstStyle/>
          <a:p>
            <a:endParaRPr/>
          </a:p>
        </p:txBody>
      </p:sp>
    </p:spTree>
    <p:extLst>
      <p:ext uri="{BB962C8B-B14F-4D97-AF65-F5344CB8AC3E}">
        <p14:creationId xmlns:p14="http://schemas.microsoft.com/office/powerpoint/2010/main" val="1405463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562" y="273422"/>
            <a:ext cx="10971684" cy="1144631"/>
          </a:xfrm>
          <a:prstGeom prst="rect">
            <a:avLst/>
          </a:prstGeom>
          <a:noFill/>
          <a:ln w="0">
            <a:noFill/>
          </a:ln>
        </p:spPr>
        <p:txBody>
          <a:bodyPr lIns="0" tIns="0" rIns="0" bIns="0" anchor="ctr">
            <a:noAutofit/>
          </a:bodyPr>
          <a:lstStyle>
            <a:lvl1pPr indent="0" algn="ctr">
              <a:buNone/>
              <a:defRPr/>
            </a:lvl1pPr>
          </a:lstStyle>
          <a:p>
            <a:pPr indent="0" algn="ctr">
              <a:buNone/>
            </a:pPr>
            <a:endParaRPr lang="en-US" sz="5321" b="0" strike="noStrike" spc="-1">
              <a:solidFill>
                <a:srgbClr val="000000"/>
              </a:solidFill>
              <a:latin typeface="Arial"/>
            </a:endParaRPr>
          </a:p>
        </p:txBody>
      </p:sp>
      <p:sp>
        <p:nvSpPr>
          <p:cNvPr id="10" name="PlaceHolder 2"/>
          <p:cNvSpPr>
            <a:spLocks noGrp="1"/>
          </p:cNvSpPr>
          <p:nvPr>
            <p:ph/>
          </p:nvPr>
        </p:nvSpPr>
        <p:spPr>
          <a:xfrm>
            <a:off x="609562" y="1604399"/>
            <a:ext cx="5354133" cy="3976819"/>
          </a:xfrm>
          <a:prstGeom prst="rect">
            <a:avLst/>
          </a:prstGeom>
          <a:noFill/>
          <a:ln w="0">
            <a:noFill/>
          </a:ln>
        </p:spPr>
        <p:txBody>
          <a:bodyPr lIns="0" tIns="0" rIns="0" bIns="0" anchor="t">
            <a:normAutofit/>
          </a:bodyPr>
          <a:lstStyle>
            <a:lvl1pPr indent="0">
              <a:spcBef>
                <a:spcPts val="1714"/>
              </a:spcBef>
              <a:buNone/>
              <a:defRPr/>
            </a:lvl1pPr>
          </a:lstStyle>
          <a:p>
            <a:pPr indent="0">
              <a:spcBef>
                <a:spcPts val="1417"/>
              </a:spcBef>
              <a:buNone/>
            </a:pPr>
            <a:endParaRPr lang="en-US" sz="3870" b="0" strike="noStrike" spc="-1">
              <a:solidFill>
                <a:srgbClr val="000000"/>
              </a:solidFill>
              <a:latin typeface="Arial"/>
            </a:endParaRPr>
          </a:p>
        </p:txBody>
      </p:sp>
      <p:sp>
        <p:nvSpPr>
          <p:cNvPr id="11" name="PlaceHolder 3"/>
          <p:cNvSpPr>
            <a:spLocks noGrp="1"/>
          </p:cNvSpPr>
          <p:nvPr>
            <p:ph/>
          </p:nvPr>
        </p:nvSpPr>
        <p:spPr>
          <a:xfrm>
            <a:off x="6231903" y="1604399"/>
            <a:ext cx="5354133" cy="3976819"/>
          </a:xfrm>
          <a:prstGeom prst="rect">
            <a:avLst/>
          </a:prstGeom>
          <a:noFill/>
          <a:ln w="0">
            <a:noFill/>
          </a:ln>
        </p:spPr>
        <p:txBody>
          <a:bodyPr lIns="0" tIns="0" rIns="0" bIns="0" anchor="t">
            <a:normAutofit/>
          </a:bodyPr>
          <a:lstStyle>
            <a:lvl1pPr indent="0">
              <a:spcBef>
                <a:spcPts val="1714"/>
              </a:spcBef>
              <a:buNone/>
              <a:defRPr/>
            </a:lvl1pPr>
          </a:lstStyle>
          <a:p>
            <a:pPr indent="0">
              <a:spcBef>
                <a:spcPts val="1417"/>
              </a:spcBef>
              <a:buNone/>
            </a:pPr>
            <a:endParaRPr lang="en-US" sz="3870" b="0" strike="noStrike" spc="-1">
              <a:solidFill>
                <a:srgbClr val="000000"/>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8E9BA3BD-07D4-4F9B-888D-3160E76A4407}" type="slidenum">
              <a:t>‹#›</a:t>
            </a:fld>
            <a:endParaRPr/>
          </a:p>
        </p:txBody>
      </p:sp>
      <p:sp>
        <p:nvSpPr>
          <p:cNvPr id="7" name="PlaceHolder 6"/>
          <p:cNvSpPr>
            <a:spLocks noGrp="1"/>
          </p:cNvSpPr>
          <p:nvPr>
            <p:ph type="dt" idx="1"/>
          </p:nvPr>
        </p:nvSpPr>
        <p:spPr/>
        <p:txBody>
          <a:bodyPr/>
          <a:lstStyle/>
          <a:p>
            <a:endParaRPr/>
          </a:p>
        </p:txBody>
      </p:sp>
    </p:spTree>
    <p:extLst>
      <p:ext uri="{BB962C8B-B14F-4D97-AF65-F5344CB8AC3E}">
        <p14:creationId xmlns:p14="http://schemas.microsoft.com/office/powerpoint/2010/main" val="4004674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562" y="273422"/>
            <a:ext cx="10971684" cy="1144631"/>
          </a:xfrm>
          <a:prstGeom prst="rect">
            <a:avLst/>
          </a:prstGeom>
          <a:noFill/>
          <a:ln w="0">
            <a:noFill/>
          </a:ln>
        </p:spPr>
        <p:txBody>
          <a:bodyPr lIns="0" tIns="0" rIns="0" bIns="0" anchor="ctr">
            <a:noAutofit/>
          </a:bodyPr>
          <a:lstStyle>
            <a:lvl1pPr indent="0" algn="ctr">
              <a:buNone/>
              <a:defRPr/>
            </a:lvl1pPr>
          </a:lstStyle>
          <a:p>
            <a:pPr indent="0" algn="ctr">
              <a:buNone/>
            </a:pPr>
            <a:endParaRPr lang="en-US" sz="5321" b="0" strike="noStrike" spc="-1">
              <a:solidFill>
                <a:srgbClr val="000000"/>
              </a:solidFill>
              <a:latin typeface="Arial"/>
            </a:endParaRPr>
          </a:p>
        </p:txBody>
      </p:sp>
      <p:sp>
        <p:nvSpPr>
          <p:cNvPr id="6" name="PlaceHolder 2"/>
          <p:cNvSpPr>
            <a:spLocks noGrp="1"/>
          </p:cNvSpPr>
          <p:nvPr>
            <p:ph type="subTitle"/>
          </p:nvPr>
        </p:nvSpPr>
        <p:spPr>
          <a:xfrm>
            <a:off x="609562" y="1604399"/>
            <a:ext cx="10971684" cy="3976819"/>
          </a:xfrm>
          <a:prstGeom prst="rect">
            <a:avLst/>
          </a:prstGeom>
          <a:noFill/>
          <a:ln w="0">
            <a:noFill/>
          </a:ln>
        </p:spPr>
        <p:txBody>
          <a:bodyPr lIns="0" tIns="0" rIns="0" bIns="0" anchor="ctr">
            <a:noAutofit/>
          </a:bodyPr>
          <a:lstStyle>
            <a:lvl1pPr indent="0" algn="ctr">
              <a:buNone/>
              <a:defRPr/>
            </a:lvl1pPr>
          </a:lstStyle>
          <a:p>
            <a:pPr indent="0" algn="ctr">
              <a:buNone/>
            </a:pPr>
            <a:endParaRPr lang="en-US" sz="387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2" name="PlaceHolder 4"/>
          <p:cNvSpPr>
            <a:spLocks noGrp="1"/>
          </p:cNvSpPr>
          <p:nvPr>
            <p:ph type="sldNum" idx="3"/>
          </p:nvPr>
        </p:nvSpPr>
        <p:spPr/>
        <p:txBody>
          <a:bodyPr/>
          <a:lstStyle/>
          <a:p>
            <a:fld id="{3A2EC5D7-A719-40BA-A7B5-5504B47CD5FE}" type="slidenum">
              <a:t>‹#›</a:t>
            </a:fld>
            <a:endParaRPr/>
          </a:p>
        </p:txBody>
      </p:sp>
      <p:sp>
        <p:nvSpPr>
          <p:cNvPr id="3" name="PlaceHolder 5"/>
          <p:cNvSpPr>
            <a:spLocks noGrp="1"/>
          </p:cNvSpPr>
          <p:nvPr>
            <p:ph type="dt" idx="1"/>
          </p:nvPr>
        </p:nvSpPr>
        <p:spPr/>
        <p:txBody>
          <a:bodyPr/>
          <a:lstStyle/>
          <a:p>
            <a:endParaRPr/>
          </a:p>
        </p:txBody>
      </p:sp>
    </p:spTree>
    <p:extLst>
      <p:ext uri="{BB962C8B-B14F-4D97-AF65-F5344CB8AC3E}">
        <p14:creationId xmlns:p14="http://schemas.microsoft.com/office/powerpoint/2010/main" val="4245977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51AA4-B1AF-E8D8-D5D0-5D3AC6B4F4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F0439E-FB39-6A96-F220-41A199495E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CBA18-A854-C8C3-8D54-77E8878B95A6}"/>
              </a:ext>
            </a:extLst>
          </p:cNvPr>
          <p:cNvSpPr>
            <a:spLocks noGrp="1"/>
          </p:cNvSpPr>
          <p:nvPr>
            <p:ph type="dt" sz="half" idx="10"/>
          </p:nvPr>
        </p:nvSpPr>
        <p:spPr/>
        <p:txBody>
          <a:bodyPr/>
          <a:lstStyle/>
          <a:p>
            <a:fld id="{0F00EB40-BE21-F149-8027-EA921D5D1132}" type="datetimeFigureOut">
              <a:rPr lang="en-US" smtClean="0"/>
              <a:t>10/23/23</a:t>
            </a:fld>
            <a:endParaRPr lang="en-US"/>
          </a:p>
        </p:txBody>
      </p:sp>
      <p:sp>
        <p:nvSpPr>
          <p:cNvPr id="5" name="Footer Placeholder 4">
            <a:extLst>
              <a:ext uri="{FF2B5EF4-FFF2-40B4-BE49-F238E27FC236}">
                <a16:creationId xmlns:a16="http://schemas.microsoft.com/office/drawing/2014/main" id="{725E5584-3754-03B2-EC0F-7B7343789A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2A5A97-7579-28F2-1978-6DE17BD6EA3F}"/>
              </a:ext>
            </a:extLst>
          </p:cNvPr>
          <p:cNvSpPr>
            <a:spLocks noGrp="1"/>
          </p:cNvSpPr>
          <p:nvPr>
            <p:ph type="sldNum" sz="quarter" idx="12"/>
          </p:nvPr>
        </p:nvSpPr>
        <p:spPr/>
        <p:txBody>
          <a:bodyPr/>
          <a:lstStyle/>
          <a:p>
            <a:fld id="{CE8E0E91-216D-AA49-B806-6F7E0F2C5C6F}" type="slidenum">
              <a:rPr lang="en-US" smtClean="0"/>
              <a:t>‹#›</a:t>
            </a:fld>
            <a:endParaRPr lang="en-US"/>
          </a:p>
        </p:txBody>
      </p:sp>
    </p:spTree>
    <p:extLst>
      <p:ext uri="{BB962C8B-B14F-4D97-AF65-F5344CB8AC3E}">
        <p14:creationId xmlns:p14="http://schemas.microsoft.com/office/powerpoint/2010/main" val="3327311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7306-4DD9-E2B1-0B37-50F4BE5005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3DD264-943C-393F-9BB9-D2E9463A0E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547780-F6BB-1B02-E8D1-545E9E199632}"/>
              </a:ext>
            </a:extLst>
          </p:cNvPr>
          <p:cNvSpPr>
            <a:spLocks noGrp="1"/>
          </p:cNvSpPr>
          <p:nvPr>
            <p:ph type="dt" sz="half" idx="10"/>
          </p:nvPr>
        </p:nvSpPr>
        <p:spPr/>
        <p:txBody>
          <a:bodyPr/>
          <a:lstStyle/>
          <a:p>
            <a:fld id="{0F00EB40-BE21-F149-8027-EA921D5D1132}" type="datetimeFigureOut">
              <a:rPr lang="en-US" smtClean="0"/>
              <a:t>10/23/23</a:t>
            </a:fld>
            <a:endParaRPr lang="en-US"/>
          </a:p>
        </p:txBody>
      </p:sp>
      <p:sp>
        <p:nvSpPr>
          <p:cNvPr id="5" name="Footer Placeholder 4">
            <a:extLst>
              <a:ext uri="{FF2B5EF4-FFF2-40B4-BE49-F238E27FC236}">
                <a16:creationId xmlns:a16="http://schemas.microsoft.com/office/drawing/2014/main" id="{85072BF9-CCCC-F220-9BC6-9D51691DE1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34372B-594E-01C5-909F-FBF753176ED8}"/>
              </a:ext>
            </a:extLst>
          </p:cNvPr>
          <p:cNvSpPr>
            <a:spLocks noGrp="1"/>
          </p:cNvSpPr>
          <p:nvPr>
            <p:ph type="sldNum" sz="quarter" idx="12"/>
          </p:nvPr>
        </p:nvSpPr>
        <p:spPr/>
        <p:txBody>
          <a:bodyPr/>
          <a:lstStyle/>
          <a:p>
            <a:fld id="{CE8E0E91-216D-AA49-B806-6F7E0F2C5C6F}" type="slidenum">
              <a:rPr lang="en-US" smtClean="0"/>
              <a:t>‹#›</a:t>
            </a:fld>
            <a:endParaRPr lang="en-US"/>
          </a:p>
        </p:txBody>
      </p:sp>
    </p:spTree>
    <p:extLst>
      <p:ext uri="{BB962C8B-B14F-4D97-AF65-F5344CB8AC3E}">
        <p14:creationId xmlns:p14="http://schemas.microsoft.com/office/powerpoint/2010/main" val="3417283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02EB9-1352-0892-0FDC-3C8EC9D8AE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220326-19E1-856D-5727-E2F46280E0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413F77-36B8-5E8F-5F3C-C900C08298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490213-93F3-1416-D0FA-B25513153F87}"/>
              </a:ext>
            </a:extLst>
          </p:cNvPr>
          <p:cNvSpPr>
            <a:spLocks noGrp="1"/>
          </p:cNvSpPr>
          <p:nvPr>
            <p:ph type="dt" sz="half" idx="10"/>
          </p:nvPr>
        </p:nvSpPr>
        <p:spPr/>
        <p:txBody>
          <a:bodyPr/>
          <a:lstStyle/>
          <a:p>
            <a:fld id="{0F00EB40-BE21-F149-8027-EA921D5D1132}" type="datetimeFigureOut">
              <a:rPr lang="en-US" smtClean="0"/>
              <a:t>10/23/23</a:t>
            </a:fld>
            <a:endParaRPr lang="en-US"/>
          </a:p>
        </p:txBody>
      </p:sp>
      <p:sp>
        <p:nvSpPr>
          <p:cNvPr id="6" name="Footer Placeholder 5">
            <a:extLst>
              <a:ext uri="{FF2B5EF4-FFF2-40B4-BE49-F238E27FC236}">
                <a16:creationId xmlns:a16="http://schemas.microsoft.com/office/drawing/2014/main" id="{DEC64BF9-6E8A-CAFF-137B-D13C05ABA0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7D1001-1139-A751-CEF9-5790D834E70E}"/>
              </a:ext>
            </a:extLst>
          </p:cNvPr>
          <p:cNvSpPr>
            <a:spLocks noGrp="1"/>
          </p:cNvSpPr>
          <p:nvPr>
            <p:ph type="sldNum" sz="quarter" idx="12"/>
          </p:nvPr>
        </p:nvSpPr>
        <p:spPr/>
        <p:txBody>
          <a:bodyPr/>
          <a:lstStyle/>
          <a:p>
            <a:fld id="{CE8E0E91-216D-AA49-B806-6F7E0F2C5C6F}" type="slidenum">
              <a:rPr lang="en-US" smtClean="0"/>
              <a:t>‹#›</a:t>
            </a:fld>
            <a:endParaRPr lang="en-US"/>
          </a:p>
        </p:txBody>
      </p:sp>
    </p:spTree>
    <p:extLst>
      <p:ext uri="{BB962C8B-B14F-4D97-AF65-F5344CB8AC3E}">
        <p14:creationId xmlns:p14="http://schemas.microsoft.com/office/powerpoint/2010/main" val="3906674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4BA25-8E7A-F32C-8250-CA3C63C298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46732E-6A70-CD8E-71A7-DCCD676F0C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2F348F-0AC6-D353-AC60-FEAD3DC848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3C364F-297D-EB93-2092-4A437D1729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9B32B3-1908-65F2-B168-F6E37D01CA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F4FC4-DBCE-B8B8-8B75-4661E2B1097A}"/>
              </a:ext>
            </a:extLst>
          </p:cNvPr>
          <p:cNvSpPr>
            <a:spLocks noGrp="1"/>
          </p:cNvSpPr>
          <p:nvPr>
            <p:ph type="dt" sz="half" idx="10"/>
          </p:nvPr>
        </p:nvSpPr>
        <p:spPr/>
        <p:txBody>
          <a:bodyPr/>
          <a:lstStyle/>
          <a:p>
            <a:fld id="{0F00EB40-BE21-F149-8027-EA921D5D1132}" type="datetimeFigureOut">
              <a:rPr lang="en-US" smtClean="0"/>
              <a:t>10/23/23</a:t>
            </a:fld>
            <a:endParaRPr lang="en-US"/>
          </a:p>
        </p:txBody>
      </p:sp>
      <p:sp>
        <p:nvSpPr>
          <p:cNvPr id="8" name="Footer Placeholder 7">
            <a:extLst>
              <a:ext uri="{FF2B5EF4-FFF2-40B4-BE49-F238E27FC236}">
                <a16:creationId xmlns:a16="http://schemas.microsoft.com/office/drawing/2014/main" id="{BD542DEE-993E-3B3E-5B8D-4221C6199F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BEE042C-D720-442F-2280-BE879F2DF6AA}"/>
              </a:ext>
            </a:extLst>
          </p:cNvPr>
          <p:cNvSpPr>
            <a:spLocks noGrp="1"/>
          </p:cNvSpPr>
          <p:nvPr>
            <p:ph type="sldNum" sz="quarter" idx="12"/>
          </p:nvPr>
        </p:nvSpPr>
        <p:spPr/>
        <p:txBody>
          <a:bodyPr/>
          <a:lstStyle/>
          <a:p>
            <a:fld id="{CE8E0E91-216D-AA49-B806-6F7E0F2C5C6F}" type="slidenum">
              <a:rPr lang="en-US" smtClean="0"/>
              <a:t>‹#›</a:t>
            </a:fld>
            <a:endParaRPr lang="en-US"/>
          </a:p>
        </p:txBody>
      </p:sp>
    </p:spTree>
    <p:extLst>
      <p:ext uri="{BB962C8B-B14F-4D97-AF65-F5344CB8AC3E}">
        <p14:creationId xmlns:p14="http://schemas.microsoft.com/office/powerpoint/2010/main" val="3874054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D76B-65D4-6F14-E7EC-56CA4895E4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6943C0-AF56-6F62-0B66-1BA277D3ED54}"/>
              </a:ext>
            </a:extLst>
          </p:cNvPr>
          <p:cNvSpPr>
            <a:spLocks noGrp="1"/>
          </p:cNvSpPr>
          <p:nvPr>
            <p:ph type="dt" sz="half" idx="10"/>
          </p:nvPr>
        </p:nvSpPr>
        <p:spPr/>
        <p:txBody>
          <a:bodyPr/>
          <a:lstStyle/>
          <a:p>
            <a:fld id="{0F00EB40-BE21-F149-8027-EA921D5D1132}" type="datetimeFigureOut">
              <a:rPr lang="en-US" smtClean="0"/>
              <a:t>10/23/23</a:t>
            </a:fld>
            <a:endParaRPr lang="en-US"/>
          </a:p>
        </p:txBody>
      </p:sp>
      <p:sp>
        <p:nvSpPr>
          <p:cNvPr id="4" name="Footer Placeholder 3">
            <a:extLst>
              <a:ext uri="{FF2B5EF4-FFF2-40B4-BE49-F238E27FC236}">
                <a16:creationId xmlns:a16="http://schemas.microsoft.com/office/drawing/2014/main" id="{04B4AD4A-4809-8002-EC57-2CC068001E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401429-78EE-E831-4119-DCE194A94678}"/>
              </a:ext>
            </a:extLst>
          </p:cNvPr>
          <p:cNvSpPr>
            <a:spLocks noGrp="1"/>
          </p:cNvSpPr>
          <p:nvPr>
            <p:ph type="sldNum" sz="quarter" idx="12"/>
          </p:nvPr>
        </p:nvSpPr>
        <p:spPr/>
        <p:txBody>
          <a:bodyPr/>
          <a:lstStyle/>
          <a:p>
            <a:fld id="{CE8E0E91-216D-AA49-B806-6F7E0F2C5C6F}" type="slidenum">
              <a:rPr lang="en-US" smtClean="0"/>
              <a:t>‹#›</a:t>
            </a:fld>
            <a:endParaRPr lang="en-US"/>
          </a:p>
        </p:txBody>
      </p:sp>
    </p:spTree>
    <p:extLst>
      <p:ext uri="{BB962C8B-B14F-4D97-AF65-F5344CB8AC3E}">
        <p14:creationId xmlns:p14="http://schemas.microsoft.com/office/powerpoint/2010/main" val="2915632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F94D83-07EF-7676-D6CB-EDE4A35F2EC2}"/>
              </a:ext>
            </a:extLst>
          </p:cNvPr>
          <p:cNvSpPr>
            <a:spLocks noGrp="1"/>
          </p:cNvSpPr>
          <p:nvPr>
            <p:ph type="dt" sz="half" idx="10"/>
          </p:nvPr>
        </p:nvSpPr>
        <p:spPr/>
        <p:txBody>
          <a:bodyPr/>
          <a:lstStyle/>
          <a:p>
            <a:fld id="{0F00EB40-BE21-F149-8027-EA921D5D1132}" type="datetimeFigureOut">
              <a:rPr lang="en-US" smtClean="0"/>
              <a:t>10/23/23</a:t>
            </a:fld>
            <a:endParaRPr lang="en-US"/>
          </a:p>
        </p:txBody>
      </p:sp>
      <p:sp>
        <p:nvSpPr>
          <p:cNvPr id="3" name="Footer Placeholder 2">
            <a:extLst>
              <a:ext uri="{FF2B5EF4-FFF2-40B4-BE49-F238E27FC236}">
                <a16:creationId xmlns:a16="http://schemas.microsoft.com/office/drawing/2014/main" id="{323A1469-FFD1-42C3-DBE2-70947B5BA9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A82666-A3E9-71E7-1AD3-7636586233D0}"/>
              </a:ext>
            </a:extLst>
          </p:cNvPr>
          <p:cNvSpPr>
            <a:spLocks noGrp="1"/>
          </p:cNvSpPr>
          <p:nvPr>
            <p:ph type="sldNum" sz="quarter" idx="12"/>
          </p:nvPr>
        </p:nvSpPr>
        <p:spPr/>
        <p:txBody>
          <a:bodyPr/>
          <a:lstStyle/>
          <a:p>
            <a:fld id="{CE8E0E91-216D-AA49-B806-6F7E0F2C5C6F}" type="slidenum">
              <a:rPr lang="en-US" smtClean="0"/>
              <a:t>‹#›</a:t>
            </a:fld>
            <a:endParaRPr lang="en-US"/>
          </a:p>
        </p:txBody>
      </p:sp>
    </p:spTree>
    <p:extLst>
      <p:ext uri="{BB962C8B-B14F-4D97-AF65-F5344CB8AC3E}">
        <p14:creationId xmlns:p14="http://schemas.microsoft.com/office/powerpoint/2010/main" val="358040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1A102-F047-F0AB-D7F4-592CB61DCA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4ABDED-226D-3697-FCB1-E8980B44C3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574B13-4D29-0B0E-B0BA-E4B41DB622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05890B-875F-F644-42A7-FAC1DDC8E6B0}"/>
              </a:ext>
            </a:extLst>
          </p:cNvPr>
          <p:cNvSpPr>
            <a:spLocks noGrp="1"/>
          </p:cNvSpPr>
          <p:nvPr>
            <p:ph type="dt" sz="half" idx="10"/>
          </p:nvPr>
        </p:nvSpPr>
        <p:spPr/>
        <p:txBody>
          <a:bodyPr/>
          <a:lstStyle/>
          <a:p>
            <a:fld id="{0F00EB40-BE21-F149-8027-EA921D5D1132}" type="datetimeFigureOut">
              <a:rPr lang="en-US" smtClean="0"/>
              <a:t>10/23/23</a:t>
            </a:fld>
            <a:endParaRPr lang="en-US"/>
          </a:p>
        </p:txBody>
      </p:sp>
      <p:sp>
        <p:nvSpPr>
          <p:cNvPr id="6" name="Footer Placeholder 5">
            <a:extLst>
              <a:ext uri="{FF2B5EF4-FFF2-40B4-BE49-F238E27FC236}">
                <a16:creationId xmlns:a16="http://schemas.microsoft.com/office/drawing/2014/main" id="{16CB056B-CD1C-7C37-8273-BEFD7DD370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D5E520-5517-C1A8-1415-10BB3A2CEA61}"/>
              </a:ext>
            </a:extLst>
          </p:cNvPr>
          <p:cNvSpPr>
            <a:spLocks noGrp="1"/>
          </p:cNvSpPr>
          <p:nvPr>
            <p:ph type="sldNum" sz="quarter" idx="12"/>
          </p:nvPr>
        </p:nvSpPr>
        <p:spPr/>
        <p:txBody>
          <a:bodyPr/>
          <a:lstStyle/>
          <a:p>
            <a:fld id="{CE8E0E91-216D-AA49-B806-6F7E0F2C5C6F}" type="slidenum">
              <a:rPr lang="en-US" smtClean="0"/>
              <a:t>‹#›</a:t>
            </a:fld>
            <a:endParaRPr lang="en-US"/>
          </a:p>
        </p:txBody>
      </p:sp>
    </p:spTree>
    <p:extLst>
      <p:ext uri="{BB962C8B-B14F-4D97-AF65-F5344CB8AC3E}">
        <p14:creationId xmlns:p14="http://schemas.microsoft.com/office/powerpoint/2010/main" val="17900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78F15-005B-8172-DCB2-0DE77572C4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F91A60-C9A1-4DE9-EC79-2D78957B29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494188-60A1-3515-2A9A-57F1C67B87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3FBE7B-610E-6471-117C-09DB115FBCB1}"/>
              </a:ext>
            </a:extLst>
          </p:cNvPr>
          <p:cNvSpPr>
            <a:spLocks noGrp="1"/>
          </p:cNvSpPr>
          <p:nvPr>
            <p:ph type="dt" sz="half" idx="10"/>
          </p:nvPr>
        </p:nvSpPr>
        <p:spPr/>
        <p:txBody>
          <a:bodyPr/>
          <a:lstStyle/>
          <a:p>
            <a:fld id="{0F00EB40-BE21-F149-8027-EA921D5D1132}" type="datetimeFigureOut">
              <a:rPr lang="en-US" smtClean="0"/>
              <a:t>10/23/23</a:t>
            </a:fld>
            <a:endParaRPr lang="en-US"/>
          </a:p>
        </p:txBody>
      </p:sp>
      <p:sp>
        <p:nvSpPr>
          <p:cNvPr id="6" name="Footer Placeholder 5">
            <a:extLst>
              <a:ext uri="{FF2B5EF4-FFF2-40B4-BE49-F238E27FC236}">
                <a16:creationId xmlns:a16="http://schemas.microsoft.com/office/drawing/2014/main" id="{D85ED3D4-7929-9ACC-47C6-49A7A62AB4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BCB11E-D260-43D3-FA77-C8A1AB04888A}"/>
              </a:ext>
            </a:extLst>
          </p:cNvPr>
          <p:cNvSpPr>
            <a:spLocks noGrp="1"/>
          </p:cNvSpPr>
          <p:nvPr>
            <p:ph type="sldNum" sz="quarter" idx="12"/>
          </p:nvPr>
        </p:nvSpPr>
        <p:spPr/>
        <p:txBody>
          <a:bodyPr/>
          <a:lstStyle/>
          <a:p>
            <a:fld id="{CE8E0E91-216D-AA49-B806-6F7E0F2C5C6F}" type="slidenum">
              <a:rPr lang="en-US" smtClean="0"/>
              <a:t>‹#›</a:t>
            </a:fld>
            <a:endParaRPr lang="en-US"/>
          </a:p>
        </p:txBody>
      </p:sp>
    </p:spTree>
    <p:extLst>
      <p:ext uri="{BB962C8B-B14F-4D97-AF65-F5344CB8AC3E}">
        <p14:creationId xmlns:p14="http://schemas.microsoft.com/office/powerpoint/2010/main" val="4119938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85C0F8-881D-DD36-12D3-2478B4116F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82CE6F-D51B-9188-D582-20CDA5E18E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2C81A9-7BD6-04D5-E9CE-5D0088F66F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0EB40-BE21-F149-8027-EA921D5D1132}" type="datetimeFigureOut">
              <a:rPr lang="en-US" smtClean="0"/>
              <a:t>10/23/23</a:t>
            </a:fld>
            <a:endParaRPr lang="en-US"/>
          </a:p>
        </p:txBody>
      </p:sp>
      <p:sp>
        <p:nvSpPr>
          <p:cNvPr id="5" name="Footer Placeholder 4">
            <a:extLst>
              <a:ext uri="{FF2B5EF4-FFF2-40B4-BE49-F238E27FC236}">
                <a16:creationId xmlns:a16="http://schemas.microsoft.com/office/drawing/2014/main" id="{9C7101E3-ADB5-8331-51DD-44F0080ECD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10F373D-07A8-535E-33EC-65F76F2533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8E0E91-216D-AA49-B806-6F7E0F2C5C6F}" type="slidenum">
              <a:rPr lang="en-US" smtClean="0"/>
              <a:t>‹#›</a:t>
            </a:fld>
            <a:endParaRPr lang="en-US"/>
          </a:p>
        </p:txBody>
      </p:sp>
    </p:spTree>
    <p:extLst>
      <p:ext uri="{BB962C8B-B14F-4D97-AF65-F5344CB8AC3E}">
        <p14:creationId xmlns:p14="http://schemas.microsoft.com/office/powerpoint/2010/main" val="693622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vaclav.cvrcek@ff.cuni.cz" TargetMode="External"/><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gif"/><Relationship Id="rId4" Type="http://schemas.openxmlformats.org/officeDocument/2006/relationships/hyperlink" Target="mailto:masako_fidler@brown.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doi.org/10.1080/17405904.2021.191005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F483-763E-17ED-B7DC-85D84C31403D}"/>
              </a:ext>
            </a:extLst>
          </p:cNvPr>
          <p:cNvSpPr>
            <a:spLocks noGrp="1"/>
          </p:cNvSpPr>
          <p:nvPr>
            <p:ph type="ctrTitle"/>
          </p:nvPr>
        </p:nvSpPr>
        <p:spPr>
          <a:xfrm>
            <a:off x="1524000" y="1394223"/>
            <a:ext cx="9144000" cy="2815404"/>
          </a:xfrm>
        </p:spPr>
        <p:txBody>
          <a:bodyPr>
            <a:normAutofit/>
          </a:bodyPr>
          <a:lstStyle/>
          <a:p>
            <a:r>
              <a:rPr lang="en-US" sz="3600" dirty="0">
                <a:effectLst/>
                <a:latin typeface="+mn-lt"/>
                <a:ea typeface="Times New Roman" panose="02020603050405020304" pitchFamily="18" charset="0"/>
              </a:rPr>
              <a:t>Associations and Collocations in Corpora</a:t>
            </a:r>
            <a:br>
              <a:rPr lang="en-US" sz="3600" dirty="0">
                <a:effectLst/>
                <a:latin typeface="+mn-lt"/>
                <a:ea typeface="Times New Roman" panose="02020603050405020304" pitchFamily="18" charset="0"/>
              </a:rPr>
            </a:br>
            <a:br>
              <a:rPr lang="en-US" sz="3600" dirty="0">
                <a:effectLst/>
                <a:latin typeface="+mn-lt"/>
                <a:ea typeface="Times New Roman" panose="02020603050405020304" pitchFamily="18" charset="0"/>
              </a:rPr>
            </a:br>
            <a:br>
              <a:rPr lang="en-US" sz="3600" dirty="0">
                <a:effectLst/>
                <a:latin typeface="+mn-lt"/>
                <a:ea typeface="Times New Roman" panose="02020603050405020304" pitchFamily="18" charset="0"/>
              </a:rPr>
            </a:br>
            <a:endParaRPr lang="en-US" sz="3600" dirty="0">
              <a:latin typeface="+mn-lt"/>
            </a:endParaRPr>
          </a:p>
        </p:txBody>
      </p:sp>
      <p:sp>
        <p:nvSpPr>
          <p:cNvPr id="3" name="Subtitle 2">
            <a:extLst>
              <a:ext uri="{FF2B5EF4-FFF2-40B4-BE49-F238E27FC236}">
                <a16:creationId xmlns:a16="http://schemas.microsoft.com/office/drawing/2014/main" id="{2736532F-1AD3-1E92-C6EF-DD8EF8814CF7}"/>
              </a:ext>
            </a:extLst>
          </p:cNvPr>
          <p:cNvSpPr>
            <a:spLocks noGrp="1"/>
          </p:cNvSpPr>
          <p:nvPr>
            <p:ph type="subTitle" idx="1"/>
          </p:nvPr>
        </p:nvSpPr>
        <p:spPr>
          <a:xfrm>
            <a:off x="1524000" y="2898987"/>
            <a:ext cx="9144000" cy="2203478"/>
          </a:xfrm>
        </p:spPr>
        <p:txBody>
          <a:bodyPr>
            <a:normAutofit lnSpcReduction="10000"/>
          </a:bodyPr>
          <a:lstStyle/>
          <a:p>
            <a:r>
              <a:rPr lang="en-US" dirty="0"/>
              <a:t>Václav Cvrček, Charles University (</a:t>
            </a:r>
            <a:r>
              <a:rPr lang="en-US" dirty="0">
                <a:effectLst/>
                <a:ea typeface="Times New Roman" panose="02020603050405020304" pitchFamily="18" charset="0"/>
                <a:hlinkClick r:id="rId3"/>
              </a:rPr>
              <a:t>vaclav.cvrcek@ff.cuni.cz</a:t>
            </a:r>
            <a:r>
              <a:rPr lang="en-US" dirty="0">
                <a:ea typeface="Times New Roman" panose="02020603050405020304" pitchFamily="18" charset="0"/>
              </a:rPr>
              <a:t>)</a:t>
            </a:r>
          </a:p>
          <a:p>
            <a:r>
              <a:rPr lang="en-US" dirty="0"/>
              <a:t>Masako Fidler, Brown University (</a:t>
            </a:r>
            <a:r>
              <a:rPr lang="en-US" dirty="0">
                <a:hlinkClick r:id="rId4"/>
              </a:rPr>
              <a:t>masako_fidler@brown.edu</a:t>
            </a:r>
            <a:r>
              <a:rPr lang="en-US" dirty="0"/>
              <a:t>)</a:t>
            </a:r>
          </a:p>
          <a:p>
            <a:endParaRPr lang="en-US" sz="2400" dirty="0">
              <a:effectLst/>
              <a:latin typeface="+mn-lt"/>
              <a:ea typeface="Times New Roman" panose="02020603050405020304" pitchFamily="18" charset="0"/>
            </a:endParaRPr>
          </a:p>
          <a:p>
            <a:r>
              <a:rPr lang="en-US" sz="2400" dirty="0" err="1">
                <a:effectLst/>
                <a:latin typeface="+mn-lt"/>
                <a:ea typeface="Times New Roman" panose="02020603050405020304" pitchFamily="18" charset="0"/>
              </a:rPr>
              <a:t>Slovko</a:t>
            </a:r>
            <a:r>
              <a:rPr lang="en-US" sz="2400" dirty="0">
                <a:effectLst/>
                <a:latin typeface="+mn-lt"/>
                <a:ea typeface="Times New Roman" panose="02020603050405020304" pitchFamily="18" charset="0"/>
              </a:rPr>
              <a:t> 2023, October 20</a:t>
            </a:r>
          </a:p>
          <a:p>
            <a:r>
              <a:rPr lang="en-US" sz="2400" dirty="0">
                <a:effectLst/>
                <a:latin typeface="+mn-lt"/>
                <a:ea typeface="Times New Roman" panose="02020603050405020304" pitchFamily="18" charset="0"/>
              </a:rPr>
              <a:t>Bratislava</a:t>
            </a:r>
            <a:endParaRPr lang="en-US" dirty="0">
              <a:effectLst/>
              <a:ea typeface="Times New Roman" panose="02020603050405020304" pitchFamily="18" charset="0"/>
            </a:endParaRPr>
          </a:p>
        </p:txBody>
      </p:sp>
      <p:pic>
        <p:nvPicPr>
          <p:cNvPr id="7" name="Picture 6" descr="A picture containing text, font, graphics, symbol&#10;&#10;Description automatically generated">
            <a:extLst>
              <a:ext uri="{FF2B5EF4-FFF2-40B4-BE49-F238E27FC236}">
                <a16:creationId xmlns:a16="http://schemas.microsoft.com/office/drawing/2014/main" id="{F9C91627-F2A8-6D02-5BE0-12E31C51DE7C}"/>
              </a:ext>
            </a:extLst>
          </p:cNvPr>
          <p:cNvPicPr>
            <a:picLocks noChangeAspect="1"/>
          </p:cNvPicPr>
          <p:nvPr/>
        </p:nvPicPr>
        <p:blipFill>
          <a:blip r:embed="rId5"/>
          <a:stretch>
            <a:fillRect/>
          </a:stretch>
        </p:blipFill>
        <p:spPr>
          <a:xfrm>
            <a:off x="387035" y="338665"/>
            <a:ext cx="2273930" cy="1132417"/>
          </a:xfrm>
          <a:prstGeom prst="rect">
            <a:avLst/>
          </a:prstGeom>
        </p:spPr>
      </p:pic>
      <p:pic>
        <p:nvPicPr>
          <p:cNvPr id="9" name="Picture 8" descr="A picture containing font, graphics, text, calligraphy&#10;&#10;Description automatically generated">
            <a:extLst>
              <a:ext uri="{FF2B5EF4-FFF2-40B4-BE49-F238E27FC236}">
                <a16:creationId xmlns:a16="http://schemas.microsoft.com/office/drawing/2014/main" id="{3F0C049C-D671-7BE7-033A-A8662C6BBDE3}"/>
              </a:ext>
            </a:extLst>
          </p:cNvPr>
          <p:cNvPicPr>
            <a:picLocks noChangeAspect="1"/>
          </p:cNvPicPr>
          <p:nvPr/>
        </p:nvPicPr>
        <p:blipFill>
          <a:blip r:embed="rId6"/>
          <a:stretch>
            <a:fillRect/>
          </a:stretch>
        </p:blipFill>
        <p:spPr>
          <a:xfrm>
            <a:off x="8238067" y="442885"/>
            <a:ext cx="3784600" cy="575259"/>
          </a:xfrm>
          <a:prstGeom prst="rect">
            <a:avLst/>
          </a:prstGeom>
        </p:spPr>
      </p:pic>
      <p:pic>
        <p:nvPicPr>
          <p:cNvPr id="5" name="Obrázek 4" descr="Obsah obrázku Písmo, Grafika, logo, text&#10;&#10;Popis byl vytvořen automaticky">
            <a:extLst>
              <a:ext uri="{FF2B5EF4-FFF2-40B4-BE49-F238E27FC236}">
                <a16:creationId xmlns:a16="http://schemas.microsoft.com/office/drawing/2014/main" id="{5AEDD468-AF24-4DF5-71AA-ABFA22A142BA}"/>
              </a:ext>
            </a:extLst>
          </p:cNvPr>
          <p:cNvPicPr>
            <a:picLocks noChangeAspect="1"/>
          </p:cNvPicPr>
          <p:nvPr/>
        </p:nvPicPr>
        <p:blipFill>
          <a:blip r:embed="rId7"/>
          <a:stretch>
            <a:fillRect/>
          </a:stretch>
        </p:blipFill>
        <p:spPr>
          <a:xfrm>
            <a:off x="8138159" y="5134711"/>
            <a:ext cx="3884507" cy="1716358"/>
          </a:xfrm>
          <a:prstGeom prst="rect">
            <a:avLst/>
          </a:prstGeom>
        </p:spPr>
      </p:pic>
      <p:sp>
        <p:nvSpPr>
          <p:cNvPr id="6" name="TextovéPole 5">
            <a:extLst>
              <a:ext uri="{FF2B5EF4-FFF2-40B4-BE49-F238E27FC236}">
                <a16:creationId xmlns:a16="http://schemas.microsoft.com/office/drawing/2014/main" id="{A0B5851E-28EB-C11B-D321-6FC0A7694273}"/>
              </a:ext>
            </a:extLst>
          </p:cNvPr>
          <p:cNvSpPr txBox="1"/>
          <p:nvPr/>
        </p:nvSpPr>
        <p:spPr>
          <a:xfrm>
            <a:off x="1430867" y="5513911"/>
            <a:ext cx="6807200" cy="1169551"/>
          </a:xfrm>
          <a:prstGeom prst="rect">
            <a:avLst/>
          </a:prstGeom>
          <a:noFill/>
        </p:spPr>
        <p:txBody>
          <a:bodyPr wrap="square" rtlCol="0">
            <a:spAutoFit/>
          </a:bodyPr>
          <a:lstStyle/>
          <a:p>
            <a:r>
              <a:rPr lang="en-US" sz="1400" dirty="0">
                <a:solidFill>
                  <a:schemeClr val="tx1">
                    <a:lumMod val="65000"/>
                    <a:lumOff val="35000"/>
                  </a:schemeClr>
                </a:solidFill>
              </a:rPr>
              <a:t>This study was supported by the NPO </a:t>
            </a:r>
            <a:r>
              <a:rPr lang="en-US" sz="1400" b="1" dirty="0">
                <a:solidFill>
                  <a:schemeClr val="tx1">
                    <a:lumMod val="65000"/>
                    <a:lumOff val="35000"/>
                  </a:schemeClr>
                </a:solidFill>
              </a:rPr>
              <a:t>Systemic Risk Institute (SYRI)</a:t>
            </a:r>
            <a:r>
              <a:rPr lang="en-US" sz="1400" dirty="0">
                <a:solidFill>
                  <a:schemeClr val="tx1">
                    <a:lumMod val="65000"/>
                    <a:lumOff val="35000"/>
                  </a:schemeClr>
                </a:solidFill>
              </a:rPr>
              <a:t> number LX22NPO5101, funded by European Union - Next Generation EU (Ministry of Education, Youth and Sports, NPO: EXCELES) and resulted from the implementation of the </a:t>
            </a:r>
            <a:r>
              <a:rPr lang="en-US" sz="1400" b="1" dirty="0">
                <a:solidFill>
                  <a:schemeClr val="tx1">
                    <a:lumMod val="65000"/>
                    <a:lumOff val="35000"/>
                  </a:schemeClr>
                </a:solidFill>
              </a:rPr>
              <a:t>Czech National Corpus project</a:t>
            </a:r>
            <a:r>
              <a:rPr lang="en-US" sz="1400" dirty="0">
                <a:solidFill>
                  <a:schemeClr val="tx1">
                    <a:lumMod val="65000"/>
                    <a:lumOff val="35000"/>
                  </a:schemeClr>
                </a:solidFill>
              </a:rPr>
              <a:t> (LM2023044) funded by the Ministry of Education, Youth and Sports of the Czech Republic within the framework of Large Research, Development and Innovation Infrastructures.</a:t>
            </a:r>
          </a:p>
        </p:txBody>
      </p:sp>
    </p:spTree>
    <p:extLst>
      <p:ext uri="{BB962C8B-B14F-4D97-AF65-F5344CB8AC3E}">
        <p14:creationId xmlns:p14="http://schemas.microsoft.com/office/powerpoint/2010/main" val="2930985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1A233-DD4A-0A56-0D4C-0CED4F2C3DAA}"/>
              </a:ext>
            </a:extLst>
          </p:cNvPr>
          <p:cNvSpPr>
            <a:spLocks noGrp="1"/>
          </p:cNvSpPr>
          <p:nvPr>
            <p:ph type="title"/>
          </p:nvPr>
        </p:nvSpPr>
        <p:spPr/>
        <p:txBody>
          <a:bodyPr>
            <a:normAutofit fontScale="90000"/>
          </a:bodyPr>
          <a:lstStyle/>
          <a:p>
            <a:br>
              <a:rPr lang="en-US" dirty="0">
                <a:latin typeface="+mn-lt"/>
              </a:rPr>
            </a:br>
            <a:r>
              <a:rPr lang="en-US" sz="4400" dirty="0">
                <a:latin typeface="+mn-lt"/>
                <a:cs typeface="Times New Roman" panose="02020603050405020304" pitchFamily="18" charset="0"/>
                <a:sym typeface="Wingdings" pitchFamily="2" charset="2"/>
              </a:rPr>
              <a:t>What we looked for: how MBA and CA reflect changing discourse in 1996 and 2021.</a:t>
            </a:r>
            <a:br>
              <a:rPr lang="en-US" dirty="0">
                <a:latin typeface="+mn-lt"/>
              </a:rPr>
            </a:br>
            <a:endParaRPr lang="en-US" dirty="0">
              <a:latin typeface="+mn-lt"/>
            </a:endParaRPr>
          </a:p>
        </p:txBody>
      </p:sp>
      <p:sp>
        <p:nvSpPr>
          <p:cNvPr id="3" name="Content Placeholder 2">
            <a:extLst>
              <a:ext uri="{FF2B5EF4-FFF2-40B4-BE49-F238E27FC236}">
                <a16:creationId xmlns:a16="http://schemas.microsoft.com/office/drawing/2014/main" id="{7CF2FC5A-6464-1F15-BCD8-452284EDF400}"/>
              </a:ext>
            </a:extLst>
          </p:cNvPr>
          <p:cNvSpPr>
            <a:spLocks noGrp="1"/>
          </p:cNvSpPr>
          <p:nvPr>
            <p:ph idx="1"/>
          </p:nvPr>
        </p:nvSpPr>
        <p:spPr/>
        <p:txBody>
          <a:bodyPr>
            <a:normAutofit/>
          </a:bodyPr>
          <a:lstStyle/>
          <a:p>
            <a:pPr marL="514350" indent="-514350">
              <a:buFont typeface="+mj-lt"/>
              <a:buAutoNum type="arabicPeriod"/>
            </a:pPr>
            <a:r>
              <a:rPr lang="en-US" dirty="0"/>
              <a:t>the associations/collocates that are </a:t>
            </a:r>
            <a:r>
              <a:rPr lang="en-US" b="1" dirty="0"/>
              <a:t>unique for the method</a:t>
            </a:r>
            <a:r>
              <a:rPr lang="en-US" dirty="0"/>
              <a:t> in each year.</a:t>
            </a:r>
          </a:p>
          <a:p>
            <a:pPr marL="514350" indent="-514350">
              <a:buFont typeface="+mj-lt"/>
              <a:buAutoNum type="arabicPeriod"/>
            </a:pPr>
            <a:r>
              <a:rPr lang="en-US" dirty="0"/>
              <a:t>we attempted to group together those associations/collocates that point to a more general rubric (e.g. economy, relation to other countries, weather)</a:t>
            </a:r>
          </a:p>
        </p:txBody>
      </p:sp>
    </p:spTree>
    <p:extLst>
      <p:ext uri="{BB962C8B-B14F-4D97-AF65-F5344CB8AC3E}">
        <p14:creationId xmlns:p14="http://schemas.microsoft.com/office/powerpoint/2010/main" val="991172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E17773-A16D-501C-97D0-F9FD97635498}"/>
              </a:ext>
            </a:extLst>
          </p:cNvPr>
          <p:cNvSpPr>
            <a:spLocks noGrp="1"/>
          </p:cNvSpPr>
          <p:nvPr>
            <p:ph type="title"/>
          </p:nvPr>
        </p:nvSpPr>
        <p:spPr/>
        <p:txBody>
          <a:bodyPr/>
          <a:lstStyle/>
          <a:p>
            <a:r>
              <a:rPr lang="en-US" dirty="0"/>
              <a:t>Differences in number of associated items</a:t>
            </a:r>
          </a:p>
        </p:txBody>
      </p:sp>
      <p:graphicFrame>
        <p:nvGraphicFramePr>
          <p:cNvPr id="6" name="Zástupný obsah 5">
            <a:extLst>
              <a:ext uri="{FF2B5EF4-FFF2-40B4-BE49-F238E27FC236}">
                <a16:creationId xmlns:a16="http://schemas.microsoft.com/office/drawing/2014/main" id="{E71D86BB-A0E5-5C5A-F459-EC7FCF416242}"/>
              </a:ext>
            </a:extLst>
          </p:cNvPr>
          <p:cNvGraphicFramePr>
            <a:graphicFrameLocks noGrp="1"/>
          </p:cNvGraphicFramePr>
          <p:nvPr>
            <p:ph idx="1"/>
            <p:extLst>
              <p:ext uri="{D42A27DB-BD31-4B8C-83A1-F6EECF244321}">
                <p14:modId xmlns:p14="http://schemas.microsoft.com/office/powerpoint/2010/main" val="3629605466"/>
              </p:ext>
            </p:extLst>
          </p:nvPr>
        </p:nvGraphicFramePr>
        <p:xfrm>
          <a:off x="5183188" y="987425"/>
          <a:ext cx="6172200" cy="4820920"/>
        </p:xfrm>
        <a:graphic>
          <a:graphicData uri="http://schemas.openxmlformats.org/drawingml/2006/table">
            <a:tbl>
              <a:tblPr firstRow="1" bandRow="1">
                <a:tableStyleId>{5C22544A-7EE6-4342-B048-85BDC9FD1C3A}</a:tableStyleId>
              </a:tblPr>
              <a:tblGrid>
                <a:gridCol w="3437029">
                  <a:extLst>
                    <a:ext uri="{9D8B030D-6E8A-4147-A177-3AD203B41FA5}">
                      <a16:colId xmlns:a16="http://schemas.microsoft.com/office/drawing/2014/main" val="2821771857"/>
                    </a:ext>
                  </a:extLst>
                </a:gridCol>
                <a:gridCol w="1376039">
                  <a:extLst>
                    <a:ext uri="{9D8B030D-6E8A-4147-A177-3AD203B41FA5}">
                      <a16:colId xmlns:a16="http://schemas.microsoft.com/office/drawing/2014/main" val="3788088734"/>
                    </a:ext>
                  </a:extLst>
                </a:gridCol>
                <a:gridCol w="1359132">
                  <a:extLst>
                    <a:ext uri="{9D8B030D-6E8A-4147-A177-3AD203B41FA5}">
                      <a16:colId xmlns:a16="http://schemas.microsoft.com/office/drawing/2014/main" val="759103021"/>
                    </a:ext>
                  </a:extLst>
                </a:gridCol>
              </a:tblGrid>
              <a:tr h="370840">
                <a:tc>
                  <a:txBody>
                    <a:bodyPr/>
                    <a:lstStyle/>
                    <a:p>
                      <a:r>
                        <a:rPr lang="en-US" dirty="0"/>
                        <a:t>Group</a:t>
                      </a:r>
                    </a:p>
                  </a:txBody>
                  <a:tcPr/>
                </a:tc>
                <a:tc>
                  <a:txBody>
                    <a:bodyPr/>
                    <a:lstStyle/>
                    <a:p>
                      <a:r>
                        <a:rPr lang="en-US" dirty="0"/>
                        <a:t>Associations</a:t>
                      </a:r>
                    </a:p>
                  </a:txBody>
                  <a:tcPr/>
                </a:tc>
                <a:tc>
                  <a:txBody>
                    <a:bodyPr/>
                    <a:lstStyle/>
                    <a:p>
                      <a:r>
                        <a:rPr lang="en-US" dirty="0"/>
                        <a:t>Collocations</a:t>
                      </a:r>
                    </a:p>
                  </a:txBody>
                  <a:tcPr/>
                </a:tc>
                <a:extLst>
                  <a:ext uri="{0D108BD9-81ED-4DB2-BD59-A6C34878D82A}">
                    <a16:rowId xmlns:a16="http://schemas.microsoft.com/office/drawing/2014/main" val="4105617198"/>
                  </a:ext>
                </a:extLst>
              </a:tr>
              <a:tr h="370840">
                <a:tc>
                  <a:txBody>
                    <a:bodyPr/>
                    <a:lstStyle/>
                    <a:p>
                      <a:r>
                        <a:rPr lang="en-US" dirty="0"/>
                        <a:t>Domestic regions/towns</a:t>
                      </a:r>
                    </a:p>
                  </a:txBody>
                  <a:tcPr/>
                </a:tc>
                <a:tc>
                  <a:txBody>
                    <a:bodyPr/>
                    <a:lstStyle/>
                    <a:p>
                      <a:pPr algn="r"/>
                      <a:r>
                        <a:rPr lang="en-US" dirty="0"/>
                        <a:t>21</a:t>
                      </a:r>
                    </a:p>
                  </a:txBody>
                  <a:tcPr/>
                </a:tc>
                <a:tc>
                  <a:txBody>
                    <a:bodyPr/>
                    <a:lstStyle/>
                    <a:p>
                      <a:pPr algn="r"/>
                      <a:r>
                        <a:rPr lang="en-US" b="1" dirty="0">
                          <a:solidFill>
                            <a:schemeClr val="tx1"/>
                          </a:solidFill>
                        </a:rPr>
                        <a:t>32</a:t>
                      </a:r>
                    </a:p>
                  </a:txBody>
                  <a:tcPr/>
                </a:tc>
                <a:extLst>
                  <a:ext uri="{0D108BD9-81ED-4DB2-BD59-A6C34878D82A}">
                    <a16:rowId xmlns:a16="http://schemas.microsoft.com/office/drawing/2014/main" val="4281890240"/>
                  </a:ext>
                </a:extLst>
              </a:tr>
              <a:tr h="370840">
                <a:tc>
                  <a:txBody>
                    <a:bodyPr/>
                    <a:lstStyle/>
                    <a:p>
                      <a:r>
                        <a:rPr lang="en-US" dirty="0"/>
                        <a:t>Economy and industry</a:t>
                      </a:r>
                    </a:p>
                  </a:txBody>
                  <a:tcPr/>
                </a:tc>
                <a:tc>
                  <a:txBody>
                    <a:bodyPr/>
                    <a:lstStyle/>
                    <a:p>
                      <a:pPr algn="r"/>
                      <a:r>
                        <a:rPr lang="en-US" b="1" dirty="0"/>
                        <a:t>65</a:t>
                      </a:r>
                    </a:p>
                  </a:txBody>
                  <a:tcPr/>
                </a:tc>
                <a:tc>
                  <a:txBody>
                    <a:bodyPr/>
                    <a:lstStyle/>
                    <a:p>
                      <a:pPr algn="r"/>
                      <a:r>
                        <a:rPr lang="en-US" dirty="0"/>
                        <a:t>54</a:t>
                      </a:r>
                    </a:p>
                  </a:txBody>
                  <a:tcPr/>
                </a:tc>
                <a:extLst>
                  <a:ext uri="{0D108BD9-81ED-4DB2-BD59-A6C34878D82A}">
                    <a16:rowId xmlns:a16="http://schemas.microsoft.com/office/drawing/2014/main" val="1727507442"/>
                  </a:ext>
                </a:extLst>
              </a:tr>
              <a:tr h="370840">
                <a:tc>
                  <a:txBody>
                    <a:bodyPr/>
                    <a:lstStyle/>
                    <a:p>
                      <a:r>
                        <a:rPr lang="en-US" dirty="0"/>
                        <a:t>Function words</a:t>
                      </a:r>
                    </a:p>
                  </a:txBody>
                  <a:tcPr/>
                </a:tc>
                <a:tc>
                  <a:txBody>
                    <a:bodyPr/>
                    <a:lstStyle/>
                    <a:p>
                      <a:pPr algn="r"/>
                      <a:r>
                        <a:rPr lang="en-US" b="1" dirty="0">
                          <a:solidFill>
                            <a:srgbClr val="FF0000"/>
                          </a:solidFill>
                        </a:rPr>
                        <a:t>72</a:t>
                      </a:r>
                    </a:p>
                  </a:txBody>
                  <a:tcPr/>
                </a:tc>
                <a:tc>
                  <a:txBody>
                    <a:bodyPr/>
                    <a:lstStyle/>
                    <a:p>
                      <a:pPr algn="r"/>
                      <a:r>
                        <a:rPr lang="en-US" dirty="0"/>
                        <a:t>32</a:t>
                      </a:r>
                    </a:p>
                  </a:txBody>
                  <a:tcPr/>
                </a:tc>
                <a:extLst>
                  <a:ext uri="{0D108BD9-81ED-4DB2-BD59-A6C34878D82A}">
                    <a16:rowId xmlns:a16="http://schemas.microsoft.com/office/drawing/2014/main" val="2389529948"/>
                  </a:ext>
                </a:extLst>
              </a:tr>
              <a:tr h="370840">
                <a:tc>
                  <a:txBody>
                    <a:bodyPr/>
                    <a:lstStyle/>
                    <a:p>
                      <a:r>
                        <a:rPr lang="en-US" dirty="0"/>
                        <a:t>Geographic terms</a:t>
                      </a:r>
                    </a:p>
                  </a:txBody>
                  <a:tcPr/>
                </a:tc>
                <a:tc>
                  <a:txBody>
                    <a:bodyPr/>
                    <a:lstStyle/>
                    <a:p>
                      <a:pPr algn="r"/>
                      <a:r>
                        <a:rPr lang="en-US" dirty="0"/>
                        <a:t>27</a:t>
                      </a:r>
                    </a:p>
                  </a:txBody>
                  <a:tcPr/>
                </a:tc>
                <a:tc>
                  <a:txBody>
                    <a:bodyPr/>
                    <a:lstStyle/>
                    <a:p>
                      <a:pPr algn="r"/>
                      <a:r>
                        <a:rPr lang="en-US" b="1" dirty="0">
                          <a:solidFill>
                            <a:srgbClr val="FF0000"/>
                          </a:solidFill>
                        </a:rPr>
                        <a:t>54</a:t>
                      </a:r>
                    </a:p>
                  </a:txBody>
                  <a:tcPr/>
                </a:tc>
                <a:extLst>
                  <a:ext uri="{0D108BD9-81ED-4DB2-BD59-A6C34878D82A}">
                    <a16:rowId xmlns:a16="http://schemas.microsoft.com/office/drawing/2014/main" val="2608401021"/>
                  </a:ext>
                </a:extLst>
              </a:tr>
              <a:tr h="370840">
                <a:tc>
                  <a:txBody>
                    <a:bodyPr/>
                    <a:lstStyle/>
                    <a:p>
                      <a:r>
                        <a:rPr lang="en-US" dirty="0"/>
                        <a:t>Migration</a:t>
                      </a:r>
                    </a:p>
                  </a:txBody>
                  <a:tcPr/>
                </a:tc>
                <a:tc>
                  <a:txBody>
                    <a:bodyPr/>
                    <a:lstStyle/>
                    <a:p>
                      <a:pPr algn="r"/>
                      <a:r>
                        <a:rPr lang="en-US" dirty="0"/>
                        <a:t>1</a:t>
                      </a:r>
                    </a:p>
                  </a:txBody>
                  <a:tcPr/>
                </a:tc>
                <a:tc>
                  <a:txBody>
                    <a:bodyPr/>
                    <a:lstStyle/>
                    <a:p>
                      <a:pPr algn="r"/>
                      <a:r>
                        <a:rPr lang="en-US" b="1" dirty="0">
                          <a:solidFill>
                            <a:srgbClr val="FF0000"/>
                          </a:solidFill>
                        </a:rPr>
                        <a:t>11</a:t>
                      </a:r>
                    </a:p>
                  </a:txBody>
                  <a:tcPr/>
                </a:tc>
                <a:extLst>
                  <a:ext uri="{0D108BD9-81ED-4DB2-BD59-A6C34878D82A}">
                    <a16:rowId xmlns:a16="http://schemas.microsoft.com/office/drawing/2014/main" val="3672117258"/>
                  </a:ext>
                </a:extLst>
              </a:tr>
              <a:tr h="370840">
                <a:tc>
                  <a:txBody>
                    <a:bodyPr/>
                    <a:lstStyle/>
                    <a:p>
                      <a:r>
                        <a:rPr lang="en-US" dirty="0"/>
                        <a:t>Modal words</a:t>
                      </a:r>
                    </a:p>
                  </a:txBody>
                  <a:tcPr/>
                </a:tc>
                <a:tc>
                  <a:txBody>
                    <a:bodyPr/>
                    <a:lstStyle/>
                    <a:p>
                      <a:pPr algn="r"/>
                      <a:r>
                        <a:rPr lang="en-US" b="1" dirty="0">
                          <a:solidFill>
                            <a:srgbClr val="FF0000"/>
                          </a:solidFill>
                        </a:rPr>
                        <a:t>18</a:t>
                      </a:r>
                    </a:p>
                  </a:txBody>
                  <a:tcPr/>
                </a:tc>
                <a:tc>
                  <a:txBody>
                    <a:bodyPr/>
                    <a:lstStyle/>
                    <a:p>
                      <a:pPr algn="r"/>
                      <a:r>
                        <a:rPr lang="en-US" dirty="0"/>
                        <a:t>0</a:t>
                      </a:r>
                    </a:p>
                  </a:txBody>
                  <a:tcPr/>
                </a:tc>
                <a:extLst>
                  <a:ext uri="{0D108BD9-81ED-4DB2-BD59-A6C34878D82A}">
                    <a16:rowId xmlns:a16="http://schemas.microsoft.com/office/drawing/2014/main" val="2159490227"/>
                  </a:ext>
                </a:extLst>
              </a:tr>
              <a:tr h="370840">
                <a:tc>
                  <a:txBody>
                    <a:bodyPr/>
                    <a:lstStyle/>
                    <a:p>
                      <a:r>
                        <a:rPr lang="en-US" dirty="0"/>
                        <a:t>We (Czechs) vs. they</a:t>
                      </a:r>
                    </a:p>
                  </a:txBody>
                  <a:tcPr/>
                </a:tc>
                <a:tc>
                  <a:txBody>
                    <a:bodyPr/>
                    <a:lstStyle/>
                    <a:p>
                      <a:pPr algn="r"/>
                      <a:r>
                        <a:rPr lang="en-US" b="1" dirty="0">
                          <a:solidFill>
                            <a:srgbClr val="FF0000"/>
                          </a:solidFill>
                        </a:rPr>
                        <a:t>32</a:t>
                      </a:r>
                    </a:p>
                  </a:txBody>
                  <a:tcPr/>
                </a:tc>
                <a:tc>
                  <a:txBody>
                    <a:bodyPr/>
                    <a:lstStyle/>
                    <a:p>
                      <a:pPr algn="r"/>
                      <a:r>
                        <a:rPr lang="en-US" dirty="0"/>
                        <a:t>10</a:t>
                      </a:r>
                    </a:p>
                  </a:txBody>
                  <a:tcPr/>
                </a:tc>
                <a:extLst>
                  <a:ext uri="{0D108BD9-81ED-4DB2-BD59-A6C34878D82A}">
                    <a16:rowId xmlns:a16="http://schemas.microsoft.com/office/drawing/2014/main" val="2881982150"/>
                  </a:ext>
                </a:extLst>
              </a:tr>
              <a:tr h="370840">
                <a:tc>
                  <a:txBody>
                    <a:bodyPr/>
                    <a:lstStyle/>
                    <a:p>
                      <a:r>
                        <a:rPr lang="en-US" dirty="0"/>
                        <a:t>Numbers and quantification</a:t>
                      </a:r>
                    </a:p>
                  </a:txBody>
                  <a:tcPr/>
                </a:tc>
                <a:tc>
                  <a:txBody>
                    <a:bodyPr/>
                    <a:lstStyle/>
                    <a:p>
                      <a:pPr algn="r"/>
                      <a:r>
                        <a:rPr lang="en-US" b="1" dirty="0">
                          <a:solidFill>
                            <a:srgbClr val="FF0000"/>
                          </a:solidFill>
                        </a:rPr>
                        <a:t>35</a:t>
                      </a:r>
                    </a:p>
                  </a:txBody>
                  <a:tcPr/>
                </a:tc>
                <a:tc>
                  <a:txBody>
                    <a:bodyPr/>
                    <a:lstStyle/>
                    <a:p>
                      <a:pPr algn="r"/>
                      <a:r>
                        <a:rPr lang="en-US" dirty="0"/>
                        <a:t>10</a:t>
                      </a:r>
                    </a:p>
                  </a:txBody>
                  <a:tcPr/>
                </a:tc>
                <a:extLst>
                  <a:ext uri="{0D108BD9-81ED-4DB2-BD59-A6C34878D82A}">
                    <a16:rowId xmlns:a16="http://schemas.microsoft.com/office/drawing/2014/main" val="3538108002"/>
                  </a:ext>
                </a:extLst>
              </a:tr>
              <a:tr h="370840">
                <a:tc>
                  <a:txBody>
                    <a:bodyPr/>
                    <a:lstStyle/>
                    <a:p>
                      <a:r>
                        <a:rPr lang="en-US" dirty="0"/>
                        <a:t>Politics and power</a:t>
                      </a:r>
                    </a:p>
                  </a:txBody>
                  <a:tcPr/>
                </a:tc>
                <a:tc>
                  <a:txBody>
                    <a:bodyPr/>
                    <a:lstStyle/>
                    <a:p>
                      <a:pPr algn="r"/>
                      <a:r>
                        <a:rPr lang="en-US" b="1" dirty="0">
                          <a:solidFill>
                            <a:srgbClr val="FF0000"/>
                          </a:solidFill>
                        </a:rPr>
                        <a:t>85</a:t>
                      </a:r>
                    </a:p>
                  </a:txBody>
                  <a:tcPr/>
                </a:tc>
                <a:tc>
                  <a:txBody>
                    <a:bodyPr/>
                    <a:lstStyle/>
                    <a:p>
                      <a:pPr algn="r"/>
                      <a:r>
                        <a:rPr lang="en-US" dirty="0"/>
                        <a:t>29</a:t>
                      </a:r>
                    </a:p>
                  </a:txBody>
                  <a:tcPr/>
                </a:tc>
                <a:extLst>
                  <a:ext uri="{0D108BD9-81ED-4DB2-BD59-A6C34878D82A}">
                    <a16:rowId xmlns:a16="http://schemas.microsoft.com/office/drawing/2014/main" val="3782927492"/>
                  </a:ext>
                </a:extLst>
              </a:tr>
              <a:tr h="370840">
                <a:tc>
                  <a:txBody>
                    <a:bodyPr/>
                    <a:lstStyle/>
                    <a:p>
                      <a:r>
                        <a:rPr lang="en-US" dirty="0"/>
                        <a:t>Proper nouns</a:t>
                      </a:r>
                    </a:p>
                  </a:txBody>
                  <a:tcPr/>
                </a:tc>
                <a:tc>
                  <a:txBody>
                    <a:bodyPr/>
                    <a:lstStyle/>
                    <a:p>
                      <a:pPr algn="r"/>
                      <a:r>
                        <a:rPr lang="en-US" dirty="0"/>
                        <a:t>15</a:t>
                      </a:r>
                    </a:p>
                  </a:txBody>
                  <a:tcPr/>
                </a:tc>
                <a:tc>
                  <a:txBody>
                    <a:bodyPr/>
                    <a:lstStyle/>
                    <a:p>
                      <a:pPr algn="r"/>
                      <a:r>
                        <a:rPr lang="en-US" b="1" dirty="0">
                          <a:solidFill>
                            <a:srgbClr val="FF0000"/>
                          </a:solidFill>
                        </a:rPr>
                        <a:t>63</a:t>
                      </a:r>
                    </a:p>
                  </a:txBody>
                  <a:tcPr/>
                </a:tc>
                <a:extLst>
                  <a:ext uri="{0D108BD9-81ED-4DB2-BD59-A6C34878D82A}">
                    <a16:rowId xmlns:a16="http://schemas.microsoft.com/office/drawing/2014/main" val="3197254993"/>
                  </a:ext>
                </a:extLst>
              </a:tr>
              <a:tr h="370840">
                <a:tc>
                  <a:txBody>
                    <a:bodyPr/>
                    <a:lstStyle/>
                    <a:p>
                      <a:r>
                        <a:rPr lang="en-US" dirty="0"/>
                        <a:t>Time related expressions</a:t>
                      </a:r>
                    </a:p>
                  </a:txBody>
                  <a:tcPr/>
                </a:tc>
                <a:tc>
                  <a:txBody>
                    <a:bodyPr/>
                    <a:lstStyle/>
                    <a:p>
                      <a:pPr algn="r"/>
                      <a:r>
                        <a:rPr lang="en-US" b="1" dirty="0">
                          <a:solidFill>
                            <a:srgbClr val="FF0000"/>
                          </a:solidFill>
                        </a:rPr>
                        <a:t>44</a:t>
                      </a:r>
                    </a:p>
                  </a:txBody>
                  <a:tcPr/>
                </a:tc>
                <a:tc>
                  <a:txBody>
                    <a:bodyPr/>
                    <a:lstStyle/>
                    <a:p>
                      <a:pPr algn="r"/>
                      <a:r>
                        <a:rPr lang="en-US" dirty="0"/>
                        <a:t>7</a:t>
                      </a:r>
                    </a:p>
                  </a:txBody>
                  <a:tcPr/>
                </a:tc>
                <a:extLst>
                  <a:ext uri="{0D108BD9-81ED-4DB2-BD59-A6C34878D82A}">
                    <a16:rowId xmlns:a16="http://schemas.microsoft.com/office/drawing/2014/main" val="1345294065"/>
                  </a:ext>
                </a:extLst>
              </a:tr>
              <a:tr h="370840">
                <a:tc>
                  <a:txBody>
                    <a:bodyPr/>
                    <a:lstStyle/>
                    <a:p>
                      <a:r>
                        <a:rPr lang="en-US" dirty="0"/>
                        <a:t>Weather</a:t>
                      </a:r>
                    </a:p>
                  </a:txBody>
                  <a:tcPr/>
                </a:tc>
                <a:tc>
                  <a:txBody>
                    <a:bodyPr/>
                    <a:lstStyle/>
                    <a:p>
                      <a:pPr algn="r"/>
                      <a:r>
                        <a:rPr lang="en-US" dirty="0"/>
                        <a:t>13</a:t>
                      </a:r>
                    </a:p>
                  </a:txBody>
                  <a:tcPr/>
                </a:tc>
                <a:tc>
                  <a:txBody>
                    <a:bodyPr/>
                    <a:lstStyle/>
                    <a:p>
                      <a:pPr algn="r"/>
                      <a:r>
                        <a:rPr lang="en-US" b="1" dirty="0">
                          <a:solidFill>
                            <a:srgbClr val="FF0000"/>
                          </a:solidFill>
                        </a:rPr>
                        <a:t>38</a:t>
                      </a:r>
                    </a:p>
                  </a:txBody>
                  <a:tcPr/>
                </a:tc>
                <a:extLst>
                  <a:ext uri="{0D108BD9-81ED-4DB2-BD59-A6C34878D82A}">
                    <a16:rowId xmlns:a16="http://schemas.microsoft.com/office/drawing/2014/main" val="2180201091"/>
                  </a:ext>
                </a:extLst>
              </a:tr>
            </a:tbl>
          </a:graphicData>
        </a:graphic>
      </p:graphicFrame>
      <p:sp>
        <p:nvSpPr>
          <p:cNvPr id="4" name="Zástupný text 3">
            <a:extLst>
              <a:ext uri="{FF2B5EF4-FFF2-40B4-BE49-F238E27FC236}">
                <a16:creationId xmlns:a16="http://schemas.microsoft.com/office/drawing/2014/main" id="{853A52C4-0736-9212-1C62-4F09BA7739BC}"/>
              </a:ext>
            </a:extLst>
          </p:cNvPr>
          <p:cNvSpPr>
            <a:spLocks noGrp="1"/>
          </p:cNvSpPr>
          <p:nvPr>
            <p:ph type="body" sz="half" idx="2"/>
          </p:nvPr>
        </p:nvSpPr>
        <p:spPr/>
        <p:txBody>
          <a:bodyPr>
            <a:normAutofit/>
          </a:bodyPr>
          <a:lstStyle/>
          <a:p>
            <a:pPr marL="285750" indent="-285750">
              <a:buFont typeface="Arial" panose="020B0604020202020204" pitchFamily="34" charset="0"/>
              <a:buChar char="•"/>
            </a:pPr>
            <a:r>
              <a:rPr lang="en-US" dirty="0"/>
              <a:t>Total number of associated lemmas: 1210</a:t>
            </a:r>
          </a:p>
          <a:p>
            <a:pPr marL="285750" indent="-285750">
              <a:buFont typeface="Arial" panose="020B0604020202020204" pitchFamily="34" charset="0"/>
              <a:buChar char="•"/>
            </a:pPr>
            <a:r>
              <a:rPr lang="en-US" dirty="0"/>
              <a:t>Lemmas were assigned semantic categories (792):</a:t>
            </a:r>
          </a:p>
          <a:p>
            <a:pPr lvl="1"/>
            <a:r>
              <a:rPr lang="cs-CZ" sz="1600" i="1" dirty="0" err="1">
                <a:effectLst/>
                <a:latin typeface="LMRoman10-Regular-Identity-H"/>
              </a:rPr>
              <a:t>words</a:t>
            </a:r>
            <a:r>
              <a:rPr lang="cs-CZ" sz="1600" i="1" dirty="0">
                <a:effectLst/>
                <a:latin typeface="LMRoman10-Regular-Identity-H"/>
              </a:rPr>
              <a:t> </a:t>
            </a:r>
            <a:r>
              <a:rPr lang="cs-CZ" sz="1600" i="1" dirty="0" err="1">
                <a:effectLst/>
                <a:latin typeface="LMRoman10-Regular-Identity-H"/>
              </a:rPr>
              <a:t>of</a:t>
            </a:r>
            <a:r>
              <a:rPr lang="cs-CZ" sz="1600" i="1" dirty="0">
                <a:effectLst/>
                <a:latin typeface="LMRoman10-Regular-Identity-H"/>
              </a:rPr>
              <a:t> </a:t>
            </a:r>
            <a:r>
              <a:rPr lang="cs-CZ" sz="1600" i="1" dirty="0" err="1">
                <a:effectLst/>
                <a:latin typeface="LMRoman10-Regular-Identity-H"/>
              </a:rPr>
              <a:t>thinking</a:t>
            </a:r>
            <a:r>
              <a:rPr lang="cs-CZ" sz="1600" i="1" dirty="0">
                <a:effectLst/>
                <a:latin typeface="LMRoman10-Regular-Identity-H"/>
              </a:rPr>
              <a:t>, </a:t>
            </a:r>
            <a:r>
              <a:rPr lang="cs-CZ" sz="1600" i="1" dirty="0" err="1">
                <a:effectLst/>
                <a:latin typeface="LMRoman10-Regular-Identity-H"/>
              </a:rPr>
              <a:t>words</a:t>
            </a:r>
            <a:r>
              <a:rPr lang="cs-CZ" sz="1600" i="1" dirty="0">
                <a:effectLst/>
                <a:latin typeface="LMRoman10-Regular-Identity-H"/>
              </a:rPr>
              <a:t> </a:t>
            </a:r>
            <a:r>
              <a:rPr lang="cs-CZ" sz="1600" i="1" dirty="0" err="1">
                <a:effectLst/>
                <a:latin typeface="LMRoman10-Regular-Identity-H"/>
              </a:rPr>
              <a:t>of</a:t>
            </a:r>
            <a:r>
              <a:rPr lang="cs-CZ" sz="1600" i="1" dirty="0">
                <a:effectLst/>
                <a:latin typeface="LMRoman10-Regular-Identity-H"/>
              </a:rPr>
              <a:t> </a:t>
            </a:r>
            <a:r>
              <a:rPr lang="cs-CZ" sz="1600" i="1" dirty="0" err="1">
                <a:effectLst/>
                <a:latin typeface="LMRoman10-Regular-Identity-H"/>
              </a:rPr>
              <a:t>speaking</a:t>
            </a:r>
            <a:r>
              <a:rPr lang="cs-CZ" sz="1600" i="1" dirty="0">
                <a:effectLst/>
                <a:latin typeface="LMRoman10-Regular-Identity-H"/>
              </a:rPr>
              <a:t>, </a:t>
            </a:r>
            <a:r>
              <a:rPr lang="cs-CZ" sz="1600" i="1" dirty="0" err="1">
                <a:effectLst/>
                <a:latin typeface="LMRoman10-Regular-Identity-H"/>
              </a:rPr>
              <a:t>culture</a:t>
            </a:r>
            <a:r>
              <a:rPr lang="cs-CZ" sz="1600" i="1" dirty="0">
                <a:effectLst/>
                <a:latin typeface="LMRoman10-Regular-Identity-H"/>
              </a:rPr>
              <a:t> &amp; religion, </a:t>
            </a:r>
            <a:r>
              <a:rPr lang="cs-CZ" sz="1600" i="1" dirty="0" err="1">
                <a:effectLst/>
                <a:latin typeface="LMRoman10-Regular-Identity-H"/>
              </a:rPr>
              <a:t>domestic</a:t>
            </a:r>
            <a:r>
              <a:rPr lang="cs-CZ" sz="1600" i="1" dirty="0">
                <a:effectLst/>
                <a:latin typeface="LMRoman10-Regular-Identity-H"/>
              </a:rPr>
              <a:t>, </a:t>
            </a:r>
            <a:r>
              <a:rPr lang="cs-CZ" sz="1600" i="1" dirty="0" err="1">
                <a:effectLst/>
                <a:latin typeface="LMRoman10-Regular-Identity-H"/>
              </a:rPr>
              <a:t>economy</a:t>
            </a:r>
            <a:r>
              <a:rPr lang="cs-CZ" sz="1600" i="1" dirty="0">
                <a:effectLst/>
                <a:latin typeface="LMRoman10-Regular-Identity-H"/>
              </a:rPr>
              <a:t>, </a:t>
            </a:r>
            <a:r>
              <a:rPr lang="cs-CZ" sz="1600" i="1" dirty="0" err="1">
                <a:effectLst/>
                <a:latin typeface="LMRoman10-Regular-Identity-H"/>
              </a:rPr>
              <a:t>evaluation</a:t>
            </a:r>
            <a:r>
              <a:rPr lang="cs-CZ" sz="1600" i="1" dirty="0">
                <a:effectLst/>
                <a:latin typeface="LMRoman10-Regular-Identity-H"/>
              </a:rPr>
              <a:t>, </a:t>
            </a:r>
            <a:r>
              <a:rPr lang="cs-CZ" sz="1600" i="1" dirty="0" err="1">
                <a:effectLst/>
                <a:latin typeface="LMRoman10-Regular-Identity-H"/>
              </a:rPr>
              <a:t>foreign</a:t>
            </a:r>
            <a:r>
              <a:rPr lang="cs-CZ" sz="1600" i="1" dirty="0">
                <a:effectLst/>
                <a:latin typeface="LMRoman10-Regular-Identity-H"/>
              </a:rPr>
              <a:t>, </a:t>
            </a:r>
            <a:r>
              <a:rPr lang="cs-CZ" sz="1600" i="1" dirty="0" err="1">
                <a:effectLst/>
                <a:latin typeface="LMRoman10-Regular-Identity-H"/>
              </a:rPr>
              <a:t>function</a:t>
            </a:r>
            <a:r>
              <a:rPr lang="cs-CZ" sz="1600" i="1" dirty="0">
                <a:effectLst/>
                <a:latin typeface="LMRoman10-Regular-Identity-H"/>
              </a:rPr>
              <a:t> </a:t>
            </a:r>
            <a:r>
              <a:rPr lang="cs-CZ" sz="1600" i="1" dirty="0" err="1">
                <a:effectLst/>
                <a:latin typeface="LMRoman10-Regular-Identity-H"/>
              </a:rPr>
              <a:t>words</a:t>
            </a:r>
            <a:r>
              <a:rPr lang="cs-CZ" sz="1600" i="1" dirty="0">
                <a:effectLst/>
                <a:latin typeface="LMRoman10-Regular-Identity-H"/>
              </a:rPr>
              <a:t>, </a:t>
            </a:r>
            <a:r>
              <a:rPr lang="cs-CZ" sz="1600" i="1" dirty="0" err="1">
                <a:effectLst/>
                <a:latin typeface="LMRoman10-Regular-Identity-H"/>
              </a:rPr>
              <a:t>geography</a:t>
            </a:r>
            <a:r>
              <a:rPr lang="cs-CZ" sz="1600" i="1" dirty="0">
                <a:effectLst/>
                <a:latin typeface="LMRoman10-Regular-Identity-H"/>
              </a:rPr>
              <a:t>, </a:t>
            </a:r>
            <a:r>
              <a:rPr lang="cs-CZ" sz="1600" i="1" dirty="0" err="1">
                <a:effectLst/>
                <a:latin typeface="LMRoman10-Regular-Identity-H"/>
              </a:rPr>
              <a:t>journalism</a:t>
            </a:r>
            <a:r>
              <a:rPr lang="cs-CZ" sz="1600" i="1" dirty="0">
                <a:effectLst/>
                <a:latin typeface="LMRoman10-Regular-Identity-H"/>
              </a:rPr>
              <a:t>, </a:t>
            </a:r>
            <a:r>
              <a:rPr lang="cs-CZ" sz="1600" i="1" dirty="0" err="1">
                <a:effectLst/>
                <a:latin typeface="LMRoman10-Regular-Identity-H"/>
              </a:rPr>
              <a:t>migration</a:t>
            </a:r>
            <a:r>
              <a:rPr lang="cs-CZ" sz="1600" i="1" dirty="0">
                <a:effectLst/>
                <a:latin typeface="LMRoman10-Regular-Identity-H"/>
              </a:rPr>
              <a:t>, </a:t>
            </a:r>
            <a:r>
              <a:rPr lang="cs-CZ" sz="1600" i="1" dirty="0" err="1">
                <a:effectLst/>
                <a:latin typeface="LMRoman10-Regular-Identity-H"/>
              </a:rPr>
              <a:t>modal</a:t>
            </a:r>
            <a:r>
              <a:rPr lang="cs-CZ" sz="1600" i="1" dirty="0">
                <a:effectLst/>
                <a:latin typeface="LMRoman10-Regular-Identity-H"/>
              </a:rPr>
              <a:t> </a:t>
            </a:r>
            <a:r>
              <a:rPr lang="cs-CZ" sz="1600" i="1" dirty="0" err="1">
                <a:effectLst/>
                <a:latin typeface="LMRoman10-Regular-Identity-H"/>
              </a:rPr>
              <a:t>words</a:t>
            </a:r>
            <a:r>
              <a:rPr lang="cs-CZ" sz="1600" i="1" dirty="0">
                <a:effectLst/>
                <a:latin typeface="LMRoman10-Regular-Identity-H"/>
              </a:rPr>
              <a:t>, </a:t>
            </a:r>
            <a:r>
              <a:rPr lang="cs-CZ" sz="1600" i="1" dirty="0" err="1">
                <a:effectLst/>
                <a:latin typeface="LMRoman10-Regular-Identity-H"/>
              </a:rPr>
              <a:t>we</a:t>
            </a:r>
            <a:r>
              <a:rPr lang="cs-CZ" sz="1600" i="1" dirty="0">
                <a:effectLst/>
                <a:latin typeface="LMRoman10-Regular-Identity-H"/>
              </a:rPr>
              <a:t> vs. </a:t>
            </a:r>
            <a:r>
              <a:rPr lang="cs-CZ" sz="1600" i="1" dirty="0" err="1">
                <a:effectLst/>
                <a:latin typeface="LMRoman10-Regular-Identity-H"/>
              </a:rPr>
              <a:t>they</a:t>
            </a:r>
            <a:r>
              <a:rPr lang="cs-CZ" sz="1600" i="1" dirty="0">
                <a:effectLst/>
                <a:latin typeface="LMRoman10-Regular-Identity-H"/>
              </a:rPr>
              <a:t>, </a:t>
            </a:r>
            <a:r>
              <a:rPr lang="cs-CZ" sz="1600" i="1" dirty="0" err="1">
                <a:effectLst/>
                <a:latin typeface="LMRoman10-Regular-Identity-H"/>
              </a:rPr>
              <a:t>numbers</a:t>
            </a:r>
            <a:r>
              <a:rPr lang="cs-CZ" sz="1600" i="1" dirty="0">
                <a:effectLst/>
                <a:latin typeface="LMRoman10-Regular-Identity-H"/>
              </a:rPr>
              <a:t>, </a:t>
            </a:r>
            <a:r>
              <a:rPr lang="cs-CZ" sz="1600" i="1" dirty="0" err="1">
                <a:effectLst/>
                <a:latin typeface="LMRoman10-Regular-Identity-H"/>
              </a:rPr>
              <a:t>politics</a:t>
            </a:r>
            <a:r>
              <a:rPr lang="cs-CZ" sz="1600" i="1" dirty="0">
                <a:effectLst/>
                <a:latin typeface="LMRoman10-Regular-Identity-H"/>
              </a:rPr>
              <a:t>, proper </a:t>
            </a:r>
            <a:r>
              <a:rPr lang="cs-CZ" sz="1600" i="1" dirty="0" err="1">
                <a:effectLst/>
                <a:latin typeface="LMRoman10-Regular-Identity-H"/>
              </a:rPr>
              <a:t>nouns</a:t>
            </a:r>
            <a:r>
              <a:rPr lang="cs-CZ" sz="1600" i="1" dirty="0">
                <a:effectLst/>
                <a:latin typeface="LMRoman10-Regular-Identity-H"/>
              </a:rPr>
              <a:t>, </a:t>
            </a:r>
            <a:r>
              <a:rPr lang="cs-CZ" sz="1600" i="1" dirty="0" err="1">
                <a:effectLst/>
                <a:latin typeface="LMRoman10-Regular-Identity-H"/>
              </a:rPr>
              <a:t>Russia</a:t>
            </a:r>
            <a:r>
              <a:rPr lang="cs-CZ" sz="1600" i="1" dirty="0">
                <a:effectLst/>
                <a:latin typeface="LMRoman10-Regular-Identity-H"/>
              </a:rPr>
              <a:t>, </a:t>
            </a:r>
            <a:r>
              <a:rPr lang="cs-CZ" sz="1600" i="1" dirty="0" err="1">
                <a:effectLst/>
                <a:latin typeface="LMRoman10-Regular-Identity-H"/>
              </a:rPr>
              <a:t>security</a:t>
            </a:r>
            <a:r>
              <a:rPr lang="cs-CZ" sz="1600" i="1" dirty="0">
                <a:effectLst/>
                <a:latin typeface="LMRoman10-Regular-Identity-H"/>
              </a:rPr>
              <a:t>, sport, </a:t>
            </a:r>
            <a:r>
              <a:rPr lang="cs-CZ" sz="1600" i="1" dirty="0" err="1">
                <a:effectLst/>
                <a:latin typeface="LMRoman10-Regular-Identity-H"/>
              </a:rPr>
              <a:t>time</a:t>
            </a:r>
            <a:r>
              <a:rPr lang="cs-CZ" sz="1600" i="1" dirty="0">
                <a:effectLst/>
                <a:latin typeface="LMRoman10-Regular-Identity-H"/>
              </a:rPr>
              <a:t> &amp; </a:t>
            </a:r>
            <a:r>
              <a:rPr lang="cs-CZ" sz="1600" i="1" dirty="0" err="1">
                <a:effectLst/>
                <a:latin typeface="LMRoman10-Regular-Identity-H"/>
              </a:rPr>
              <a:t>history</a:t>
            </a:r>
            <a:r>
              <a:rPr lang="cs-CZ" sz="1600" i="1" dirty="0">
                <a:effectLst/>
                <a:latin typeface="LMRoman10-Regular-Identity-H"/>
              </a:rPr>
              <a:t>, USA, </a:t>
            </a:r>
            <a:r>
              <a:rPr lang="cs-CZ" sz="1600" i="1" dirty="0" err="1">
                <a:effectLst/>
                <a:latin typeface="LMRoman10-Regular-Identity-H"/>
              </a:rPr>
              <a:t>weather</a:t>
            </a:r>
            <a:endParaRPr lang="cs-CZ" sz="1600" i="1" dirty="0">
              <a:latin typeface="LMRoman10-Regular-Identity-H"/>
            </a:endParaRPr>
          </a:p>
          <a:p>
            <a:pPr marL="285750" indent="-285750">
              <a:buFont typeface="Arial" panose="020B0604020202020204" pitchFamily="34" charset="0"/>
              <a:buChar char="•"/>
            </a:pPr>
            <a:r>
              <a:rPr lang="cs-CZ" dirty="0" err="1">
                <a:effectLst/>
                <a:latin typeface="LMRoman10-Regular-Identity-H"/>
              </a:rPr>
              <a:t>Differences</a:t>
            </a:r>
            <a:r>
              <a:rPr lang="cs-CZ" dirty="0">
                <a:effectLst/>
                <a:latin typeface="LMRoman10-Regular-Identity-H"/>
              </a:rPr>
              <a:t> </a:t>
            </a:r>
            <a:r>
              <a:rPr lang="cs-CZ" dirty="0" err="1">
                <a:effectLst/>
                <a:latin typeface="LMRoman10-Regular-Identity-H"/>
              </a:rPr>
              <a:t>tested</a:t>
            </a:r>
            <a:r>
              <a:rPr lang="cs-CZ" dirty="0">
                <a:effectLst/>
                <a:latin typeface="LMRoman10-Regular-Identity-H"/>
              </a:rPr>
              <a:t> by </a:t>
            </a:r>
            <a:r>
              <a:rPr lang="cs-CZ" dirty="0" err="1">
                <a:effectLst/>
                <a:latin typeface="LMRoman10-Regular-Identity-H"/>
              </a:rPr>
              <a:t>prop.test</a:t>
            </a:r>
            <a:r>
              <a:rPr lang="cs-CZ" dirty="0">
                <a:effectLst/>
                <a:latin typeface="LMRoman10-Regular-Identity-H"/>
              </a:rPr>
              <a:t> (test </a:t>
            </a:r>
            <a:r>
              <a:rPr lang="cs-CZ" dirty="0" err="1">
                <a:effectLst/>
                <a:latin typeface="LMRoman10-Regular-Identity-H"/>
              </a:rPr>
              <a:t>of</a:t>
            </a:r>
            <a:r>
              <a:rPr lang="cs-CZ" dirty="0">
                <a:effectLst/>
                <a:latin typeface="LMRoman10-Regular-Identity-H"/>
              </a:rPr>
              <a:t> </a:t>
            </a:r>
            <a:r>
              <a:rPr lang="cs-CZ" dirty="0" err="1">
                <a:effectLst/>
                <a:latin typeface="LMRoman10-Regular-Identity-H"/>
              </a:rPr>
              <a:t>proportions</a:t>
            </a:r>
            <a:r>
              <a:rPr lang="cs-CZ" dirty="0">
                <a:effectLst/>
                <a:latin typeface="LMRoman10-Regular-Identity-H"/>
              </a:rPr>
              <a:t>, chi2) on </a:t>
            </a:r>
            <a:r>
              <a:rPr lang="cs-CZ" dirty="0" err="1">
                <a:effectLst/>
                <a:latin typeface="LMRoman10-Regular-Identity-H"/>
              </a:rPr>
              <a:t>the</a:t>
            </a:r>
            <a:r>
              <a:rPr lang="cs-CZ" dirty="0">
                <a:effectLst/>
                <a:latin typeface="LMRoman10-Regular-Identity-H"/>
              </a:rPr>
              <a:t> level </a:t>
            </a:r>
            <a:r>
              <a:rPr lang="cs-CZ" dirty="0" err="1">
                <a:effectLst/>
                <a:latin typeface="LMRoman10-Regular-Identity-H"/>
              </a:rPr>
              <a:t>of</a:t>
            </a:r>
            <a:r>
              <a:rPr lang="cs-CZ" dirty="0">
                <a:effectLst/>
                <a:latin typeface="LMRoman10-Regular-Identity-H"/>
              </a:rPr>
              <a:t> 0.05 (</a:t>
            </a:r>
            <a:r>
              <a:rPr lang="cs-CZ" dirty="0" err="1">
                <a:effectLst/>
                <a:latin typeface="LMRoman10-Regular-Identity-H"/>
              </a:rPr>
              <a:t>significant</a:t>
            </a:r>
            <a:r>
              <a:rPr lang="cs-CZ" dirty="0">
                <a:effectLst/>
                <a:latin typeface="LMRoman10-Regular-Identity-H"/>
              </a:rPr>
              <a:t> </a:t>
            </a:r>
            <a:r>
              <a:rPr lang="cs-CZ" dirty="0" err="1">
                <a:effectLst/>
                <a:latin typeface="LMRoman10-Regular-Identity-H"/>
              </a:rPr>
              <a:t>results</a:t>
            </a:r>
            <a:r>
              <a:rPr lang="cs-CZ" dirty="0">
                <a:effectLst/>
                <a:latin typeface="LMRoman10-Regular-Identity-H"/>
              </a:rPr>
              <a:t> in </a:t>
            </a:r>
            <a:r>
              <a:rPr lang="cs-CZ" b="1" dirty="0" err="1">
                <a:solidFill>
                  <a:srgbClr val="FF0000"/>
                </a:solidFill>
                <a:effectLst/>
                <a:latin typeface="LMRoman10-Regular-Identity-H"/>
              </a:rPr>
              <a:t>red</a:t>
            </a:r>
            <a:r>
              <a:rPr lang="cs-CZ" dirty="0">
                <a:effectLst/>
                <a:latin typeface="LMRoman10-Regular-Identity-H"/>
              </a:rPr>
              <a:t>)</a:t>
            </a:r>
            <a:endParaRPr lang="cs-CZ" dirty="0"/>
          </a:p>
          <a:p>
            <a:pPr marL="742950" lvl="1" indent="-285750">
              <a:buFont typeface="Arial" panose="020B0604020202020204" pitchFamily="34" charset="0"/>
              <a:buChar char="•"/>
            </a:pPr>
            <a:endParaRPr lang="en-US" sz="1600" dirty="0"/>
          </a:p>
          <a:p>
            <a:endParaRPr lang="en-US" dirty="0"/>
          </a:p>
        </p:txBody>
      </p:sp>
    </p:spTree>
    <p:extLst>
      <p:ext uri="{BB962C8B-B14F-4D97-AF65-F5344CB8AC3E}">
        <p14:creationId xmlns:p14="http://schemas.microsoft.com/office/powerpoint/2010/main" val="1182240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699154-9ABA-2D2C-AEBA-6E486196701D}"/>
              </a:ext>
            </a:extLst>
          </p:cNvPr>
          <p:cNvSpPr>
            <a:spLocks noGrp="1"/>
          </p:cNvSpPr>
          <p:nvPr>
            <p:ph type="title"/>
          </p:nvPr>
        </p:nvSpPr>
        <p:spPr>
          <a:xfrm>
            <a:off x="397934" y="46038"/>
            <a:ext cx="10515600" cy="936096"/>
          </a:xfrm>
        </p:spPr>
        <p:txBody>
          <a:bodyPr/>
          <a:lstStyle/>
          <a:p>
            <a:r>
              <a:rPr lang="en-US" dirty="0"/>
              <a:t>MBA vs. CA: West + economic concerns</a:t>
            </a:r>
          </a:p>
        </p:txBody>
      </p:sp>
      <p:graphicFrame>
        <p:nvGraphicFramePr>
          <p:cNvPr id="5" name="Tabulka 5">
            <a:extLst>
              <a:ext uri="{FF2B5EF4-FFF2-40B4-BE49-F238E27FC236}">
                <a16:creationId xmlns:a16="http://schemas.microsoft.com/office/drawing/2014/main" id="{3713DE11-218B-68DC-97A9-AC985C91428C}"/>
              </a:ext>
            </a:extLst>
          </p:cNvPr>
          <p:cNvGraphicFramePr>
            <a:graphicFrameLocks noGrp="1"/>
          </p:cNvGraphicFramePr>
          <p:nvPr>
            <p:ph idx="1"/>
            <p:extLst>
              <p:ext uri="{D42A27DB-BD31-4B8C-83A1-F6EECF244321}">
                <p14:modId xmlns:p14="http://schemas.microsoft.com/office/powerpoint/2010/main" val="962508252"/>
              </p:ext>
            </p:extLst>
          </p:nvPr>
        </p:nvGraphicFramePr>
        <p:xfrm>
          <a:off x="0" y="982133"/>
          <a:ext cx="12242801" cy="5528836"/>
        </p:xfrm>
        <a:graphic>
          <a:graphicData uri="http://schemas.openxmlformats.org/drawingml/2006/table">
            <a:tbl>
              <a:tblPr firstRow="1" bandRow="1">
                <a:tableStyleId>{5C22544A-7EE6-4342-B048-85BDC9FD1C3A}</a:tableStyleId>
              </a:tblPr>
              <a:tblGrid>
                <a:gridCol w="1124262">
                  <a:extLst>
                    <a:ext uri="{9D8B030D-6E8A-4147-A177-3AD203B41FA5}">
                      <a16:colId xmlns:a16="http://schemas.microsoft.com/office/drawing/2014/main" val="1225860501"/>
                    </a:ext>
                  </a:extLst>
                </a:gridCol>
                <a:gridCol w="4599962">
                  <a:extLst>
                    <a:ext uri="{9D8B030D-6E8A-4147-A177-3AD203B41FA5}">
                      <a16:colId xmlns:a16="http://schemas.microsoft.com/office/drawing/2014/main" val="3490716039"/>
                    </a:ext>
                  </a:extLst>
                </a:gridCol>
                <a:gridCol w="2217509">
                  <a:extLst>
                    <a:ext uri="{9D8B030D-6E8A-4147-A177-3AD203B41FA5}">
                      <a16:colId xmlns:a16="http://schemas.microsoft.com/office/drawing/2014/main" val="3930423230"/>
                    </a:ext>
                  </a:extLst>
                </a:gridCol>
                <a:gridCol w="4301068">
                  <a:extLst>
                    <a:ext uri="{9D8B030D-6E8A-4147-A177-3AD203B41FA5}">
                      <a16:colId xmlns:a16="http://schemas.microsoft.com/office/drawing/2014/main" val="1921806569"/>
                    </a:ext>
                  </a:extLst>
                </a:gridCol>
              </a:tblGrid>
              <a:tr h="472738">
                <a:tc>
                  <a:txBody>
                    <a:bodyPr/>
                    <a:lstStyle/>
                    <a:p>
                      <a:r>
                        <a:rPr lang="en-US" sz="2000" dirty="0"/>
                        <a:t>West</a:t>
                      </a:r>
                    </a:p>
                  </a:txBody>
                  <a:tcPr/>
                </a:tc>
                <a:tc>
                  <a:txBody>
                    <a:bodyPr/>
                    <a:lstStyle/>
                    <a:p>
                      <a:r>
                        <a:rPr lang="en-US" sz="2000" dirty="0"/>
                        <a:t>Associations</a:t>
                      </a:r>
                    </a:p>
                  </a:txBody>
                  <a:tcPr/>
                </a:tc>
                <a:tc>
                  <a:txBody>
                    <a:bodyPr/>
                    <a:lstStyle/>
                    <a:p>
                      <a:r>
                        <a:rPr lang="en-US" sz="2000" dirty="0"/>
                        <a:t>both</a:t>
                      </a:r>
                    </a:p>
                  </a:txBody>
                  <a:tcPr/>
                </a:tc>
                <a:tc>
                  <a:txBody>
                    <a:bodyPr/>
                    <a:lstStyle/>
                    <a:p>
                      <a:r>
                        <a:rPr lang="en-US" sz="2000" dirty="0"/>
                        <a:t>Collocation</a:t>
                      </a:r>
                    </a:p>
                  </a:txBody>
                  <a:tcPr/>
                </a:tc>
                <a:extLst>
                  <a:ext uri="{0D108BD9-81ED-4DB2-BD59-A6C34878D82A}">
                    <a16:rowId xmlns:a16="http://schemas.microsoft.com/office/drawing/2014/main" val="3227635508"/>
                  </a:ext>
                </a:extLst>
              </a:tr>
              <a:tr h="2770098">
                <a:tc>
                  <a:txBody>
                    <a:bodyPr/>
                    <a:lstStyle/>
                    <a:p>
                      <a:r>
                        <a:rPr lang="en-US" sz="2400" dirty="0"/>
                        <a:t>1996</a:t>
                      </a:r>
                    </a:p>
                  </a:txBody>
                  <a:tcPr/>
                </a:tc>
                <a:tc>
                  <a:txBody>
                    <a:bodyPr/>
                    <a:lstStyle/>
                    <a:p>
                      <a:r>
                        <a:rPr lang="cs-CZ" sz="2400" u="none" dirty="0">
                          <a:effectLst/>
                        </a:rPr>
                        <a:t>bohatý, drahý, </a:t>
                      </a:r>
                      <a:r>
                        <a:rPr lang="cs-CZ" sz="2400" u="none" dirty="0">
                          <a:solidFill>
                            <a:schemeClr val="tx1"/>
                          </a:solidFill>
                          <a:effectLst/>
                        </a:rPr>
                        <a:t>ekonomický, ekonomika, firma, hodnota, hospodářský, chudý, investice, investiční, kapitál, levný, měnový, mzda, obchod, podnikatel, podpora</a:t>
                      </a:r>
                      <a:r>
                        <a:rPr lang="cs-CZ" sz="2400" i="0" u="none" strike="noStrike" dirty="0">
                          <a:solidFill>
                            <a:schemeClr val="tx1"/>
                          </a:solidFill>
                          <a:effectLst/>
                        </a:rPr>
                        <a:t>, podporovat, </a:t>
                      </a:r>
                      <a:r>
                        <a:rPr lang="cs-CZ" sz="2400" u="none" dirty="0">
                          <a:solidFill>
                            <a:schemeClr val="tx1"/>
                          </a:solidFill>
                          <a:effectLst/>
                        </a:rPr>
                        <a:t>privatizace, průmyslový, technologie</a:t>
                      </a:r>
                      <a:r>
                        <a:rPr lang="cs-CZ" sz="2400" u="none" dirty="0">
                          <a:effectLst/>
                        </a:rPr>
                        <a:t>, trh</a:t>
                      </a:r>
                      <a:endParaRPr lang="en-US" sz="2400" u="none" dirty="0"/>
                    </a:p>
                  </a:txBody>
                  <a:tcPr/>
                </a:tc>
                <a:tc>
                  <a:txBody>
                    <a:bodyPr/>
                    <a:lstStyle/>
                    <a:p>
                      <a:r>
                        <a:rPr lang="cs-CZ" sz="2400" dirty="0">
                          <a:solidFill>
                            <a:schemeClr val="tx1">
                              <a:lumMod val="50000"/>
                              <a:lumOff val="50000"/>
                            </a:schemeClr>
                          </a:solidFill>
                          <a:effectLst/>
                        </a:rPr>
                        <a:t>vývoz</a:t>
                      </a:r>
                      <a:endParaRPr lang="en-US" sz="2400" dirty="0">
                        <a:solidFill>
                          <a:schemeClr val="tx1">
                            <a:lumMod val="50000"/>
                            <a:lumOff val="50000"/>
                          </a:schemeClr>
                        </a:solidFill>
                      </a:endParaRPr>
                    </a:p>
                  </a:txBody>
                  <a:tcPr/>
                </a:tc>
                <a:tc>
                  <a:txBody>
                    <a:bodyPr/>
                    <a:lstStyle/>
                    <a:p>
                      <a:r>
                        <a:rPr lang="cs-CZ" sz="2400" dirty="0">
                          <a:solidFill>
                            <a:schemeClr val="tx1"/>
                          </a:solidFill>
                          <a:effectLst/>
                        </a:rPr>
                        <a:t>dohánění, dohánět, dovážet, export, konjunktura, korporace, </a:t>
                      </a:r>
                      <a:r>
                        <a:rPr lang="cs-CZ" sz="2400" dirty="0">
                          <a:solidFill>
                            <a:schemeClr val="tx1">
                              <a:lumMod val="50000"/>
                              <a:lumOff val="50000"/>
                            </a:schemeClr>
                          </a:solidFill>
                          <a:effectLst/>
                        </a:rPr>
                        <a:t>poptávka</a:t>
                      </a:r>
                      <a:r>
                        <a:rPr lang="cs-CZ" sz="2400" dirty="0">
                          <a:solidFill>
                            <a:schemeClr val="tx1"/>
                          </a:solidFill>
                          <a:effectLst/>
                        </a:rPr>
                        <a:t>, prosperující, recese, </a:t>
                      </a:r>
                      <a:r>
                        <a:rPr lang="cs-CZ" sz="2400" dirty="0">
                          <a:solidFill>
                            <a:schemeClr val="tx1">
                              <a:lumMod val="50000"/>
                              <a:lumOff val="50000"/>
                            </a:schemeClr>
                          </a:solidFill>
                          <a:effectLst/>
                        </a:rPr>
                        <a:t>ropa</a:t>
                      </a:r>
                      <a:r>
                        <a:rPr lang="cs-CZ" sz="2400" dirty="0">
                          <a:solidFill>
                            <a:schemeClr val="tx1"/>
                          </a:solidFill>
                          <a:effectLst/>
                        </a:rPr>
                        <a:t>, </a:t>
                      </a:r>
                      <a:r>
                        <a:rPr lang="cs-CZ" sz="2400" dirty="0">
                          <a:solidFill>
                            <a:schemeClr val="tx1">
                              <a:lumMod val="50000"/>
                              <a:lumOff val="50000"/>
                            </a:schemeClr>
                          </a:solidFill>
                          <a:effectLst/>
                        </a:rPr>
                        <a:t>stagnace</a:t>
                      </a:r>
                      <a:r>
                        <a:rPr lang="cs-CZ" sz="2400" dirty="0">
                          <a:solidFill>
                            <a:schemeClr val="tx1"/>
                          </a:solidFill>
                          <a:effectLst/>
                        </a:rPr>
                        <a:t>, vyvážet</a:t>
                      </a:r>
                      <a:endParaRPr lang="en-US" sz="2400" dirty="0"/>
                    </a:p>
                  </a:txBody>
                  <a:tcPr/>
                </a:tc>
                <a:extLst>
                  <a:ext uri="{0D108BD9-81ED-4DB2-BD59-A6C34878D82A}">
                    <a16:rowId xmlns:a16="http://schemas.microsoft.com/office/drawing/2014/main" val="1772132238"/>
                  </a:ext>
                </a:extLst>
              </a:tr>
              <a:tr h="1879709">
                <a:tc>
                  <a:txBody>
                    <a:bodyPr/>
                    <a:lstStyle/>
                    <a:p>
                      <a:r>
                        <a:rPr lang="en-US" sz="2400" dirty="0"/>
                        <a:t>2021</a:t>
                      </a:r>
                    </a:p>
                  </a:txBody>
                  <a:tcPr/>
                </a:tc>
                <a:tc>
                  <a:txBody>
                    <a:bodyPr/>
                    <a:lstStyle/>
                    <a:p>
                      <a:r>
                        <a:rPr lang="cs-CZ" sz="2400" u="none" dirty="0">
                          <a:solidFill>
                            <a:schemeClr val="tx1"/>
                          </a:solidFill>
                          <a:effectLst/>
                        </a:rPr>
                        <a:t>ekonomika, firma, hodnota, kapitalismus, podpora, podpořit, růst, sektor, technologie, trh</a:t>
                      </a:r>
                      <a:endParaRPr lang="en-US" sz="2400" u="none" dirty="0">
                        <a:solidFill>
                          <a:schemeClr val="tx1"/>
                        </a:solidFill>
                      </a:endParaRPr>
                    </a:p>
                  </a:txBody>
                  <a:tcPr/>
                </a:tc>
                <a:tc>
                  <a:txBody>
                    <a:bodyPr/>
                    <a:lstStyle/>
                    <a:p>
                      <a:r>
                        <a:rPr lang="cs-CZ" sz="2400" dirty="0">
                          <a:solidFill>
                            <a:schemeClr val="tx1">
                              <a:lumMod val="50000"/>
                              <a:lumOff val="50000"/>
                            </a:schemeClr>
                          </a:solidFill>
                          <a:effectLst/>
                        </a:rPr>
                        <a:t>ekonomický</a:t>
                      </a:r>
                      <a:r>
                        <a:rPr lang="cs-CZ" sz="2400" dirty="0">
                          <a:effectLst/>
                        </a:rPr>
                        <a:t>, sankce, </a:t>
                      </a:r>
                      <a:r>
                        <a:rPr lang="cs-CZ" sz="2400" dirty="0">
                          <a:solidFill>
                            <a:schemeClr val="tx1">
                              <a:lumMod val="50000"/>
                              <a:lumOff val="50000"/>
                            </a:schemeClr>
                          </a:solidFill>
                          <a:effectLst/>
                        </a:rPr>
                        <a:t>technologický</a:t>
                      </a:r>
                      <a:endParaRPr lang="en-US" sz="2400" dirty="0">
                        <a:solidFill>
                          <a:schemeClr val="tx1">
                            <a:lumMod val="50000"/>
                            <a:lumOff val="50000"/>
                          </a:schemeClr>
                        </a:solidFill>
                      </a:endParaRPr>
                    </a:p>
                  </a:txBody>
                  <a:tcPr/>
                </a:tc>
                <a:tc>
                  <a:txBody>
                    <a:bodyPr/>
                    <a:lstStyle/>
                    <a:p>
                      <a:r>
                        <a:rPr lang="cs-CZ" sz="2400" dirty="0">
                          <a:solidFill>
                            <a:schemeClr val="tx1">
                              <a:lumMod val="50000"/>
                              <a:lumOff val="50000"/>
                            </a:schemeClr>
                          </a:solidFill>
                          <a:effectLst/>
                        </a:rPr>
                        <a:t>bohatý</a:t>
                      </a:r>
                      <a:r>
                        <a:rPr lang="cs-CZ" sz="2400" dirty="0">
                          <a:solidFill>
                            <a:schemeClr val="tx1"/>
                          </a:solidFill>
                          <a:effectLst/>
                        </a:rPr>
                        <a:t>, </a:t>
                      </a:r>
                      <a:r>
                        <a:rPr lang="cs-CZ" sz="2400" dirty="0">
                          <a:solidFill>
                            <a:schemeClr val="tx1">
                              <a:lumMod val="50000"/>
                              <a:lumOff val="50000"/>
                            </a:schemeClr>
                          </a:solidFill>
                          <a:effectLst/>
                        </a:rPr>
                        <a:t>dohánění</a:t>
                      </a:r>
                      <a:r>
                        <a:rPr lang="cs-CZ" sz="2400" dirty="0">
                          <a:solidFill>
                            <a:schemeClr val="tx1"/>
                          </a:solidFill>
                          <a:effectLst/>
                        </a:rPr>
                        <a:t>, dohánět, dohnat, expanze, </a:t>
                      </a:r>
                      <a:r>
                        <a:rPr lang="cs-CZ" sz="2400" dirty="0">
                          <a:solidFill>
                            <a:schemeClr val="tx1">
                              <a:lumMod val="50000"/>
                              <a:lumOff val="50000"/>
                            </a:schemeClr>
                          </a:solidFill>
                          <a:effectLst/>
                        </a:rPr>
                        <a:t>konvergence</a:t>
                      </a:r>
                      <a:r>
                        <a:rPr lang="cs-CZ" sz="2400" dirty="0">
                          <a:solidFill>
                            <a:schemeClr val="tx1"/>
                          </a:solidFill>
                          <a:effectLst/>
                        </a:rPr>
                        <a:t>, </a:t>
                      </a:r>
                      <a:r>
                        <a:rPr lang="cs-CZ" sz="2400" u="none" dirty="0">
                          <a:solidFill>
                            <a:schemeClr val="tx1"/>
                          </a:solidFill>
                          <a:effectLst/>
                        </a:rPr>
                        <a:t>podporovaný, </a:t>
                      </a:r>
                      <a:r>
                        <a:rPr lang="cs-CZ" sz="2400" u="none" strike="noStrike" dirty="0">
                          <a:solidFill>
                            <a:schemeClr val="tx1">
                              <a:lumMod val="50000"/>
                              <a:lumOff val="50000"/>
                            </a:schemeClr>
                          </a:solidFill>
                          <a:effectLst/>
                        </a:rPr>
                        <a:t>podporovat</a:t>
                      </a:r>
                      <a:r>
                        <a:rPr lang="cs-CZ" sz="2400" u="none" dirty="0">
                          <a:solidFill>
                            <a:schemeClr val="tx1"/>
                          </a:solidFill>
                          <a:effectLst/>
                        </a:rPr>
                        <a:t>, prosperita</a:t>
                      </a:r>
                      <a:r>
                        <a:rPr lang="cs-CZ" sz="2400" dirty="0">
                          <a:solidFill>
                            <a:schemeClr val="tx1"/>
                          </a:solidFill>
                          <a:effectLst/>
                        </a:rPr>
                        <a:t>, průmyslový, </a:t>
                      </a:r>
                      <a:r>
                        <a:rPr lang="cs-CZ" sz="2400" dirty="0">
                          <a:solidFill>
                            <a:schemeClr val="tx1">
                              <a:lumMod val="50000"/>
                              <a:lumOff val="50000"/>
                            </a:schemeClr>
                          </a:solidFill>
                          <a:effectLst/>
                        </a:rPr>
                        <a:t>rozvojový</a:t>
                      </a:r>
                      <a:r>
                        <a:rPr lang="cs-CZ" sz="2400" dirty="0">
                          <a:solidFill>
                            <a:schemeClr val="tx1"/>
                          </a:solidFill>
                          <a:effectLst/>
                        </a:rPr>
                        <a:t>, </a:t>
                      </a:r>
                      <a:r>
                        <a:rPr lang="cs-CZ" sz="2400" dirty="0">
                          <a:solidFill>
                            <a:schemeClr val="tx1">
                              <a:lumMod val="50000"/>
                              <a:lumOff val="50000"/>
                            </a:schemeClr>
                          </a:solidFill>
                          <a:effectLst/>
                        </a:rPr>
                        <a:t>supermarket</a:t>
                      </a:r>
                      <a:r>
                        <a:rPr lang="cs-CZ" sz="2400" dirty="0">
                          <a:solidFill>
                            <a:schemeClr val="tx1"/>
                          </a:solidFill>
                          <a:effectLst/>
                        </a:rPr>
                        <a:t>, </a:t>
                      </a:r>
                      <a:r>
                        <a:rPr lang="cs-CZ" sz="2400" dirty="0">
                          <a:solidFill>
                            <a:schemeClr val="tx1">
                              <a:lumMod val="50000"/>
                              <a:lumOff val="50000"/>
                            </a:schemeClr>
                          </a:solidFill>
                          <a:effectLst/>
                        </a:rPr>
                        <a:t>vyrobený</a:t>
                      </a:r>
                      <a:r>
                        <a:rPr lang="cs-CZ" sz="2400" dirty="0">
                          <a:solidFill>
                            <a:schemeClr val="tx1"/>
                          </a:solidFill>
                          <a:effectLst/>
                        </a:rPr>
                        <a:t>, </a:t>
                      </a:r>
                      <a:r>
                        <a:rPr lang="cs-CZ" sz="2400" dirty="0">
                          <a:solidFill>
                            <a:schemeClr val="tx1">
                              <a:lumMod val="50000"/>
                              <a:lumOff val="50000"/>
                            </a:schemeClr>
                          </a:solidFill>
                          <a:effectLst/>
                        </a:rPr>
                        <a:t>vývoz</a:t>
                      </a:r>
                      <a:endParaRPr lang="en-US" sz="2400" dirty="0">
                        <a:solidFill>
                          <a:schemeClr val="tx1"/>
                        </a:solidFill>
                      </a:endParaRPr>
                    </a:p>
                  </a:txBody>
                  <a:tcPr/>
                </a:tc>
                <a:extLst>
                  <a:ext uri="{0D108BD9-81ED-4DB2-BD59-A6C34878D82A}">
                    <a16:rowId xmlns:a16="http://schemas.microsoft.com/office/drawing/2014/main" val="2146666527"/>
                  </a:ext>
                </a:extLst>
              </a:tr>
            </a:tbl>
          </a:graphicData>
        </a:graphic>
      </p:graphicFrame>
    </p:spTree>
    <p:extLst>
      <p:ext uri="{BB962C8B-B14F-4D97-AF65-F5344CB8AC3E}">
        <p14:creationId xmlns:p14="http://schemas.microsoft.com/office/powerpoint/2010/main" val="2525526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699154-9ABA-2D2C-AEBA-6E486196701D}"/>
              </a:ext>
            </a:extLst>
          </p:cNvPr>
          <p:cNvSpPr>
            <a:spLocks noGrp="1"/>
          </p:cNvSpPr>
          <p:nvPr>
            <p:ph type="title"/>
          </p:nvPr>
        </p:nvSpPr>
        <p:spPr/>
        <p:txBody>
          <a:bodyPr/>
          <a:lstStyle/>
          <a:p>
            <a:r>
              <a:rPr lang="en-US" dirty="0"/>
              <a:t>MBA vs. CA: East + economic concerns</a:t>
            </a:r>
          </a:p>
        </p:txBody>
      </p:sp>
      <p:graphicFrame>
        <p:nvGraphicFramePr>
          <p:cNvPr id="5" name="Tabulka 5">
            <a:extLst>
              <a:ext uri="{FF2B5EF4-FFF2-40B4-BE49-F238E27FC236}">
                <a16:creationId xmlns:a16="http://schemas.microsoft.com/office/drawing/2014/main" id="{3713DE11-218B-68DC-97A9-AC985C91428C}"/>
              </a:ext>
            </a:extLst>
          </p:cNvPr>
          <p:cNvGraphicFramePr>
            <a:graphicFrameLocks noGrp="1"/>
          </p:cNvGraphicFramePr>
          <p:nvPr>
            <p:ph idx="1"/>
            <p:extLst>
              <p:ext uri="{D42A27DB-BD31-4B8C-83A1-F6EECF244321}">
                <p14:modId xmlns:p14="http://schemas.microsoft.com/office/powerpoint/2010/main" val="4240532741"/>
              </p:ext>
            </p:extLst>
          </p:nvPr>
        </p:nvGraphicFramePr>
        <p:xfrm>
          <a:off x="160866" y="1385357"/>
          <a:ext cx="11870267" cy="4208802"/>
        </p:xfrm>
        <a:graphic>
          <a:graphicData uri="http://schemas.openxmlformats.org/drawingml/2006/table">
            <a:tbl>
              <a:tblPr firstRow="1" bandRow="1">
                <a:tableStyleId>{5C22544A-7EE6-4342-B048-85BDC9FD1C3A}</a:tableStyleId>
              </a:tblPr>
              <a:tblGrid>
                <a:gridCol w="1629902">
                  <a:extLst>
                    <a:ext uri="{9D8B030D-6E8A-4147-A177-3AD203B41FA5}">
                      <a16:colId xmlns:a16="http://schemas.microsoft.com/office/drawing/2014/main" val="1225860501"/>
                    </a:ext>
                  </a:extLst>
                </a:gridCol>
                <a:gridCol w="3633639">
                  <a:extLst>
                    <a:ext uri="{9D8B030D-6E8A-4147-A177-3AD203B41FA5}">
                      <a16:colId xmlns:a16="http://schemas.microsoft.com/office/drawing/2014/main" val="3490716039"/>
                    </a:ext>
                  </a:extLst>
                </a:gridCol>
                <a:gridCol w="2944678">
                  <a:extLst>
                    <a:ext uri="{9D8B030D-6E8A-4147-A177-3AD203B41FA5}">
                      <a16:colId xmlns:a16="http://schemas.microsoft.com/office/drawing/2014/main" val="3930423230"/>
                    </a:ext>
                  </a:extLst>
                </a:gridCol>
                <a:gridCol w="3662048">
                  <a:extLst>
                    <a:ext uri="{9D8B030D-6E8A-4147-A177-3AD203B41FA5}">
                      <a16:colId xmlns:a16="http://schemas.microsoft.com/office/drawing/2014/main" val="1921806569"/>
                    </a:ext>
                  </a:extLst>
                </a:gridCol>
              </a:tblGrid>
              <a:tr h="595641">
                <a:tc>
                  <a:txBody>
                    <a:bodyPr/>
                    <a:lstStyle/>
                    <a:p>
                      <a:r>
                        <a:rPr lang="en-US" sz="2400" dirty="0"/>
                        <a:t>East</a:t>
                      </a:r>
                    </a:p>
                  </a:txBody>
                  <a:tcPr/>
                </a:tc>
                <a:tc>
                  <a:txBody>
                    <a:bodyPr/>
                    <a:lstStyle/>
                    <a:p>
                      <a:r>
                        <a:rPr lang="en-US" sz="2400" dirty="0"/>
                        <a:t>Associations</a:t>
                      </a:r>
                    </a:p>
                  </a:txBody>
                  <a:tcPr/>
                </a:tc>
                <a:tc>
                  <a:txBody>
                    <a:bodyPr/>
                    <a:lstStyle/>
                    <a:p>
                      <a:r>
                        <a:rPr lang="en-US" sz="2400" dirty="0"/>
                        <a:t>both</a:t>
                      </a:r>
                    </a:p>
                  </a:txBody>
                  <a:tcPr/>
                </a:tc>
                <a:tc>
                  <a:txBody>
                    <a:bodyPr/>
                    <a:lstStyle/>
                    <a:p>
                      <a:r>
                        <a:rPr lang="en-US" sz="2400" dirty="0"/>
                        <a:t>Collocation</a:t>
                      </a:r>
                    </a:p>
                  </a:txBody>
                  <a:tcPr/>
                </a:tc>
                <a:extLst>
                  <a:ext uri="{0D108BD9-81ED-4DB2-BD59-A6C34878D82A}">
                    <a16:rowId xmlns:a16="http://schemas.microsoft.com/office/drawing/2014/main" val="3227635508"/>
                  </a:ext>
                </a:extLst>
              </a:tr>
              <a:tr h="2303136">
                <a:tc>
                  <a:txBody>
                    <a:bodyPr/>
                    <a:lstStyle/>
                    <a:p>
                      <a:r>
                        <a:rPr lang="en-US" sz="2400" dirty="0"/>
                        <a:t>1996</a:t>
                      </a:r>
                    </a:p>
                  </a:txBody>
                  <a:tcPr/>
                </a:tc>
                <a:tc>
                  <a:txBody>
                    <a:bodyPr/>
                    <a:lstStyle/>
                    <a:p>
                      <a:r>
                        <a:rPr lang="cs-CZ" sz="2400" u="none" dirty="0">
                          <a:effectLst/>
                        </a:rPr>
                        <a:t>auto, banka, drahý, ekonomika, finance, firma, investice, investiční, kapitál, koncern, koruna, manažer, marka, obchod, podnik, podnikatel, </a:t>
                      </a:r>
                      <a:r>
                        <a:rPr lang="cs-CZ" sz="2400" u="none" strike="noStrike" dirty="0">
                          <a:effectLst/>
                        </a:rPr>
                        <a:t>podporovat,</a:t>
                      </a:r>
                      <a:r>
                        <a:rPr lang="cs-CZ" sz="2400" u="none" strike="sngStrike" dirty="0">
                          <a:effectLst/>
                        </a:rPr>
                        <a:t> </a:t>
                      </a:r>
                      <a:r>
                        <a:rPr lang="cs-CZ" sz="2400" u="none" dirty="0">
                          <a:effectLst/>
                        </a:rPr>
                        <a:t>prodej, průmyslový, růst, šéf, trh, USD, výrobní, zboží</a:t>
                      </a:r>
                      <a:endParaRPr lang="en-US" sz="2400" dirty="0"/>
                    </a:p>
                  </a:txBody>
                  <a:tcPr/>
                </a:tc>
                <a:tc>
                  <a:txBody>
                    <a:bodyPr/>
                    <a:lstStyle/>
                    <a:p>
                      <a:r>
                        <a:rPr lang="cs-CZ" sz="2400" dirty="0">
                          <a:solidFill>
                            <a:schemeClr val="tx1">
                              <a:lumMod val="50000"/>
                              <a:lumOff val="50000"/>
                            </a:schemeClr>
                          </a:solidFill>
                          <a:effectLst/>
                        </a:rPr>
                        <a:t>ekonomický</a:t>
                      </a:r>
                      <a:r>
                        <a:rPr lang="cs-CZ" sz="2400" dirty="0">
                          <a:effectLst/>
                        </a:rPr>
                        <a:t>, </a:t>
                      </a:r>
                      <a:r>
                        <a:rPr lang="cs-CZ" sz="2400" dirty="0">
                          <a:solidFill>
                            <a:schemeClr val="tx1">
                              <a:lumMod val="50000"/>
                              <a:lumOff val="50000"/>
                            </a:schemeClr>
                          </a:solidFill>
                          <a:effectLst/>
                        </a:rPr>
                        <a:t>hospodářský</a:t>
                      </a:r>
                      <a:r>
                        <a:rPr lang="cs-CZ" sz="2400" dirty="0">
                          <a:effectLst/>
                        </a:rPr>
                        <a:t>, levný, </a:t>
                      </a:r>
                      <a:r>
                        <a:rPr lang="cs-CZ" sz="2400" dirty="0">
                          <a:solidFill>
                            <a:schemeClr val="tx1">
                              <a:lumMod val="50000"/>
                              <a:lumOff val="50000"/>
                            </a:schemeClr>
                          </a:solidFill>
                          <a:effectLst/>
                        </a:rPr>
                        <a:t>vývoz</a:t>
                      </a:r>
                      <a:endParaRPr lang="en-US" sz="2400" dirty="0">
                        <a:solidFill>
                          <a:schemeClr val="tx1">
                            <a:lumMod val="50000"/>
                            <a:lumOff val="50000"/>
                          </a:schemeClr>
                        </a:solidFill>
                      </a:endParaRPr>
                    </a:p>
                  </a:txBody>
                  <a:tcPr/>
                </a:tc>
                <a:tc>
                  <a:txBody>
                    <a:bodyPr/>
                    <a:lstStyle/>
                    <a:p>
                      <a:r>
                        <a:rPr lang="cs-CZ" sz="2400" dirty="0">
                          <a:solidFill>
                            <a:schemeClr val="tx1">
                              <a:lumMod val="50000"/>
                              <a:lumOff val="50000"/>
                            </a:schemeClr>
                          </a:solidFill>
                          <a:effectLst/>
                        </a:rPr>
                        <a:t>boom</a:t>
                      </a:r>
                      <a:r>
                        <a:rPr lang="cs-CZ" sz="2400" dirty="0">
                          <a:effectLst/>
                        </a:rPr>
                        <a:t>, </a:t>
                      </a:r>
                      <a:r>
                        <a:rPr lang="cs-CZ" sz="2400" dirty="0">
                          <a:solidFill>
                            <a:schemeClr val="tx1">
                              <a:lumMod val="50000"/>
                              <a:lumOff val="50000"/>
                            </a:schemeClr>
                          </a:solidFill>
                          <a:effectLst/>
                        </a:rPr>
                        <a:t>dohánět</a:t>
                      </a:r>
                      <a:r>
                        <a:rPr lang="cs-CZ" sz="2400" dirty="0">
                          <a:effectLst/>
                        </a:rPr>
                        <a:t>, </a:t>
                      </a:r>
                      <a:r>
                        <a:rPr lang="cs-CZ" sz="2400" dirty="0">
                          <a:solidFill>
                            <a:schemeClr val="tx1">
                              <a:lumMod val="50000"/>
                              <a:lumOff val="50000"/>
                            </a:schemeClr>
                          </a:solidFill>
                          <a:effectLst/>
                        </a:rPr>
                        <a:t>expandovat</a:t>
                      </a:r>
                      <a:r>
                        <a:rPr lang="cs-CZ" sz="2400" dirty="0">
                          <a:effectLst/>
                        </a:rPr>
                        <a:t>, expanze, </a:t>
                      </a:r>
                      <a:r>
                        <a:rPr lang="cs-CZ" sz="2400" dirty="0">
                          <a:solidFill>
                            <a:schemeClr val="tx1">
                              <a:lumMod val="50000"/>
                              <a:lumOff val="50000"/>
                            </a:schemeClr>
                          </a:solidFill>
                          <a:effectLst/>
                        </a:rPr>
                        <a:t>export</a:t>
                      </a:r>
                      <a:r>
                        <a:rPr lang="cs-CZ" sz="2400" dirty="0">
                          <a:effectLst/>
                        </a:rPr>
                        <a:t>, </a:t>
                      </a:r>
                      <a:r>
                        <a:rPr lang="cs-CZ" sz="2400" dirty="0">
                          <a:solidFill>
                            <a:schemeClr val="tx1">
                              <a:lumMod val="50000"/>
                              <a:lumOff val="50000"/>
                            </a:schemeClr>
                          </a:solidFill>
                          <a:effectLst/>
                        </a:rPr>
                        <a:t>chudý</a:t>
                      </a:r>
                      <a:r>
                        <a:rPr lang="cs-CZ" sz="2400" dirty="0">
                          <a:effectLst/>
                        </a:rPr>
                        <a:t>, </a:t>
                      </a:r>
                      <a:r>
                        <a:rPr lang="cs-CZ" sz="2400" dirty="0">
                          <a:solidFill>
                            <a:schemeClr val="tx1">
                              <a:lumMod val="50000"/>
                              <a:lumOff val="50000"/>
                            </a:schemeClr>
                          </a:solidFill>
                          <a:effectLst/>
                        </a:rPr>
                        <a:t>konkurence</a:t>
                      </a:r>
                      <a:r>
                        <a:rPr lang="cs-CZ" sz="2400" dirty="0">
                          <a:effectLst/>
                        </a:rPr>
                        <a:t>, </a:t>
                      </a:r>
                      <a:r>
                        <a:rPr lang="cs-CZ" sz="2400" dirty="0">
                          <a:solidFill>
                            <a:schemeClr val="tx1">
                              <a:lumMod val="50000"/>
                              <a:lumOff val="50000"/>
                            </a:schemeClr>
                          </a:solidFill>
                          <a:effectLst/>
                        </a:rPr>
                        <a:t>plynárenský</a:t>
                      </a:r>
                      <a:r>
                        <a:rPr lang="cs-CZ" sz="2400" dirty="0">
                          <a:effectLst/>
                        </a:rPr>
                        <a:t>, </a:t>
                      </a:r>
                      <a:r>
                        <a:rPr lang="cs-CZ" sz="2400" dirty="0">
                          <a:solidFill>
                            <a:schemeClr val="tx1">
                              <a:lumMod val="50000"/>
                              <a:lumOff val="50000"/>
                            </a:schemeClr>
                          </a:solidFill>
                          <a:effectLst/>
                        </a:rPr>
                        <a:t>ropa</a:t>
                      </a:r>
                      <a:r>
                        <a:rPr lang="cs-CZ" sz="2400" dirty="0">
                          <a:effectLst/>
                        </a:rPr>
                        <a:t>, </a:t>
                      </a:r>
                      <a:r>
                        <a:rPr lang="cs-CZ" sz="2400" dirty="0">
                          <a:solidFill>
                            <a:schemeClr val="tx1">
                              <a:lumMod val="50000"/>
                              <a:lumOff val="50000"/>
                            </a:schemeClr>
                          </a:solidFill>
                          <a:effectLst/>
                        </a:rPr>
                        <a:t>rozvoj</a:t>
                      </a:r>
                      <a:endParaRPr lang="en-US" sz="2400" dirty="0"/>
                    </a:p>
                  </a:txBody>
                  <a:tcPr/>
                </a:tc>
                <a:extLst>
                  <a:ext uri="{0D108BD9-81ED-4DB2-BD59-A6C34878D82A}">
                    <a16:rowId xmlns:a16="http://schemas.microsoft.com/office/drawing/2014/main" val="1772132238"/>
                  </a:ext>
                </a:extLst>
              </a:tr>
              <a:tr h="595641">
                <a:tc>
                  <a:txBody>
                    <a:bodyPr/>
                    <a:lstStyle/>
                    <a:p>
                      <a:r>
                        <a:rPr lang="en-US" sz="2400" dirty="0">
                          <a:solidFill>
                            <a:schemeClr val="tx1"/>
                          </a:solidFill>
                        </a:rPr>
                        <a:t>2021</a:t>
                      </a:r>
                    </a:p>
                  </a:txBody>
                  <a:tcPr/>
                </a:tc>
                <a:tc>
                  <a:txBody>
                    <a:bodyPr/>
                    <a:lstStyle/>
                    <a:p>
                      <a:r>
                        <a:rPr lang="cs-CZ" sz="2400" dirty="0">
                          <a:solidFill>
                            <a:schemeClr val="tx1"/>
                          </a:solidFill>
                          <a:effectLst/>
                        </a:rPr>
                        <a:t>ekonomický</a:t>
                      </a:r>
                      <a:endParaRPr lang="en-US" sz="2400" dirty="0">
                        <a:solidFill>
                          <a:schemeClr val="tx1"/>
                        </a:solidFill>
                      </a:endParaRPr>
                    </a:p>
                  </a:txBody>
                  <a:tcPr/>
                </a:tc>
                <a:tc>
                  <a:txBody>
                    <a:bodyPr/>
                    <a:lstStyle/>
                    <a:p>
                      <a:endParaRPr lang="en-US" sz="2400" dirty="0"/>
                    </a:p>
                  </a:txBody>
                  <a:tcPr/>
                </a:tc>
                <a:tc>
                  <a:txBody>
                    <a:bodyPr/>
                    <a:lstStyle/>
                    <a:p>
                      <a:r>
                        <a:rPr lang="cs-CZ" sz="2400" dirty="0">
                          <a:solidFill>
                            <a:schemeClr val="tx1">
                              <a:lumMod val="50000"/>
                              <a:lumOff val="50000"/>
                            </a:schemeClr>
                          </a:solidFill>
                          <a:effectLst/>
                        </a:rPr>
                        <a:t>dovážet</a:t>
                      </a:r>
                      <a:r>
                        <a:rPr lang="cs-CZ" sz="2400" dirty="0">
                          <a:effectLst/>
                        </a:rPr>
                        <a:t>, expanze</a:t>
                      </a:r>
                      <a:r>
                        <a:rPr lang="cs-CZ" sz="2400" dirty="0">
                          <a:solidFill>
                            <a:schemeClr val="tx1"/>
                          </a:solidFill>
                          <a:effectLst/>
                        </a:rPr>
                        <a:t>, </a:t>
                      </a:r>
                      <a:r>
                        <a:rPr lang="cs-CZ" sz="2400" dirty="0">
                          <a:solidFill>
                            <a:schemeClr val="tx1">
                              <a:lumMod val="50000"/>
                              <a:lumOff val="50000"/>
                            </a:schemeClr>
                          </a:solidFill>
                          <a:effectLst/>
                        </a:rPr>
                        <a:t>levný</a:t>
                      </a:r>
                      <a:endParaRPr lang="en-US" sz="2400" dirty="0">
                        <a:solidFill>
                          <a:schemeClr val="tx1"/>
                        </a:solidFill>
                      </a:endParaRPr>
                    </a:p>
                  </a:txBody>
                  <a:tcPr/>
                </a:tc>
                <a:extLst>
                  <a:ext uri="{0D108BD9-81ED-4DB2-BD59-A6C34878D82A}">
                    <a16:rowId xmlns:a16="http://schemas.microsoft.com/office/drawing/2014/main" val="2146666527"/>
                  </a:ext>
                </a:extLst>
              </a:tr>
            </a:tbl>
          </a:graphicData>
        </a:graphic>
      </p:graphicFrame>
    </p:spTree>
    <p:extLst>
      <p:ext uri="{BB962C8B-B14F-4D97-AF65-F5344CB8AC3E}">
        <p14:creationId xmlns:p14="http://schemas.microsoft.com/office/powerpoint/2010/main" val="865005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699154-9ABA-2D2C-AEBA-6E486196701D}"/>
              </a:ext>
            </a:extLst>
          </p:cNvPr>
          <p:cNvSpPr>
            <a:spLocks noGrp="1"/>
          </p:cNvSpPr>
          <p:nvPr>
            <p:ph type="title"/>
          </p:nvPr>
        </p:nvSpPr>
        <p:spPr>
          <a:xfrm>
            <a:off x="0" y="157213"/>
            <a:ext cx="12039601" cy="1030743"/>
          </a:xfrm>
        </p:spPr>
        <p:txBody>
          <a:bodyPr>
            <a:normAutofit/>
          </a:bodyPr>
          <a:lstStyle/>
          <a:p>
            <a:r>
              <a:rPr lang="en-US" dirty="0"/>
              <a:t>MBA vs. CA: Russia-related associations/collocations</a:t>
            </a:r>
          </a:p>
        </p:txBody>
      </p:sp>
      <p:graphicFrame>
        <p:nvGraphicFramePr>
          <p:cNvPr id="5" name="Tabulka 5">
            <a:extLst>
              <a:ext uri="{FF2B5EF4-FFF2-40B4-BE49-F238E27FC236}">
                <a16:creationId xmlns:a16="http://schemas.microsoft.com/office/drawing/2014/main" id="{3713DE11-218B-68DC-97A9-AC985C91428C}"/>
              </a:ext>
            </a:extLst>
          </p:cNvPr>
          <p:cNvGraphicFramePr>
            <a:graphicFrameLocks noGrp="1"/>
          </p:cNvGraphicFramePr>
          <p:nvPr>
            <p:ph idx="1"/>
            <p:extLst>
              <p:ext uri="{D42A27DB-BD31-4B8C-83A1-F6EECF244321}">
                <p14:modId xmlns:p14="http://schemas.microsoft.com/office/powerpoint/2010/main" val="636866584"/>
              </p:ext>
            </p:extLst>
          </p:nvPr>
        </p:nvGraphicFramePr>
        <p:xfrm>
          <a:off x="0" y="1187956"/>
          <a:ext cx="12039601" cy="3147571"/>
        </p:xfrm>
        <a:graphic>
          <a:graphicData uri="http://schemas.openxmlformats.org/drawingml/2006/table">
            <a:tbl>
              <a:tblPr firstRow="1" bandRow="1">
                <a:tableStyleId>{5C22544A-7EE6-4342-B048-85BDC9FD1C3A}</a:tableStyleId>
              </a:tblPr>
              <a:tblGrid>
                <a:gridCol w="897468">
                  <a:extLst>
                    <a:ext uri="{9D8B030D-6E8A-4147-A177-3AD203B41FA5}">
                      <a16:colId xmlns:a16="http://schemas.microsoft.com/office/drawing/2014/main" val="1225860501"/>
                    </a:ext>
                  </a:extLst>
                </a:gridCol>
                <a:gridCol w="3657600">
                  <a:extLst>
                    <a:ext uri="{9D8B030D-6E8A-4147-A177-3AD203B41FA5}">
                      <a16:colId xmlns:a16="http://schemas.microsoft.com/office/drawing/2014/main" val="3490716039"/>
                    </a:ext>
                  </a:extLst>
                </a:gridCol>
                <a:gridCol w="3525676">
                  <a:extLst>
                    <a:ext uri="{9D8B030D-6E8A-4147-A177-3AD203B41FA5}">
                      <a16:colId xmlns:a16="http://schemas.microsoft.com/office/drawing/2014/main" val="3930423230"/>
                    </a:ext>
                  </a:extLst>
                </a:gridCol>
                <a:gridCol w="3958857">
                  <a:extLst>
                    <a:ext uri="{9D8B030D-6E8A-4147-A177-3AD203B41FA5}">
                      <a16:colId xmlns:a16="http://schemas.microsoft.com/office/drawing/2014/main" val="1921806569"/>
                    </a:ext>
                  </a:extLst>
                </a:gridCol>
              </a:tblGrid>
              <a:tr h="404371">
                <a:tc>
                  <a:txBody>
                    <a:bodyPr/>
                    <a:lstStyle/>
                    <a:p>
                      <a:r>
                        <a:rPr lang="en-US" dirty="0"/>
                        <a:t>West</a:t>
                      </a:r>
                    </a:p>
                  </a:txBody>
                  <a:tcPr/>
                </a:tc>
                <a:tc>
                  <a:txBody>
                    <a:bodyPr/>
                    <a:lstStyle/>
                    <a:p>
                      <a:r>
                        <a:rPr lang="en-US" dirty="0"/>
                        <a:t>Associations</a:t>
                      </a:r>
                    </a:p>
                  </a:txBody>
                  <a:tcPr/>
                </a:tc>
                <a:tc>
                  <a:txBody>
                    <a:bodyPr/>
                    <a:lstStyle/>
                    <a:p>
                      <a:r>
                        <a:rPr lang="en-US" dirty="0"/>
                        <a:t>both</a:t>
                      </a:r>
                    </a:p>
                  </a:txBody>
                  <a:tcPr/>
                </a:tc>
                <a:tc>
                  <a:txBody>
                    <a:bodyPr/>
                    <a:lstStyle/>
                    <a:p>
                      <a:r>
                        <a:rPr lang="en-US" dirty="0"/>
                        <a:t>Collocation</a:t>
                      </a:r>
                    </a:p>
                  </a:txBody>
                  <a:tcPr/>
                </a:tc>
                <a:extLst>
                  <a:ext uri="{0D108BD9-81ED-4DB2-BD59-A6C34878D82A}">
                    <a16:rowId xmlns:a16="http://schemas.microsoft.com/office/drawing/2014/main" val="3227635508"/>
                  </a:ext>
                </a:extLst>
              </a:tr>
              <a:tr h="997080">
                <a:tc>
                  <a:txBody>
                    <a:bodyPr/>
                    <a:lstStyle/>
                    <a:p>
                      <a:r>
                        <a:rPr lang="en-US" sz="2400" dirty="0"/>
                        <a:t>1996</a:t>
                      </a:r>
                    </a:p>
                  </a:txBody>
                  <a:tcPr/>
                </a:tc>
                <a:tc>
                  <a:txBody>
                    <a:bodyPr/>
                    <a:lstStyle/>
                    <a:p>
                      <a:r>
                        <a:rPr lang="cs-CZ" sz="2400" u="none" dirty="0">
                          <a:effectLst/>
                        </a:rPr>
                        <a:t>Rus, ruský, </a:t>
                      </a:r>
                      <a:r>
                        <a:rPr lang="cs-CZ" sz="2400" u="sng" dirty="0">
                          <a:effectLst/>
                        </a:rPr>
                        <a:t>svaz</a:t>
                      </a:r>
                      <a:r>
                        <a:rPr lang="cs-CZ" sz="2400" u="none" dirty="0">
                          <a:effectLst/>
                        </a:rPr>
                        <a:t>, ukrajinský, </a:t>
                      </a:r>
                      <a:r>
                        <a:rPr lang="cs-CZ" sz="2400" u="none" dirty="0" err="1">
                          <a:effectLst/>
                        </a:rPr>
                        <a:t>Zjuganov</a:t>
                      </a:r>
                      <a:r>
                        <a:rPr lang="cs-CZ" sz="2400" u="none" dirty="0">
                          <a:effectLst/>
                        </a:rPr>
                        <a:t> </a:t>
                      </a:r>
                      <a:endParaRPr lang="en-US" sz="2400" u="none" dirty="0"/>
                    </a:p>
                  </a:txBody>
                  <a:tcPr/>
                </a:tc>
                <a:tc>
                  <a:txBody>
                    <a:bodyPr/>
                    <a:lstStyle/>
                    <a:p>
                      <a:r>
                        <a:rPr lang="cs-CZ" sz="2400" u="none" dirty="0">
                          <a:solidFill>
                            <a:schemeClr val="tx1">
                              <a:lumMod val="50000"/>
                              <a:lumOff val="50000"/>
                            </a:schemeClr>
                          </a:solidFill>
                          <a:effectLst/>
                        </a:rPr>
                        <a:t>Gorbačov</a:t>
                      </a:r>
                      <a:r>
                        <a:rPr lang="cs-CZ" sz="2400" u="none" dirty="0">
                          <a:effectLst/>
                        </a:rPr>
                        <a:t>, </a:t>
                      </a:r>
                      <a:r>
                        <a:rPr lang="cs-CZ" sz="2400" u="none" dirty="0">
                          <a:solidFill>
                            <a:schemeClr val="tx1">
                              <a:lumMod val="50000"/>
                              <a:lumOff val="50000"/>
                            </a:schemeClr>
                          </a:solidFill>
                          <a:effectLst/>
                        </a:rPr>
                        <a:t>Jelcin</a:t>
                      </a:r>
                      <a:r>
                        <a:rPr lang="cs-CZ" sz="2400" u="none" dirty="0">
                          <a:effectLst/>
                        </a:rPr>
                        <a:t>, </a:t>
                      </a:r>
                      <a:r>
                        <a:rPr lang="cs-CZ" sz="2400" u="none" dirty="0">
                          <a:solidFill>
                            <a:schemeClr val="tx1">
                              <a:lumMod val="50000"/>
                              <a:lumOff val="50000"/>
                            </a:schemeClr>
                          </a:solidFill>
                          <a:effectLst/>
                        </a:rPr>
                        <a:t>Jelcinův</a:t>
                      </a:r>
                      <a:r>
                        <a:rPr lang="cs-CZ" sz="2400" u="none" dirty="0">
                          <a:effectLst/>
                        </a:rPr>
                        <a:t>, </a:t>
                      </a:r>
                      <a:r>
                        <a:rPr lang="cs-CZ" sz="2400" u="none" dirty="0">
                          <a:solidFill>
                            <a:schemeClr val="tx1">
                              <a:lumMod val="50000"/>
                              <a:lumOff val="50000"/>
                            </a:schemeClr>
                          </a:solidFill>
                          <a:effectLst/>
                        </a:rPr>
                        <a:t>Lebeď</a:t>
                      </a:r>
                      <a:r>
                        <a:rPr lang="cs-CZ" sz="2400" u="none" dirty="0">
                          <a:effectLst/>
                        </a:rPr>
                        <a:t>, Moskva, Rusko, sovětský, SSSR, Ukrajina</a:t>
                      </a:r>
                      <a:endParaRPr lang="en-US" sz="2400" u="none" dirty="0"/>
                    </a:p>
                  </a:txBody>
                  <a:tcPr/>
                </a:tc>
                <a:tc>
                  <a:txBody>
                    <a:bodyPr/>
                    <a:lstStyle/>
                    <a:p>
                      <a:r>
                        <a:rPr lang="cs-CZ" sz="2400" u="none" dirty="0" err="1">
                          <a:effectLst/>
                        </a:rPr>
                        <a:t>Dudajev</a:t>
                      </a:r>
                      <a:r>
                        <a:rPr lang="cs-CZ" sz="2400" u="none" dirty="0">
                          <a:effectLst/>
                        </a:rPr>
                        <a:t>, </a:t>
                      </a:r>
                      <a:r>
                        <a:rPr lang="cs-CZ" sz="2400" u="none" dirty="0" err="1">
                          <a:solidFill>
                            <a:schemeClr val="tx1">
                              <a:lumMod val="50000"/>
                              <a:lumOff val="50000"/>
                            </a:schemeClr>
                          </a:solidFill>
                          <a:effectLst/>
                        </a:rPr>
                        <a:t>Groznyj</a:t>
                      </a:r>
                      <a:r>
                        <a:rPr lang="cs-CZ" sz="2400" u="none" dirty="0">
                          <a:effectLst/>
                        </a:rPr>
                        <a:t>, </a:t>
                      </a:r>
                      <a:r>
                        <a:rPr lang="cs-CZ" sz="2400" u="none" dirty="0" err="1">
                          <a:solidFill>
                            <a:schemeClr val="tx1">
                              <a:lumMod val="50000"/>
                              <a:lumOff val="50000"/>
                            </a:schemeClr>
                          </a:solidFill>
                          <a:effectLst/>
                        </a:rPr>
                        <a:t>Primakov</a:t>
                      </a:r>
                      <a:endParaRPr lang="en-US" sz="2400" u="none" dirty="0"/>
                    </a:p>
                  </a:txBody>
                  <a:tcPr/>
                </a:tc>
                <a:extLst>
                  <a:ext uri="{0D108BD9-81ED-4DB2-BD59-A6C34878D82A}">
                    <a16:rowId xmlns:a16="http://schemas.microsoft.com/office/drawing/2014/main" val="1772132238"/>
                  </a:ext>
                </a:extLst>
              </a:tr>
              <a:tr h="1296203">
                <a:tc>
                  <a:txBody>
                    <a:bodyPr/>
                    <a:lstStyle/>
                    <a:p>
                      <a:r>
                        <a:rPr lang="en-US" sz="2400" dirty="0"/>
                        <a:t>2021</a:t>
                      </a:r>
                    </a:p>
                  </a:txBody>
                  <a:tcPr/>
                </a:tc>
                <a:tc>
                  <a:txBody>
                    <a:bodyPr/>
                    <a:lstStyle/>
                    <a:p>
                      <a:r>
                        <a:rPr lang="cs-CZ" sz="2400" u="none" dirty="0">
                          <a:effectLst/>
                        </a:rPr>
                        <a:t>Putinův, Rus, </a:t>
                      </a:r>
                      <a:r>
                        <a:rPr lang="cs-CZ" sz="2400" u="sng" dirty="0">
                          <a:effectLst/>
                        </a:rPr>
                        <a:t>svaz</a:t>
                      </a:r>
                      <a:r>
                        <a:rPr lang="cs-CZ" sz="2400" u="none" dirty="0">
                          <a:effectLst/>
                        </a:rPr>
                        <a:t>, </a:t>
                      </a:r>
                      <a:r>
                        <a:rPr lang="cs-CZ" sz="2400" i="0" u="none" dirty="0">
                          <a:effectLst/>
                        </a:rPr>
                        <a:t>ukrajinský</a:t>
                      </a:r>
                      <a:endParaRPr lang="en-US" sz="2400" i="0" u="none" dirty="0">
                        <a:solidFill>
                          <a:srgbClr val="FF0000"/>
                        </a:solidFill>
                      </a:endParaRPr>
                    </a:p>
                  </a:txBody>
                  <a:tcPr/>
                </a:tc>
                <a:tc>
                  <a:txBody>
                    <a:bodyPr/>
                    <a:lstStyle/>
                    <a:p>
                      <a:r>
                        <a:rPr lang="cs-CZ" sz="2400" u="none" dirty="0">
                          <a:effectLst/>
                        </a:rPr>
                        <a:t>Bělorusko, </a:t>
                      </a:r>
                      <a:r>
                        <a:rPr lang="cs-CZ" sz="2400" u="none" dirty="0">
                          <a:solidFill>
                            <a:schemeClr val="tx1">
                              <a:lumMod val="50000"/>
                              <a:lumOff val="50000"/>
                            </a:schemeClr>
                          </a:solidFill>
                          <a:effectLst/>
                        </a:rPr>
                        <a:t>běloruský</a:t>
                      </a:r>
                      <a:r>
                        <a:rPr lang="cs-CZ" sz="2400" u="none" dirty="0">
                          <a:effectLst/>
                        </a:rPr>
                        <a:t>, </a:t>
                      </a:r>
                      <a:r>
                        <a:rPr lang="cs-CZ" sz="2400" u="none" dirty="0">
                          <a:solidFill>
                            <a:schemeClr val="tx1">
                              <a:lumMod val="50000"/>
                              <a:lumOff val="50000"/>
                            </a:schemeClr>
                          </a:solidFill>
                          <a:effectLst/>
                        </a:rPr>
                        <a:t>Kreml</a:t>
                      </a:r>
                      <a:r>
                        <a:rPr lang="cs-CZ" sz="2400" u="none" dirty="0">
                          <a:effectLst/>
                        </a:rPr>
                        <a:t>, Lukašenko, Moskva, Putin, Rusko, </a:t>
                      </a:r>
                      <a:r>
                        <a:rPr lang="cs-CZ" sz="2400" u="none" dirty="0">
                          <a:solidFill>
                            <a:schemeClr val="tx1">
                              <a:lumMod val="50000"/>
                              <a:lumOff val="50000"/>
                            </a:schemeClr>
                          </a:solidFill>
                          <a:effectLst/>
                        </a:rPr>
                        <a:t>ruský</a:t>
                      </a:r>
                      <a:r>
                        <a:rPr lang="cs-CZ" sz="2400" u="none" dirty="0">
                          <a:effectLst/>
                        </a:rPr>
                        <a:t>, </a:t>
                      </a:r>
                      <a:r>
                        <a:rPr lang="cs-CZ" sz="2400" u="none" dirty="0">
                          <a:solidFill>
                            <a:schemeClr val="tx1">
                              <a:lumMod val="50000"/>
                              <a:lumOff val="50000"/>
                            </a:schemeClr>
                          </a:solidFill>
                          <a:effectLst/>
                        </a:rPr>
                        <a:t>sovětský</a:t>
                      </a:r>
                      <a:r>
                        <a:rPr lang="cs-CZ" sz="2400" u="none" dirty="0">
                          <a:effectLst/>
                        </a:rPr>
                        <a:t>, Ukrajina</a:t>
                      </a:r>
                      <a:endParaRPr lang="en-US" sz="2400" u="none" dirty="0"/>
                    </a:p>
                  </a:txBody>
                  <a:tcPr/>
                </a:tc>
                <a:tc>
                  <a:txBody>
                    <a:bodyPr/>
                    <a:lstStyle/>
                    <a:p>
                      <a:r>
                        <a:rPr lang="cs-CZ" sz="2400" u="none" dirty="0">
                          <a:effectLst/>
                        </a:rPr>
                        <a:t>Kyjev, </a:t>
                      </a:r>
                      <a:r>
                        <a:rPr lang="cs-CZ" sz="2400" u="none" dirty="0">
                          <a:solidFill>
                            <a:schemeClr val="tx1">
                              <a:lumMod val="50000"/>
                              <a:lumOff val="50000"/>
                            </a:schemeClr>
                          </a:solidFill>
                          <a:effectLst/>
                        </a:rPr>
                        <a:t>Lavrov</a:t>
                      </a:r>
                      <a:r>
                        <a:rPr lang="cs-CZ" sz="2400" u="none" dirty="0">
                          <a:effectLst/>
                        </a:rPr>
                        <a:t>, </a:t>
                      </a:r>
                      <a:r>
                        <a:rPr lang="cs-CZ" sz="2400" u="none" dirty="0">
                          <a:solidFill>
                            <a:schemeClr val="tx1">
                              <a:lumMod val="50000"/>
                              <a:lumOff val="50000"/>
                            </a:schemeClr>
                          </a:solidFill>
                          <a:effectLst/>
                        </a:rPr>
                        <a:t>Navalný</a:t>
                      </a:r>
                      <a:r>
                        <a:rPr lang="cs-CZ" sz="2400" u="none" dirty="0">
                          <a:effectLst/>
                        </a:rPr>
                        <a:t>, </a:t>
                      </a:r>
                      <a:r>
                        <a:rPr lang="cs-CZ" sz="2400" u="none" dirty="0">
                          <a:solidFill>
                            <a:schemeClr val="tx1">
                              <a:lumMod val="50000"/>
                              <a:lumOff val="50000"/>
                            </a:schemeClr>
                          </a:solidFill>
                          <a:effectLst/>
                        </a:rPr>
                        <a:t>protiruský</a:t>
                      </a:r>
                      <a:r>
                        <a:rPr lang="cs-CZ" sz="2400" u="none" dirty="0">
                          <a:effectLst/>
                        </a:rPr>
                        <a:t>, </a:t>
                      </a:r>
                      <a:r>
                        <a:rPr lang="cs-CZ" sz="2400" u="none" dirty="0">
                          <a:solidFill>
                            <a:schemeClr val="tx1">
                              <a:lumMod val="50000"/>
                              <a:lumOff val="50000"/>
                            </a:schemeClr>
                          </a:solidFill>
                          <a:effectLst/>
                        </a:rPr>
                        <a:t>Stalin</a:t>
                      </a:r>
                      <a:endParaRPr lang="en-US" sz="2400" u="none" dirty="0">
                        <a:solidFill>
                          <a:srgbClr val="00B050"/>
                        </a:solidFill>
                      </a:endParaRPr>
                    </a:p>
                  </a:txBody>
                  <a:tcPr/>
                </a:tc>
                <a:extLst>
                  <a:ext uri="{0D108BD9-81ED-4DB2-BD59-A6C34878D82A}">
                    <a16:rowId xmlns:a16="http://schemas.microsoft.com/office/drawing/2014/main" val="2146666527"/>
                  </a:ext>
                </a:extLst>
              </a:tr>
            </a:tbl>
          </a:graphicData>
        </a:graphic>
      </p:graphicFrame>
      <p:graphicFrame>
        <p:nvGraphicFramePr>
          <p:cNvPr id="3" name="Tabulka 2">
            <a:extLst>
              <a:ext uri="{FF2B5EF4-FFF2-40B4-BE49-F238E27FC236}">
                <a16:creationId xmlns:a16="http://schemas.microsoft.com/office/drawing/2014/main" id="{5190F26E-51F3-4848-5899-975A07B8281B}"/>
              </a:ext>
            </a:extLst>
          </p:cNvPr>
          <p:cNvGraphicFramePr>
            <a:graphicFrameLocks noGrp="1"/>
          </p:cNvGraphicFramePr>
          <p:nvPr>
            <p:extLst>
              <p:ext uri="{D42A27DB-BD31-4B8C-83A1-F6EECF244321}">
                <p14:modId xmlns:p14="http://schemas.microsoft.com/office/powerpoint/2010/main" val="1850874185"/>
              </p:ext>
            </p:extLst>
          </p:nvPr>
        </p:nvGraphicFramePr>
        <p:xfrm>
          <a:off x="-1" y="4435604"/>
          <a:ext cx="12039601" cy="2417875"/>
        </p:xfrm>
        <a:graphic>
          <a:graphicData uri="http://schemas.openxmlformats.org/drawingml/2006/table">
            <a:tbl>
              <a:tblPr firstRow="1" bandRow="1">
                <a:tableStyleId>{5C22544A-7EE6-4342-B048-85BDC9FD1C3A}</a:tableStyleId>
              </a:tblPr>
              <a:tblGrid>
                <a:gridCol w="897468">
                  <a:extLst>
                    <a:ext uri="{9D8B030D-6E8A-4147-A177-3AD203B41FA5}">
                      <a16:colId xmlns:a16="http://schemas.microsoft.com/office/drawing/2014/main" val="982922399"/>
                    </a:ext>
                  </a:extLst>
                </a:gridCol>
                <a:gridCol w="3479603">
                  <a:extLst>
                    <a:ext uri="{9D8B030D-6E8A-4147-A177-3AD203B41FA5}">
                      <a16:colId xmlns:a16="http://schemas.microsoft.com/office/drawing/2014/main" val="1454528656"/>
                    </a:ext>
                  </a:extLst>
                </a:gridCol>
                <a:gridCol w="3678865">
                  <a:extLst>
                    <a:ext uri="{9D8B030D-6E8A-4147-A177-3AD203B41FA5}">
                      <a16:colId xmlns:a16="http://schemas.microsoft.com/office/drawing/2014/main" val="4142763013"/>
                    </a:ext>
                  </a:extLst>
                </a:gridCol>
                <a:gridCol w="3983665">
                  <a:extLst>
                    <a:ext uri="{9D8B030D-6E8A-4147-A177-3AD203B41FA5}">
                      <a16:colId xmlns:a16="http://schemas.microsoft.com/office/drawing/2014/main" val="3464604323"/>
                    </a:ext>
                  </a:extLst>
                </a:gridCol>
              </a:tblGrid>
              <a:tr h="406195">
                <a:tc>
                  <a:txBody>
                    <a:bodyPr/>
                    <a:lstStyle/>
                    <a:p>
                      <a:r>
                        <a:rPr lang="en-US" sz="1800" dirty="0"/>
                        <a:t>East</a:t>
                      </a:r>
                    </a:p>
                  </a:txBody>
                  <a:tcPr/>
                </a:tc>
                <a:tc>
                  <a:txBody>
                    <a:bodyPr/>
                    <a:lstStyle/>
                    <a:p>
                      <a:r>
                        <a:rPr lang="en-US" sz="1800" dirty="0"/>
                        <a:t>Associations</a:t>
                      </a:r>
                    </a:p>
                  </a:txBody>
                  <a:tcPr/>
                </a:tc>
                <a:tc>
                  <a:txBody>
                    <a:bodyPr/>
                    <a:lstStyle/>
                    <a:p>
                      <a:r>
                        <a:rPr lang="en-US" sz="1800" dirty="0"/>
                        <a:t>both</a:t>
                      </a:r>
                    </a:p>
                  </a:txBody>
                  <a:tcPr/>
                </a:tc>
                <a:tc>
                  <a:txBody>
                    <a:bodyPr/>
                    <a:lstStyle/>
                    <a:p>
                      <a:r>
                        <a:rPr lang="en-US" sz="1800" dirty="0"/>
                        <a:t>Collocation</a:t>
                      </a:r>
                    </a:p>
                  </a:txBody>
                  <a:tcPr/>
                </a:tc>
                <a:extLst>
                  <a:ext uri="{0D108BD9-81ED-4DB2-BD59-A6C34878D82A}">
                    <a16:rowId xmlns:a16="http://schemas.microsoft.com/office/drawing/2014/main" val="2631050717"/>
                  </a:ext>
                </a:extLst>
              </a:tr>
              <a:tr h="701103">
                <a:tc>
                  <a:txBody>
                    <a:bodyPr/>
                    <a:lstStyle/>
                    <a:p>
                      <a:r>
                        <a:rPr lang="en-US" sz="2400" dirty="0"/>
                        <a:t>1996</a:t>
                      </a:r>
                    </a:p>
                  </a:txBody>
                  <a:tcPr/>
                </a:tc>
                <a:tc>
                  <a:txBody>
                    <a:bodyPr/>
                    <a:lstStyle/>
                    <a:p>
                      <a:r>
                        <a:rPr lang="cs-CZ" sz="2400" u="none" dirty="0">
                          <a:effectLst/>
                        </a:rPr>
                        <a:t>Rus, </a:t>
                      </a:r>
                      <a:r>
                        <a:rPr lang="cs-CZ" sz="2400" u="sng" dirty="0">
                          <a:effectLst/>
                        </a:rPr>
                        <a:t>sovětský</a:t>
                      </a:r>
                      <a:r>
                        <a:rPr lang="cs-CZ" sz="2400" u="none" dirty="0">
                          <a:effectLst/>
                        </a:rPr>
                        <a:t>, </a:t>
                      </a:r>
                      <a:r>
                        <a:rPr lang="cs-CZ" sz="2400" u="sng" dirty="0">
                          <a:solidFill>
                            <a:schemeClr val="tx1"/>
                          </a:solidFill>
                          <a:effectLst/>
                        </a:rPr>
                        <a:t>SSSR</a:t>
                      </a:r>
                      <a:endParaRPr lang="en-US" sz="2400" u="none" dirty="0"/>
                    </a:p>
                  </a:txBody>
                  <a:tcPr/>
                </a:tc>
                <a:tc>
                  <a:txBody>
                    <a:bodyPr/>
                    <a:lstStyle/>
                    <a:p>
                      <a:r>
                        <a:rPr lang="cs-CZ" sz="2400" u="none" dirty="0">
                          <a:solidFill>
                            <a:schemeClr val="tx1">
                              <a:lumMod val="50000"/>
                              <a:lumOff val="50000"/>
                            </a:schemeClr>
                          </a:solidFill>
                          <a:effectLst/>
                        </a:rPr>
                        <a:t>Moskva</a:t>
                      </a:r>
                      <a:r>
                        <a:rPr lang="cs-CZ" sz="2400" u="none" dirty="0">
                          <a:effectLst/>
                        </a:rPr>
                        <a:t>, </a:t>
                      </a:r>
                      <a:r>
                        <a:rPr lang="cs-CZ" sz="2400" u="none" dirty="0">
                          <a:solidFill>
                            <a:schemeClr val="tx1">
                              <a:lumMod val="50000"/>
                              <a:lumOff val="50000"/>
                            </a:schemeClr>
                          </a:solidFill>
                          <a:effectLst/>
                        </a:rPr>
                        <a:t>Rusko</a:t>
                      </a:r>
                      <a:r>
                        <a:rPr lang="cs-CZ" sz="2400" u="none" dirty="0">
                          <a:effectLst/>
                        </a:rPr>
                        <a:t>, ruský, Ukrajina</a:t>
                      </a:r>
                      <a:endParaRPr lang="en-US" sz="2400" u="none" dirty="0"/>
                    </a:p>
                  </a:txBody>
                  <a:tcPr/>
                </a:tc>
                <a:tc>
                  <a:txBody>
                    <a:bodyPr/>
                    <a:lstStyle/>
                    <a:p>
                      <a:r>
                        <a:rPr lang="cs-CZ" sz="2400" u="none" dirty="0" err="1">
                          <a:effectLst/>
                        </a:rPr>
                        <a:t>Primakov</a:t>
                      </a:r>
                      <a:endParaRPr lang="en-US" sz="2400" u="none" dirty="0"/>
                    </a:p>
                  </a:txBody>
                  <a:tcPr/>
                </a:tc>
                <a:extLst>
                  <a:ext uri="{0D108BD9-81ED-4DB2-BD59-A6C34878D82A}">
                    <a16:rowId xmlns:a16="http://schemas.microsoft.com/office/drawing/2014/main" val="60206777"/>
                  </a:ext>
                </a:extLst>
              </a:tr>
              <a:tr h="1001576">
                <a:tc>
                  <a:txBody>
                    <a:bodyPr/>
                    <a:lstStyle/>
                    <a:p>
                      <a:r>
                        <a:rPr lang="en-US" sz="2400" dirty="0"/>
                        <a:t>2021</a:t>
                      </a:r>
                    </a:p>
                  </a:txBody>
                  <a:tcPr/>
                </a:tc>
                <a:tc>
                  <a:txBody>
                    <a:bodyPr/>
                    <a:lstStyle/>
                    <a:p>
                      <a:r>
                        <a:rPr lang="cs-CZ" sz="2400" u="none" dirty="0">
                          <a:effectLst/>
                        </a:rPr>
                        <a:t>Putin, Rusko, </a:t>
                      </a:r>
                      <a:r>
                        <a:rPr lang="cs-CZ" sz="2400" u="sng" dirty="0">
                          <a:solidFill>
                            <a:schemeClr val="tx1"/>
                          </a:solidFill>
                          <a:effectLst/>
                        </a:rPr>
                        <a:t>sovětský</a:t>
                      </a:r>
                      <a:r>
                        <a:rPr lang="cs-CZ" sz="2400" u="none" dirty="0">
                          <a:effectLst/>
                        </a:rPr>
                        <a:t>, ukrajinský</a:t>
                      </a:r>
                      <a:endParaRPr lang="en-US" sz="2400" u="none" dirty="0">
                        <a:solidFill>
                          <a:srgbClr val="FF0000"/>
                        </a:solidFill>
                      </a:endParaRPr>
                    </a:p>
                  </a:txBody>
                  <a:tcPr/>
                </a:tc>
                <a:tc>
                  <a:txBody>
                    <a:bodyPr/>
                    <a:lstStyle/>
                    <a:p>
                      <a:r>
                        <a:rPr lang="cs-CZ" sz="2400" u="none" dirty="0">
                          <a:effectLst/>
                        </a:rPr>
                        <a:t>Donbas, </a:t>
                      </a:r>
                      <a:r>
                        <a:rPr lang="cs-CZ" sz="2400" u="none" dirty="0">
                          <a:solidFill>
                            <a:schemeClr val="tx1">
                              <a:lumMod val="50000"/>
                              <a:lumOff val="50000"/>
                            </a:schemeClr>
                          </a:solidFill>
                          <a:effectLst/>
                        </a:rPr>
                        <a:t>Moskva</a:t>
                      </a:r>
                      <a:r>
                        <a:rPr lang="cs-CZ" sz="2400" u="none" dirty="0">
                          <a:effectLst/>
                        </a:rPr>
                        <a:t>, ruský, Ukrajina</a:t>
                      </a:r>
                      <a:endParaRPr lang="en-US" sz="2400" u="none" dirty="0"/>
                    </a:p>
                  </a:txBody>
                  <a:tcPr/>
                </a:tc>
                <a:tc>
                  <a:txBody>
                    <a:bodyPr/>
                    <a:lstStyle/>
                    <a:p>
                      <a:r>
                        <a:rPr lang="cs-CZ" sz="2400" u="none" dirty="0">
                          <a:solidFill>
                            <a:schemeClr val="tx1">
                              <a:lumMod val="50000"/>
                              <a:lumOff val="50000"/>
                            </a:schemeClr>
                          </a:solidFill>
                          <a:effectLst/>
                        </a:rPr>
                        <a:t>Kreml</a:t>
                      </a:r>
                      <a:r>
                        <a:rPr lang="cs-CZ" sz="2400" u="none" dirty="0">
                          <a:effectLst/>
                        </a:rPr>
                        <a:t>, </a:t>
                      </a:r>
                      <a:r>
                        <a:rPr lang="cs-CZ" sz="2400" u="none" dirty="0">
                          <a:solidFill>
                            <a:schemeClr val="tx1">
                              <a:lumMod val="50000"/>
                              <a:lumOff val="50000"/>
                            </a:schemeClr>
                          </a:solidFill>
                          <a:effectLst/>
                        </a:rPr>
                        <a:t>Krym</a:t>
                      </a:r>
                      <a:r>
                        <a:rPr lang="cs-CZ" sz="2400" u="none" dirty="0">
                          <a:effectLst/>
                        </a:rPr>
                        <a:t>, Kyjev, proruský, separatista, separatistický, Vladivostok</a:t>
                      </a:r>
                      <a:endParaRPr lang="en-US" sz="2400" u="none" dirty="0">
                        <a:solidFill>
                          <a:srgbClr val="00B050"/>
                        </a:solidFill>
                      </a:endParaRPr>
                    </a:p>
                  </a:txBody>
                  <a:tcPr/>
                </a:tc>
                <a:extLst>
                  <a:ext uri="{0D108BD9-81ED-4DB2-BD59-A6C34878D82A}">
                    <a16:rowId xmlns:a16="http://schemas.microsoft.com/office/drawing/2014/main" val="1235210644"/>
                  </a:ext>
                </a:extLst>
              </a:tr>
            </a:tbl>
          </a:graphicData>
        </a:graphic>
      </p:graphicFrame>
    </p:spTree>
    <p:extLst>
      <p:ext uri="{BB962C8B-B14F-4D97-AF65-F5344CB8AC3E}">
        <p14:creationId xmlns:p14="http://schemas.microsoft.com/office/powerpoint/2010/main" val="820102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699154-9ABA-2D2C-AEBA-6E486196701D}"/>
              </a:ext>
            </a:extLst>
          </p:cNvPr>
          <p:cNvSpPr>
            <a:spLocks noGrp="1"/>
          </p:cNvSpPr>
          <p:nvPr>
            <p:ph type="title"/>
          </p:nvPr>
        </p:nvSpPr>
        <p:spPr>
          <a:xfrm>
            <a:off x="0" y="0"/>
            <a:ext cx="10515600" cy="1325563"/>
          </a:xfrm>
        </p:spPr>
        <p:txBody>
          <a:bodyPr/>
          <a:lstStyle/>
          <a:p>
            <a:r>
              <a:rPr lang="en-US" dirty="0"/>
              <a:t>MBA vs. CA: weather</a:t>
            </a:r>
          </a:p>
        </p:txBody>
      </p:sp>
      <p:graphicFrame>
        <p:nvGraphicFramePr>
          <p:cNvPr id="5" name="Tabulka 5">
            <a:extLst>
              <a:ext uri="{FF2B5EF4-FFF2-40B4-BE49-F238E27FC236}">
                <a16:creationId xmlns:a16="http://schemas.microsoft.com/office/drawing/2014/main" id="{3713DE11-218B-68DC-97A9-AC985C91428C}"/>
              </a:ext>
            </a:extLst>
          </p:cNvPr>
          <p:cNvGraphicFramePr>
            <a:graphicFrameLocks noGrp="1"/>
          </p:cNvGraphicFramePr>
          <p:nvPr>
            <p:ph idx="1"/>
            <p:extLst>
              <p:ext uri="{D42A27DB-BD31-4B8C-83A1-F6EECF244321}">
                <p14:modId xmlns:p14="http://schemas.microsoft.com/office/powerpoint/2010/main" val="3053336225"/>
              </p:ext>
            </p:extLst>
          </p:nvPr>
        </p:nvGraphicFramePr>
        <p:xfrm>
          <a:off x="0" y="1142778"/>
          <a:ext cx="12192000" cy="2468880"/>
        </p:xfrm>
        <a:graphic>
          <a:graphicData uri="http://schemas.openxmlformats.org/drawingml/2006/table">
            <a:tbl>
              <a:tblPr firstRow="1" bandRow="1">
                <a:tableStyleId>{5C22544A-7EE6-4342-B048-85BDC9FD1C3A}</a:tableStyleId>
              </a:tblPr>
              <a:tblGrid>
                <a:gridCol w="1674078">
                  <a:extLst>
                    <a:ext uri="{9D8B030D-6E8A-4147-A177-3AD203B41FA5}">
                      <a16:colId xmlns:a16="http://schemas.microsoft.com/office/drawing/2014/main" val="1225860501"/>
                    </a:ext>
                  </a:extLst>
                </a:gridCol>
                <a:gridCol w="2642741">
                  <a:extLst>
                    <a:ext uri="{9D8B030D-6E8A-4147-A177-3AD203B41FA5}">
                      <a16:colId xmlns:a16="http://schemas.microsoft.com/office/drawing/2014/main" val="3490716039"/>
                    </a:ext>
                  </a:extLst>
                </a:gridCol>
                <a:gridCol w="3700130">
                  <a:extLst>
                    <a:ext uri="{9D8B030D-6E8A-4147-A177-3AD203B41FA5}">
                      <a16:colId xmlns:a16="http://schemas.microsoft.com/office/drawing/2014/main" val="3930423230"/>
                    </a:ext>
                  </a:extLst>
                </a:gridCol>
                <a:gridCol w="4175051">
                  <a:extLst>
                    <a:ext uri="{9D8B030D-6E8A-4147-A177-3AD203B41FA5}">
                      <a16:colId xmlns:a16="http://schemas.microsoft.com/office/drawing/2014/main" val="1921806569"/>
                    </a:ext>
                  </a:extLst>
                </a:gridCol>
              </a:tblGrid>
              <a:tr h="370840">
                <a:tc>
                  <a:txBody>
                    <a:bodyPr/>
                    <a:lstStyle/>
                    <a:p>
                      <a:r>
                        <a:rPr lang="en-US" sz="2400" dirty="0"/>
                        <a:t>West</a:t>
                      </a:r>
                    </a:p>
                  </a:txBody>
                  <a:tcPr/>
                </a:tc>
                <a:tc>
                  <a:txBody>
                    <a:bodyPr/>
                    <a:lstStyle/>
                    <a:p>
                      <a:r>
                        <a:rPr lang="en-US" sz="2400" dirty="0"/>
                        <a:t>Associations</a:t>
                      </a:r>
                    </a:p>
                  </a:txBody>
                  <a:tcPr/>
                </a:tc>
                <a:tc>
                  <a:txBody>
                    <a:bodyPr/>
                    <a:lstStyle/>
                    <a:p>
                      <a:r>
                        <a:rPr lang="en-US" sz="2400" dirty="0"/>
                        <a:t>both</a:t>
                      </a:r>
                    </a:p>
                  </a:txBody>
                  <a:tcPr/>
                </a:tc>
                <a:tc>
                  <a:txBody>
                    <a:bodyPr/>
                    <a:lstStyle/>
                    <a:p>
                      <a:r>
                        <a:rPr lang="en-US" sz="2400" dirty="0"/>
                        <a:t>Collocation</a:t>
                      </a:r>
                    </a:p>
                  </a:txBody>
                  <a:tcPr/>
                </a:tc>
                <a:extLst>
                  <a:ext uri="{0D108BD9-81ED-4DB2-BD59-A6C34878D82A}">
                    <a16:rowId xmlns:a16="http://schemas.microsoft.com/office/drawing/2014/main" val="3227635508"/>
                  </a:ext>
                </a:extLst>
              </a:tr>
              <a:tr h="370840">
                <a:tc>
                  <a:txBody>
                    <a:bodyPr/>
                    <a:lstStyle/>
                    <a:p>
                      <a:r>
                        <a:rPr lang="en-US" sz="2400" dirty="0"/>
                        <a:t>1996</a:t>
                      </a:r>
                    </a:p>
                  </a:txBody>
                  <a:tcPr/>
                </a:tc>
                <a:tc>
                  <a:txBody>
                    <a:bodyPr/>
                    <a:lstStyle/>
                    <a:p>
                      <a:r>
                        <a:rPr lang="cs-CZ" sz="2400" dirty="0">
                          <a:effectLst/>
                        </a:rPr>
                        <a:t>jasno, mlha, teplota</a:t>
                      </a:r>
                      <a:endParaRPr lang="en-US" sz="2400" dirty="0"/>
                    </a:p>
                  </a:txBody>
                  <a:tcPr/>
                </a:tc>
                <a:tc>
                  <a:txBody>
                    <a:bodyPr/>
                    <a:lstStyle/>
                    <a:p>
                      <a:r>
                        <a:rPr lang="cs-CZ" sz="2400" dirty="0">
                          <a:effectLst/>
                        </a:rPr>
                        <a:t>oblačno, polojasno, přeháňka, studený, vzduch, zataženo</a:t>
                      </a:r>
                      <a:endParaRPr lang="en-US" sz="2400" dirty="0"/>
                    </a:p>
                  </a:txBody>
                  <a:tcPr/>
                </a:tc>
                <a:tc>
                  <a:txBody>
                    <a:bodyPr/>
                    <a:lstStyle/>
                    <a:p>
                      <a:r>
                        <a:rPr lang="cs-CZ" sz="2400" dirty="0">
                          <a:effectLst/>
                        </a:rPr>
                        <a:t>fronta, frontální, </a:t>
                      </a:r>
                      <a:r>
                        <a:rPr lang="cs-CZ" sz="2400" dirty="0">
                          <a:solidFill>
                            <a:schemeClr val="tx1">
                              <a:lumMod val="50000"/>
                              <a:lumOff val="50000"/>
                            </a:schemeClr>
                          </a:solidFill>
                          <a:effectLst/>
                        </a:rPr>
                        <a:t>chladný</a:t>
                      </a:r>
                      <a:r>
                        <a:rPr lang="cs-CZ" sz="2400" dirty="0">
                          <a:effectLst/>
                        </a:rPr>
                        <a:t>, oblačnost, slunce, </a:t>
                      </a:r>
                      <a:r>
                        <a:rPr lang="cs-CZ" sz="2400" dirty="0">
                          <a:solidFill>
                            <a:schemeClr val="tx1">
                              <a:lumMod val="50000"/>
                              <a:lumOff val="50000"/>
                            </a:schemeClr>
                          </a:solidFill>
                          <a:effectLst/>
                        </a:rPr>
                        <a:t>srážkový</a:t>
                      </a:r>
                      <a:r>
                        <a:rPr lang="cs-CZ" sz="2400" dirty="0">
                          <a:effectLst/>
                        </a:rPr>
                        <a:t>, tlak, </a:t>
                      </a:r>
                      <a:r>
                        <a:rPr lang="cs-CZ" sz="2400" dirty="0">
                          <a:solidFill>
                            <a:schemeClr val="tx1">
                              <a:lumMod val="50000"/>
                              <a:lumOff val="50000"/>
                            </a:schemeClr>
                          </a:solidFill>
                          <a:effectLst/>
                        </a:rPr>
                        <a:t>vlhký</a:t>
                      </a:r>
                      <a:r>
                        <a:rPr lang="cs-CZ" sz="2400" dirty="0">
                          <a:effectLst/>
                        </a:rPr>
                        <a:t>, vydatný</a:t>
                      </a:r>
                      <a:endParaRPr lang="en-US" sz="2400" dirty="0"/>
                    </a:p>
                  </a:txBody>
                  <a:tcPr/>
                </a:tc>
                <a:extLst>
                  <a:ext uri="{0D108BD9-81ED-4DB2-BD59-A6C34878D82A}">
                    <a16:rowId xmlns:a16="http://schemas.microsoft.com/office/drawing/2014/main" val="1772132238"/>
                  </a:ext>
                </a:extLst>
              </a:tr>
              <a:tr h="370840">
                <a:tc>
                  <a:txBody>
                    <a:bodyPr/>
                    <a:lstStyle/>
                    <a:p>
                      <a:r>
                        <a:rPr lang="en-US" sz="2400" dirty="0"/>
                        <a:t>2021</a:t>
                      </a:r>
                    </a:p>
                  </a:txBody>
                  <a:tcPr/>
                </a:tc>
                <a:tc>
                  <a:txBody>
                    <a:bodyPr/>
                    <a:lstStyle/>
                    <a:p>
                      <a:r>
                        <a:rPr lang="cs-CZ" sz="2400" dirty="0">
                          <a:effectLst/>
                        </a:rPr>
                        <a:t>jaro</a:t>
                      </a:r>
                      <a:endParaRPr lang="en-US" sz="2400" dirty="0">
                        <a:solidFill>
                          <a:srgbClr val="FF0000"/>
                        </a:solidFill>
                      </a:endParaRPr>
                    </a:p>
                  </a:txBody>
                  <a:tcPr/>
                </a:tc>
                <a:tc>
                  <a:txBody>
                    <a:bodyPr/>
                    <a:lstStyle/>
                    <a:p>
                      <a:r>
                        <a:rPr lang="cs-CZ" sz="2400" dirty="0">
                          <a:effectLst/>
                        </a:rPr>
                        <a:t>slunce, studený, tlak</a:t>
                      </a:r>
                      <a:endParaRPr lang="en-US" sz="2400" dirty="0"/>
                    </a:p>
                  </a:txBody>
                  <a:tcPr/>
                </a:tc>
                <a:tc>
                  <a:txBody>
                    <a:bodyPr/>
                    <a:lstStyle/>
                    <a:p>
                      <a:r>
                        <a:rPr lang="cs-CZ" sz="2400" dirty="0">
                          <a:solidFill>
                            <a:schemeClr val="tx1">
                              <a:lumMod val="50000"/>
                              <a:lumOff val="50000"/>
                            </a:schemeClr>
                          </a:solidFill>
                          <a:effectLst/>
                        </a:rPr>
                        <a:t>bouřka</a:t>
                      </a:r>
                      <a:r>
                        <a:rPr lang="cs-CZ" sz="2400" dirty="0">
                          <a:effectLst/>
                        </a:rPr>
                        <a:t>, </a:t>
                      </a:r>
                      <a:r>
                        <a:rPr lang="cs-CZ" sz="2400" dirty="0">
                          <a:solidFill>
                            <a:schemeClr val="tx1">
                              <a:lumMod val="50000"/>
                              <a:lumOff val="50000"/>
                            </a:schemeClr>
                          </a:solidFill>
                          <a:effectLst/>
                        </a:rPr>
                        <a:t>fronta</a:t>
                      </a:r>
                      <a:r>
                        <a:rPr lang="cs-CZ" sz="2400" dirty="0">
                          <a:effectLst/>
                        </a:rPr>
                        <a:t>, </a:t>
                      </a:r>
                      <a:r>
                        <a:rPr lang="cs-CZ" sz="2400" dirty="0">
                          <a:solidFill>
                            <a:schemeClr val="tx1">
                              <a:lumMod val="50000"/>
                              <a:lumOff val="50000"/>
                            </a:schemeClr>
                          </a:solidFill>
                          <a:effectLst/>
                        </a:rPr>
                        <a:t>oblačnost</a:t>
                      </a:r>
                      <a:r>
                        <a:rPr lang="cs-CZ" sz="2400" dirty="0">
                          <a:effectLst/>
                        </a:rPr>
                        <a:t>, </a:t>
                      </a:r>
                      <a:r>
                        <a:rPr lang="cs-CZ" sz="2400" dirty="0">
                          <a:solidFill>
                            <a:schemeClr val="tx1">
                              <a:lumMod val="50000"/>
                              <a:lumOff val="50000"/>
                            </a:schemeClr>
                          </a:solidFill>
                          <a:effectLst/>
                        </a:rPr>
                        <a:t>povodeň</a:t>
                      </a:r>
                      <a:r>
                        <a:rPr lang="cs-CZ" sz="2400" dirty="0">
                          <a:effectLst/>
                        </a:rPr>
                        <a:t>, vedro, </a:t>
                      </a:r>
                      <a:r>
                        <a:rPr lang="cs-CZ" sz="2400" dirty="0">
                          <a:solidFill>
                            <a:schemeClr val="tx1">
                              <a:lumMod val="50000"/>
                              <a:lumOff val="50000"/>
                            </a:schemeClr>
                          </a:solidFill>
                          <a:effectLst/>
                        </a:rPr>
                        <a:t>vichřice</a:t>
                      </a:r>
                      <a:endParaRPr lang="en-US" sz="2400" dirty="0">
                        <a:solidFill>
                          <a:srgbClr val="00B050"/>
                        </a:solidFill>
                      </a:endParaRPr>
                    </a:p>
                  </a:txBody>
                  <a:tcPr/>
                </a:tc>
                <a:extLst>
                  <a:ext uri="{0D108BD9-81ED-4DB2-BD59-A6C34878D82A}">
                    <a16:rowId xmlns:a16="http://schemas.microsoft.com/office/drawing/2014/main" val="2146666527"/>
                  </a:ext>
                </a:extLst>
              </a:tr>
            </a:tbl>
          </a:graphicData>
        </a:graphic>
      </p:graphicFrame>
      <p:graphicFrame>
        <p:nvGraphicFramePr>
          <p:cNvPr id="3" name="Tabulka 2">
            <a:extLst>
              <a:ext uri="{FF2B5EF4-FFF2-40B4-BE49-F238E27FC236}">
                <a16:creationId xmlns:a16="http://schemas.microsoft.com/office/drawing/2014/main" id="{5190F26E-51F3-4848-5899-975A07B8281B}"/>
              </a:ext>
            </a:extLst>
          </p:cNvPr>
          <p:cNvGraphicFramePr>
            <a:graphicFrameLocks noGrp="1"/>
          </p:cNvGraphicFramePr>
          <p:nvPr>
            <p:extLst>
              <p:ext uri="{D42A27DB-BD31-4B8C-83A1-F6EECF244321}">
                <p14:modId xmlns:p14="http://schemas.microsoft.com/office/powerpoint/2010/main" val="1844295905"/>
              </p:ext>
            </p:extLst>
          </p:nvPr>
        </p:nvGraphicFramePr>
        <p:xfrm>
          <a:off x="0" y="3924578"/>
          <a:ext cx="12192000" cy="2503050"/>
        </p:xfrm>
        <a:graphic>
          <a:graphicData uri="http://schemas.openxmlformats.org/drawingml/2006/table">
            <a:tbl>
              <a:tblPr firstRow="1" bandRow="1">
                <a:tableStyleId>{5C22544A-7EE6-4342-B048-85BDC9FD1C3A}</a:tableStyleId>
              </a:tblPr>
              <a:tblGrid>
                <a:gridCol w="1674078">
                  <a:extLst>
                    <a:ext uri="{9D8B030D-6E8A-4147-A177-3AD203B41FA5}">
                      <a16:colId xmlns:a16="http://schemas.microsoft.com/office/drawing/2014/main" val="982922399"/>
                    </a:ext>
                  </a:extLst>
                </a:gridCol>
                <a:gridCol w="2706536">
                  <a:extLst>
                    <a:ext uri="{9D8B030D-6E8A-4147-A177-3AD203B41FA5}">
                      <a16:colId xmlns:a16="http://schemas.microsoft.com/office/drawing/2014/main" val="1454528656"/>
                    </a:ext>
                  </a:extLst>
                </a:gridCol>
                <a:gridCol w="3678865">
                  <a:extLst>
                    <a:ext uri="{9D8B030D-6E8A-4147-A177-3AD203B41FA5}">
                      <a16:colId xmlns:a16="http://schemas.microsoft.com/office/drawing/2014/main" val="4142763013"/>
                    </a:ext>
                  </a:extLst>
                </a:gridCol>
                <a:gridCol w="4132521">
                  <a:extLst>
                    <a:ext uri="{9D8B030D-6E8A-4147-A177-3AD203B41FA5}">
                      <a16:colId xmlns:a16="http://schemas.microsoft.com/office/drawing/2014/main" val="3464604323"/>
                    </a:ext>
                  </a:extLst>
                </a:gridCol>
              </a:tblGrid>
              <a:tr h="474285">
                <a:tc>
                  <a:txBody>
                    <a:bodyPr/>
                    <a:lstStyle/>
                    <a:p>
                      <a:r>
                        <a:rPr lang="en-US" sz="2400" dirty="0"/>
                        <a:t>East</a:t>
                      </a:r>
                    </a:p>
                  </a:txBody>
                  <a:tcPr/>
                </a:tc>
                <a:tc>
                  <a:txBody>
                    <a:bodyPr/>
                    <a:lstStyle/>
                    <a:p>
                      <a:r>
                        <a:rPr lang="en-US" sz="2400" dirty="0"/>
                        <a:t>Associations</a:t>
                      </a:r>
                    </a:p>
                  </a:txBody>
                  <a:tcPr/>
                </a:tc>
                <a:tc>
                  <a:txBody>
                    <a:bodyPr/>
                    <a:lstStyle/>
                    <a:p>
                      <a:r>
                        <a:rPr lang="en-US" sz="2400" dirty="0"/>
                        <a:t>both</a:t>
                      </a:r>
                    </a:p>
                  </a:txBody>
                  <a:tcPr/>
                </a:tc>
                <a:tc>
                  <a:txBody>
                    <a:bodyPr/>
                    <a:lstStyle/>
                    <a:p>
                      <a:r>
                        <a:rPr lang="en-US" sz="2400" dirty="0"/>
                        <a:t>Collocation</a:t>
                      </a:r>
                    </a:p>
                  </a:txBody>
                  <a:tcPr/>
                </a:tc>
                <a:extLst>
                  <a:ext uri="{0D108BD9-81ED-4DB2-BD59-A6C34878D82A}">
                    <a16:rowId xmlns:a16="http://schemas.microsoft.com/office/drawing/2014/main" val="2631050717"/>
                  </a:ext>
                </a:extLst>
              </a:tr>
              <a:tr h="1520310">
                <a:tc>
                  <a:txBody>
                    <a:bodyPr/>
                    <a:lstStyle/>
                    <a:p>
                      <a:r>
                        <a:rPr lang="en-US" sz="2400" dirty="0"/>
                        <a:t>1996</a:t>
                      </a:r>
                    </a:p>
                  </a:txBody>
                  <a:tcPr/>
                </a:tc>
                <a:tc>
                  <a:txBody>
                    <a:bodyPr/>
                    <a:lstStyle/>
                    <a:p>
                      <a:endParaRPr lang="en-US" sz="2400" dirty="0"/>
                    </a:p>
                  </a:txBody>
                  <a:tcPr/>
                </a:tc>
                <a:tc>
                  <a:txBody>
                    <a:bodyPr/>
                    <a:lstStyle/>
                    <a:p>
                      <a:endParaRPr lang="en-US" sz="2400" dirty="0"/>
                    </a:p>
                  </a:txBody>
                  <a:tcPr/>
                </a:tc>
                <a:tc>
                  <a:txBody>
                    <a:bodyPr/>
                    <a:lstStyle/>
                    <a:p>
                      <a:r>
                        <a:rPr lang="cs-CZ" sz="2400" dirty="0">
                          <a:solidFill>
                            <a:schemeClr val="tx1">
                              <a:lumMod val="50000"/>
                              <a:lumOff val="50000"/>
                            </a:schemeClr>
                          </a:solidFill>
                          <a:effectLst/>
                        </a:rPr>
                        <a:t>frontální</a:t>
                      </a:r>
                      <a:r>
                        <a:rPr lang="cs-CZ" sz="2400" dirty="0">
                          <a:effectLst/>
                        </a:rPr>
                        <a:t>, oblačno, </a:t>
                      </a:r>
                      <a:r>
                        <a:rPr lang="cs-CZ" sz="2400" dirty="0">
                          <a:solidFill>
                            <a:schemeClr val="tx1">
                              <a:lumMod val="50000"/>
                              <a:lumOff val="50000"/>
                            </a:schemeClr>
                          </a:solidFill>
                          <a:effectLst/>
                        </a:rPr>
                        <a:t>oblačnost</a:t>
                      </a:r>
                      <a:r>
                        <a:rPr lang="cs-CZ" sz="2400" dirty="0">
                          <a:effectLst/>
                        </a:rPr>
                        <a:t>, </a:t>
                      </a:r>
                      <a:r>
                        <a:rPr lang="cs-CZ" sz="2400" dirty="0">
                          <a:solidFill>
                            <a:schemeClr val="tx1">
                              <a:lumMod val="50000"/>
                              <a:lumOff val="50000"/>
                            </a:schemeClr>
                          </a:solidFill>
                          <a:effectLst/>
                        </a:rPr>
                        <a:t>polojasno</a:t>
                      </a:r>
                      <a:r>
                        <a:rPr lang="cs-CZ" sz="2400" dirty="0">
                          <a:effectLst/>
                        </a:rPr>
                        <a:t>, </a:t>
                      </a:r>
                      <a:r>
                        <a:rPr lang="cs-CZ" sz="2400" dirty="0">
                          <a:solidFill>
                            <a:schemeClr val="tx1">
                              <a:lumMod val="50000"/>
                              <a:lumOff val="50000"/>
                            </a:schemeClr>
                          </a:solidFill>
                          <a:effectLst/>
                        </a:rPr>
                        <a:t>přeháňka</a:t>
                      </a:r>
                      <a:r>
                        <a:rPr lang="cs-CZ" sz="2400" dirty="0">
                          <a:effectLst/>
                        </a:rPr>
                        <a:t>, slunce, studený, </a:t>
                      </a:r>
                      <a:r>
                        <a:rPr lang="cs-CZ" sz="2400" dirty="0">
                          <a:solidFill>
                            <a:schemeClr val="tx1">
                              <a:lumMod val="50000"/>
                              <a:lumOff val="50000"/>
                            </a:schemeClr>
                          </a:solidFill>
                          <a:effectLst/>
                        </a:rPr>
                        <a:t>teplý</a:t>
                      </a:r>
                      <a:r>
                        <a:rPr lang="cs-CZ" sz="2400" dirty="0">
                          <a:effectLst/>
                        </a:rPr>
                        <a:t>, tlakový, </a:t>
                      </a:r>
                      <a:r>
                        <a:rPr lang="cs-CZ" sz="2400" dirty="0">
                          <a:solidFill>
                            <a:schemeClr val="tx1">
                              <a:lumMod val="50000"/>
                              <a:lumOff val="50000"/>
                            </a:schemeClr>
                          </a:solidFill>
                          <a:effectLst/>
                        </a:rPr>
                        <a:t>vát</a:t>
                      </a:r>
                      <a:r>
                        <a:rPr lang="cs-CZ" sz="2400" dirty="0">
                          <a:effectLst/>
                        </a:rPr>
                        <a:t>, vzduch</a:t>
                      </a:r>
                      <a:endParaRPr lang="en-US" sz="2400" dirty="0"/>
                    </a:p>
                  </a:txBody>
                  <a:tcPr/>
                </a:tc>
                <a:extLst>
                  <a:ext uri="{0D108BD9-81ED-4DB2-BD59-A6C34878D82A}">
                    <a16:rowId xmlns:a16="http://schemas.microsoft.com/office/drawing/2014/main" val="60206777"/>
                  </a:ext>
                </a:extLst>
              </a:tr>
              <a:tr h="474285">
                <a:tc>
                  <a:txBody>
                    <a:bodyPr/>
                    <a:lstStyle/>
                    <a:p>
                      <a:r>
                        <a:rPr lang="en-US" sz="2400" dirty="0"/>
                        <a:t>2021</a:t>
                      </a:r>
                    </a:p>
                  </a:txBody>
                  <a:tcPr/>
                </a:tc>
                <a:tc>
                  <a:txBody>
                    <a:bodyPr/>
                    <a:lstStyle/>
                    <a:p>
                      <a:endParaRPr lang="en-US" sz="2400" dirty="0">
                        <a:solidFill>
                          <a:srgbClr val="FF0000"/>
                        </a:solidFill>
                      </a:endParaRPr>
                    </a:p>
                  </a:txBody>
                  <a:tcPr/>
                </a:tc>
                <a:tc>
                  <a:txBody>
                    <a:bodyPr/>
                    <a:lstStyle/>
                    <a:p>
                      <a:endParaRPr lang="en-US" sz="2400" dirty="0"/>
                    </a:p>
                  </a:txBody>
                  <a:tcPr/>
                </a:tc>
                <a:tc>
                  <a:txBody>
                    <a:bodyPr/>
                    <a:lstStyle/>
                    <a:p>
                      <a:r>
                        <a:rPr lang="cs-CZ" sz="2400" dirty="0">
                          <a:solidFill>
                            <a:schemeClr val="tx1">
                              <a:lumMod val="50000"/>
                              <a:lumOff val="50000"/>
                            </a:schemeClr>
                          </a:solidFill>
                          <a:effectLst/>
                        </a:rPr>
                        <a:t>déšť</a:t>
                      </a:r>
                      <a:r>
                        <a:rPr lang="cs-CZ" sz="2400" dirty="0">
                          <a:effectLst/>
                        </a:rPr>
                        <a:t>, slunce, studený</a:t>
                      </a:r>
                      <a:endParaRPr lang="en-US" sz="2400" dirty="0">
                        <a:solidFill>
                          <a:srgbClr val="00B050"/>
                        </a:solidFill>
                      </a:endParaRPr>
                    </a:p>
                  </a:txBody>
                  <a:tcPr/>
                </a:tc>
                <a:extLst>
                  <a:ext uri="{0D108BD9-81ED-4DB2-BD59-A6C34878D82A}">
                    <a16:rowId xmlns:a16="http://schemas.microsoft.com/office/drawing/2014/main" val="1235210644"/>
                  </a:ext>
                </a:extLst>
              </a:tr>
            </a:tbl>
          </a:graphicData>
        </a:graphic>
      </p:graphicFrame>
    </p:spTree>
    <p:extLst>
      <p:ext uri="{BB962C8B-B14F-4D97-AF65-F5344CB8AC3E}">
        <p14:creationId xmlns:p14="http://schemas.microsoft.com/office/powerpoint/2010/main" val="3703699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ADA4D-73C4-004C-C0AC-4B97F9939FBC}"/>
              </a:ext>
            </a:extLst>
          </p:cNvPr>
          <p:cNvSpPr>
            <a:spLocks noGrp="1"/>
          </p:cNvSpPr>
          <p:nvPr>
            <p:ph type="title"/>
          </p:nvPr>
        </p:nvSpPr>
        <p:spPr>
          <a:xfrm>
            <a:off x="467591" y="0"/>
            <a:ext cx="10515600" cy="581891"/>
          </a:xfrm>
        </p:spPr>
        <p:txBody>
          <a:bodyPr>
            <a:normAutofit fontScale="90000"/>
          </a:bodyPr>
          <a:lstStyle/>
          <a:p>
            <a:r>
              <a:rPr lang="en-US" dirty="0"/>
              <a:t>Observations</a:t>
            </a:r>
          </a:p>
        </p:txBody>
      </p:sp>
      <p:graphicFrame>
        <p:nvGraphicFramePr>
          <p:cNvPr id="4" name="Tabulka 6">
            <a:extLst>
              <a:ext uri="{FF2B5EF4-FFF2-40B4-BE49-F238E27FC236}">
                <a16:creationId xmlns:a16="http://schemas.microsoft.com/office/drawing/2014/main" id="{7BD22C8F-6085-C548-E141-75E08505DB1F}"/>
              </a:ext>
            </a:extLst>
          </p:cNvPr>
          <p:cNvGraphicFramePr>
            <a:graphicFrameLocks noGrp="1"/>
          </p:cNvGraphicFramePr>
          <p:nvPr>
            <p:extLst>
              <p:ext uri="{D42A27DB-BD31-4B8C-83A1-F6EECF244321}">
                <p14:modId xmlns:p14="http://schemas.microsoft.com/office/powerpoint/2010/main" val="2912254530"/>
              </p:ext>
            </p:extLst>
          </p:nvPr>
        </p:nvGraphicFramePr>
        <p:xfrm>
          <a:off x="225630" y="795647"/>
          <a:ext cx="11966369" cy="5857935"/>
        </p:xfrm>
        <a:graphic>
          <a:graphicData uri="http://schemas.openxmlformats.org/drawingml/2006/table">
            <a:tbl>
              <a:tblPr firstRow="1" bandRow="1">
                <a:tableStyleId>{5C22544A-7EE6-4342-B048-85BDC9FD1C3A}</a:tableStyleId>
              </a:tblPr>
              <a:tblGrid>
                <a:gridCol w="1672779">
                  <a:extLst>
                    <a:ext uri="{9D8B030D-6E8A-4147-A177-3AD203B41FA5}">
                      <a16:colId xmlns:a16="http://schemas.microsoft.com/office/drawing/2014/main" val="3089380807"/>
                    </a:ext>
                  </a:extLst>
                </a:gridCol>
                <a:gridCol w="5146795">
                  <a:extLst>
                    <a:ext uri="{9D8B030D-6E8A-4147-A177-3AD203B41FA5}">
                      <a16:colId xmlns:a16="http://schemas.microsoft.com/office/drawing/2014/main" val="2100432347"/>
                    </a:ext>
                  </a:extLst>
                </a:gridCol>
                <a:gridCol w="5146795">
                  <a:extLst>
                    <a:ext uri="{9D8B030D-6E8A-4147-A177-3AD203B41FA5}">
                      <a16:colId xmlns:a16="http://schemas.microsoft.com/office/drawing/2014/main" val="2962644497"/>
                    </a:ext>
                  </a:extLst>
                </a:gridCol>
              </a:tblGrid>
              <a:tr h="715839">
                <a:tc>
                  <a:txBody>
                    <a:bodyPr/>
                    <a:lstStyle/>
                    <a:p>
                      <a:r>
                        <a:rPr lang="en-US" sz="2400" dirty="0"/>
                        <a:t>Broader topics</a:t>
                      </a:r>
                    </a:p>
                  </a:txBody>
                  <a:tcPr/>
                </a:tc>
                <a:tc>
                  <a:txBody>
                    <a:bodyPr/>
                    <a:lstStyle/>
                    <a:p>
                      <a:r>
                        <a:rPr lang="en-US" sz="2400" dirty="0"/>
                        <a:t>MBA Associations</a:t>
                      </a:r>
                    </a:p>
                    <a:p>
                      <a:r>
                        <a:rPr lang="en-US" sz="2400" dirty="0"/>
                        <a:t>Network of concepts</a:t>
                      </a:r>
                    </a:p>
                  </a:txBody>
                  <a:tcPr/>
                </a:tc>
                <a:tc>
                  <a:txBody>
                    <a:bodyPr/>
                    <a:lstStyle/>
                    <a:p>
                      <a:r>
                        <a:rPr lang="en-US" sz="2400" dirty="0"/>
                        <a:t>Collocates</a:t>
                      </a:r>
                    </a:p>
                    <a:p>
                      <a:r>
                        <a:rPr lang="en-US" sz="2400" dirty="0"/>
                        <a:t>Primarily syntactic constraints</a:t>
                      </a:r>
                    </a:p>
                  </a:txBody>
                  <a:tcPr/>
                </a:tc>
                <a:extLst>
                  <a:ext uri="{0D108BD9-81ED-4DB2-BD59-A6C34878D82A}">
                    <a16:rowId xmlns:a16="http://schemas.microsoft.com/office/drawing/2014/main" val="2707027638"/>
                  </a:ext>
                </a:extLst>
              </a:tr>
              <a:tr h="717099">
                <a:tc>
                  <a:txBody>
                    <a:bodyPr/>
                    <a:lstStyle/>
                    <a:p>
                      <a:r>
                        <a:rPr lang="en-US" sz="2400" dirty="0">
                          <a:solidFill>
                            <a:srgbClr val="FF0000"/>
                          </a:solidFill>
                        </a:rPr>
                        <a:t>Economy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Concerns about transformation in 1996, vs. 2021 (cf. numbers of associations in MBA, showing a denser conceptual network)</a:t>
                      </a:r>
                    </a:p>
                  </a:txBody>
                  <a:tcPr/>
                </a:tc>
                <a:tc>
                  <a:txBody>
                    <a:bodyPr/>
                    <a:lstStyle/>
                    <a:p>
                      <a:r>
                        <a:rPr lang="en-US" sz="2400" dirty="0"/>
                        <a:t>Less concerns about economy</a:t>
                      </a:r>
                    </a:p>
                    <a:p>
                      <a:endParaRPr lang="en-US" sz="2400" dirty="0"/>
                    </a:p>
                  </a:txBody>
                  <a:tcPr/>
                </a:tc>
                <a:extLst>
                  <a:ext uri="{0D108BD9-81ED-4DB2-BD59-A6C34878D82A}">
                    <a16:rowId xmlns:a16="http://schemas.microsoft.com/office/drawing/2014/main" val="3164829557"/>
                  </a:ext>
                </a:extLst>
              </a:tr>
              <a:tr h="781331">
                <a:tc>
                  <a:txBody>
                    <a:bodyPr/>
                    <a:lstStyle/>
                    <a:p>
                      <a:r>
                        <a:rPr lang="en-US" sz="2400" dirty="0">
                          <a:solidFill>
                            <a:srgbClr val="FF0000"/>
                          </a:solidFill>
                        </a:rPr>
                        <a:t>Russia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rPr>
                        <a:t>Framing: a consistent narrative of </a:t>
                      </a:r>
                      <a:r>
                        <a:rPr lang="en-US" sz="2400" b="0" i="0" dirty="0">
                          <a:solidFill>
                            <a:srgbClr val="202122"/>
                          </a:solidFill>
                          <a:effectLst/>
                          <a:latin typeface="Arial" panose="020B0604020202020204" pitchFamily="34" charset="0"/>
                        </a:rPr>
                        <a:t>Russia as the former USSR in the East-West relations</a:t>
                      </a:r>
                      <a:endParaRPr lang="en-US" sz="2400" b="0" dirty="0">
                        <a:solidFill>
                          <a:schemeClr val="tx1"/>
                        </a:solidFill>
                      </a:endParaRPr>
                    </a:p>
                  </a:txBody>
                  <a:tcPr/>
                </a:tc>
                <a:tc>
                  <a:txBody>
                    <a:bodyPr/>
                    <a:lstStyle/>
                    <a:p>
                      <a:r>
                        <a:rPr lang="en-US" sz="2400" dirty="0">
                          <a:solidFill>
                            <a:schemeClr val="tx1"/>
                          </a:solidFill>
                        </a:rPr>
                        <a:t>Indicate local events with respect to Russia (e.g. Chechnya, East Ukraine, Navalny) in relation to East and West</a:t>
                      </a:r>
                    </a:p>
                  </a:txBody>
                  <a:tcPr/>
                </a:tc>
                <a:extLst>
                  <a:ext uri="{0D108BD9-81ED-4DB2-BD59-A6C34878D82A}">
                    <a16:rowId xmlns:a16="http://schemas.microsoft.com/office/drawing/2014/main" val="4153558915"/>
                  </a:ext>
                </a:extLst>
              </a:tr>
              <a:tr h="1103055">
                <a:tc>
                  <a:txBody>
                    <a:bodyPr/>
                    <a:lstStyle/>
                    <a:p>
                      <a:r>
                        <a:rPr lang="en-US" sz="2400" dirty="0">
                          <a:solidFill>
                            <a:srgbClr val="FF0000"/>
                          </a:solidFill>
                        </a:rPr>
                        <a:t>Weather</a:t>
                      </a:r>
                    </a:p>
                  </a:txBody>
                  <a:tcPr/>
                </a:tc>
                <a:tc>
                  <a:txBody>
                    <a:bodyPr/>
                    <a:lstStyle/>
                    <a:p>
                      <a:r>
                        <a:rPr lang="en-US" sz="2400" dirty="0"/>
                        <a:t> </a:t>
                      </a:r>
                    </a:p>
                  </a:txBody>
                  <a:tcPr/>
                </a:tc>
                <a:tc>
                  <a:txBody>
                    <a:bodyPr/>
                    <a:lstStyle/>
                    <a:p>
                      <a:r>
                        <a:rPr lang="en-US" sz="2400" dirty="0"/>
                        <a:t>Much more results than MBA</a:t>
                      </a:r>
                    </a:p>
                    <a:p>
                      <a:r>
                        <a:rPr lang="en-US" sz="2400" dirty="0"/>
                        <a:t>Reflects syntactic constructions (weather and its locations)</a:t>
                      </a:r>
                    </a:p>
                  </a:txBody>
                  <a:tcPr/>
                </a:tc>
                <a:extLst>
                  <a:ext uri="{0D108BD9-81ED-4DB2-BD59-A6C34878D82A}">
                    <a16:rowId xmlns:a16="http://schemas.microsoft.com/office/drawing/2014/main" val="859010566"/>
                  </a:ext>
                </a:extLst>
              </a:tr>
              <a:tr h="1103055">
                <a:tc>
                  <a:txBody>
                    <a:bodyPr/>
                    <a:lstStyle/>
                    <a:p>
                      <a:endParaRPr lang="en-US" sz="2400" dirty="0">
                        <a:solidFill>
                          <a:srgbClr val="FF0000"/>
                        </a:solidFill>
                      </a:endParaRPr>
                    </a:p>
                  </a:txBody>
                  <a:tcPr/>
                </a:tc>
                <a:tc>
                  <a:txBody>
                    <a:bodyPr/>
                    <a:lstStyle/>
                    <a:p>
                      <a:r>
                        <a:rPr lang="en-US" sz="2400" dirty="0"/>
                        <a:t>East-West as geopolitical concepts that frame texts together</a:t>
                      </a:r>
                    </a:p>
                  </a:txBody>
                  <a:tcPr/>
                </a:tc>
                <a:tc>
                  <a:txBody>
                    <a:bodyPr/>
                    <a:lstStyle/>
                    <a:p>
                      <a:r>
                        <a:rPr lang="en-US" sz="2400" dirty="0"/>
                        <a:t>East West as geographic locations  </a:t>
                      </a:r>
                    </a:p>
                  </a:txBody>
                  <a:tcPr/>
                </a:tc>
                <a:extLst>
                  <a:ext uri="{0D108BD9-81ED-4DB2-BD59-A6C34878D82A}">
                    <a16:rowId xmlns:a16="http://schemas.microsoft.com/office/drawing/2014/main" val="3978794518"/>
                  </a:ext>
                </a:extLst>
              </a:tr>
            </a:tbl>
          </a:graphicData>
        </a:graphic>
      </p:graphicFrame>
    </p:spTree>
    <p:extLst>
      <p:ext uri="{BB962C8B-B14F-4D97-AF65-F5344CB8AC3E}">
        <p14:creationId xmlns:p14="http://schemas.microsoft.com/office/powerpoint/2010/main" val="4026412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A6DBA-A8CF-72C6-0833-B42CA0EA369C}"/>
              </a:ext>
            </a:extLst>
          </p:cNvPr>
          <p:cNvSpPr>
            <a:spLocks noGrp="1"/>
          </p:cNvSpPr>
          <p:nvPr>
            <p:ph type="title"/>
          </p:nvPr>
        </p:nvSpPr>
        <p:spPr/>
        <p:txBody>
          <a:bodyPr/>
          <a:lstStyle/>
          <a:p>
            <a:r>
              <a:rPr lang="en-US" dirty="0"/>
              <a:t>Conclusions and where to go from here</a:t>
            </a:r>
          </a:p>
        </p:txBody>
      </p:sp>
      <p:sp>
        <p:nvSpPr>
          <p:cNvPr id="3" name="Content Placeholder 2">
            <a:extLst>
              <a:ext uri="{FF2B5EF4-FFF2-40B4-BE49-F238E27FC236}">
                <a16:creationId xmlns:a16="http://schemas.microsoft.com/office/drawing/2014/main" id="{30F8429A-AB32-82AA-FCE9-08F225762840}"/>
              </a:ext>
            </a:extLst>
          </p:cNvPr>
          <p:cNvSpPr>
            <a:spLocks noGrp="1"/>
          </p:cNvSpPr>
          <p:nvPr>
            <p:ph idx="1"/>
          </p:nvPr>
        </p:nvSpPr>
        <p:spPr>
          <a:xfrm>
            <a:off x="354725" y="1478783"/>
            <a:ext cx="10515600" cy="4351338"/>
          </a:xfrm>
        </p:spPr>
        <p:txBody>
          <a:bodyPr>
            <a:normAutofit/>
          </a:bodyPr>
          <a:lstStyle/>
          <a:p>
            <a:pPr marL="0" indent="0">
              <a:buNone/>
            </a:pPr>
            <a:r>
              <a:rPr lang="en-US" dirty="0"/>
              <a:t>Collocation analysis and MBA show</a:t>
            </a:r>
            <a:r>
              <a:rPr lang="en-US" dirty="0">
                <a:solidFill>
                  <a:srgbClr val="FF0000"/>
                </a:solidFill>
              </a:rPr>
              <a:t> different scopes of discourse.</a:t>
            </a:r>
          </a:p>
          <a:p>
            <a:r>
              <a:rPr lang="en-US" dirty="0"/>
              <a:t>Collocates are likely to be motivated by </a:t>
            </a:r>
            <a:r>
              <a:rPr lang="en-US" dirty="0">
                <a:solidFill>
                  <a:srgbClr val="FF0000"/>
                </a:solidFill>
              </a:rPr>
              <a:t>immediate</a:t>
            </a:r>
            <a:r>
              <a:rPr lang="en-US" dirty="0"/>
              <a:t> syntactic constructions. CA points to specific situations, but it does not seem to provide a larger conceptual framing than MBA.</a:t>
            </a:r>
          </a:p>
          <a:p>
            <a:r>
              <a:rPr lang="en-US" dirty="0"/>
              <a:t>MBA results tend to point to the type of text where the seed word is likely to occur.</a:t>
            </a:r>
          </a:p>
          <a:p>
            <a:r>
              <a:rPr lang="en-US" dirty="0"/>
              <a:t>MBA shows a wider discursive context (framing) in which a word is embedded</a:t>
            </a:r>
          </a:p>
        </p:txBody>
      </p:sp>
    </p:spTree>
    <p:extLst>
      <p:ext uri="{BB962C8B-B14F-4D97-AF65-F5344CB8AC3E}">
        <p14:creationId xmlns:p14="http://schemas.microsoft.com/office/powerpoint/2010/main" val="1638102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49A24-04DE-4EB6-C270-8EB81189CDEF}"/>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8E89563E-2E18-BEA4-CA3A-000C04575373}"/>
              </a:ext>
            </a:extLst>
          </p:cNvPr>
          <p:cNvSpPr>
            <a:spLocks noGrp="1"/>
          </p:cNvSpPr>
          <p:nvPr>
            <p:ph idx="1"/>
          </p:nvPr>
        </p:nvSpPr>
        <p:spPr/>
        <p:txBody>
          <a:bodyPr>
            <a:normAutofit/>
          </a:bodyPr>
          <a:lstStyle/>
          <a:p>
            <a:pPr marL="0" indent="0">
              <a:buNone/>
            </a:pPr>
            <a:r>
              <a:rPr lang="en-US" sz="2000" dirty="0" err="1">
                <a:latin typeface="Times New Roman" panose="02020603050405020304" pitchFamily="18" charset="0"/>
                <a:cs typeface="Times New Roman" panose="02020603050405020304" pitchFamily="18" charset="0"/>
              </a:rPr>
              <a:t>Cvrček</a:t>
            </a:r>
            <a:r>
              <a:rPr lang="en-US" sz="2000" dirty="0">
                <a:latin typeface="Times New Roman" panose="02020603050405020304" pitchFamily="18" charset="0"/>
                <a:cs typeface="Times New Roman" panose="02020603050405020304" pitchFamily="18" charset="0"/>
              </a:rPr>
              <a:t>, V. and M. Fidler. 2022. No keyword is an island. Corpora. </a:t>
            </a:r>
            <a:r>
              <a:rPr lang="en-US" sz="2000" b="0" i="0" dirty="0">
                <a:effectLst/>
                <a:latin typeface="Times New Roman" panose="02020603050405020304" pitchFamily="18" charset="0"/>
                <a:cs typeface="Times New Roman" panose="02020603050405020304" pitchFamily="18" charset="0"/>
              </a:rPr>
              <a:t>17(2). 259–290</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Partington, A.,  A. Duguid and C. Tayler. 2013. Patterns and Meaning in Discourse: Theory and Practice in Corpus-Assisted Discourse Studies (CADS). Studies in Corpus Linguistics. John Benjamins. </a:t>
            </a:r>
          </a:p>
          <a:p>
            <a:pPr marL="0" indent="0">
              <a:buNone/>
            </a:pPr>
            <a:r>
              <a:rPr lang="en-US" sz="2000" dirty="0">
                <a:latin typeface="Times New Roman" panose="02020603050405020304" pitchFamily="18" charset="0"/>
                <a:cs typeface="Times New Roman" panose="02020603050405020304" pitchFamily="18" charset="0"/>
              </a:rPr>
              <a:t>Heritage, F. and P. Baker 2022. Crime or culture? Representation of Chemsex in the British Press and Magazines Aimed at GBTQ+Men. Critical Discourse Studies 19(4): 435-453.</a:t>
            </a:r>
            <a:r>
              <a:rPr lang="en-US" sz="2000" kern="100" dirty="0">
                <a:solidFill>
                  <a:srgbClr val="000000"/>
                </a:solidFill>
                <a:effectLst/>
                <a:latin typeface="Times New Roman" panose="02020603050405020304" pitchFamily="18" charset="0"/>
                <a:ea typeface="Songti SC" panose="02010600040101010101" pitchFamily="2" charset="-122"/>
                <a:cs typeface="Times New Roman" panose="02020603050405020304" pitchFamily="18" charset="0"/>
              </a:rPr>
              <a:t> </a:t>
            </a:r>
            <a:r>
              <a:rPr lang="en-US" sz="2000" u="sng" kern="100" dirty="0">
                <a:solidFill>
                  <a:srgbClr val="000000"/>
                </a:solidFill>
                <a:effectLst/>
                <a:latin typeface="Times New Roman" panose="02020603050405020304" pitchFamily="18" charset="0"/>
                <a:ea typeface="Songti SC" panose="02010600040101010101" pitchFamily="2" charset="-122"/>
                <a:cs typeface="Times New Roman" panose="02020603050405020304" pitchFamily="18" charset="0"/>
                <a:hlinkClick r:id="rId2"/>
              </a:rPr>
              <a:t>https://doi.org/10.1080/17405904.2021.1910052</a:t>
            </a:r>
            <a:r>
              <a:rPr lang="en-US" sz="2000" kern="100" dirty="0">
                <a:solidFill>
                  <a:srgbClr val="000000"/>
                </a:solidFill>
                <a:effectLst/>
                <a:latin typeface="Times New Roman" panose="02020603050405020304" pitchFamily="18" charset="0"/>
                <a:ea typeface="Songti SC" panose="02010600040101010101" pitchFamily="2" charset="-122"/>
                <a:cs typeface="Times New Roman" panose="02020603050405020304" pitchFamily="18" charset="0"/>
              </a:rPr>
              <a:t>.</a:t>
            </a:r>
          </a:p>
          <a:p>
            <a:pPr marL="0" indent="0">
              <a:buNone/>
            </a:pPr>
            <a:r>
              <a:rPr lang="en-US" sz="2000" kern="100" dirty="0">
                <a:latin typeface="Times New Roman" panose="02020603050405020304" pitchFamily="18" charset="0"/>
                <a:ea typeface="Songti SC" panose="02010600040101010101" pitchFamily="2" charset="-122"/>
                <a:cs typeface="Times New Roman" panose="02020603050405020304" pitchFamily="18" charset="0"/>
              </a:rPr>
              <a:t>Philip, G. 2011. </a:t>
            </a:r>
            <a:r>
              <a:rPr lang="en-US" sz="2000" kern="100" dirty="0" err="1">
                <a:latin typeface="Times New Roman" panose="02020603050405020304" pitchFamily="18" charset="0"/>
                <a:ea typeface="Songti SC" panose="02010600040101010101" pitchFamily="2" charset="-122"/>
                <a:cs typeface="Times New Roman" panose="02020603050405020304" pitchFamily="18" charset="0"/>
              </a:rPr>
              <a:t>Colouring</a:t>
            </a:r>
            <a:r>
              <a:rPr lang="en-US" sz="2000" kern="100" dirty="0">
                <a:latin typeface="Times New Roman" panose="02020603050405020304" pitchFamily="18" charset="0"/>
                <a:ea typeface="Songti SC" panose="02010600040101010101" pitchFamily="2" charset="-122"/>
                <a:cs typeface="Times New Roman" panose="02020603050405020304" pitchFamily="18" charset="0"/>
              </a:rPr>
              <a:t> Meaning: Collocation and Connotation in Figurative Language. </a:t>
            </a:r>
            <a:r>
              <a:rPr lang="en-US" sz="2000" kern="100" dirty="0" err="1">
                <a:latin typeface="Times New Roman" panose="02020603050405020304" pitchFamily="18" charset="0"/>
                <a:ea typeface="Songti SC" panose="02010600040101010101" pitchFamily="2" charset="-122"/>
                <a:cs typeface="Times New Roman" panose="02020603050405020304" pitchFamily="18" charset="0"/>
              </a:rPr>
              <a:t>Amserdam</a:t>
            </a:r>
            <a:r>
              <a:rPr lang="en-US" sz="2000" kern="100" dirty="0">
                <a:latin typeface="Times New Roman" panose="02020603050405020304" pitchFamily="18" charset="0"/>
                <a:ea typeface="Songti SC" panose="02010600040101010101" pitchFamily="2" charset="-122"/>
                <a:cs typeface="Times New Roman" panose="02020603050405020304" pitchFamily="18" charset="0"/>
              </a:rPr>
              <a:t>/Philadelphia: John Benjamins. </a:t>
            </a:r>
            <a:endParaRPr lang="en-US" sz="2000" kern="100" dirty="0">
              <a:effectLst/>
              <a:latin typeface="Times New Roman" panose="02020603050405020304" pitchFamily="18" charset="0"/>
              <a:ea typeface="Songti SC" panose="02010600040101010101" pitchFamily="2" charset="-122"/>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3371887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B1E63-C4E6-3387-C02E-B1A678BE1E0A}"/>
              </a:ext>
            </a:extLst>
          </p:cNvPr>
          <p:cNvSpPr>
            <a:spLocks noGrp="1"/>
          </p:cNvSpPr>
          <p:nvPr>
            <p:ph type="title"/>
          </p:nvPr>
        </p:nvSpPr>
        <p:spPr/>
        <p:txBody>
          <a:bodyPr/>
          <a:lstStyle/>
          <a:p>
            <a:r>
              <a:rPr lang="en-US" dirty="0"/>
              <a:t>Our questions and our suspicions  </a:t>
            </a:r>
          </a:p>
        </p:txBody>
      </p:sp>
      <p:sp>
        <p:nvSpPr>
          <p:cNvPr id="3" name="Content Placeholder 2">
            <a:extLst>
              <a:ext uri="{FF2B5EF4-FFF2-40B4-BE49-F238E27FC236}">
                <a16:creationId xmlns:a16="http://schemas.microsoft.com/office/drawing/2014/main" id="{C9A3C661-D8B3-2F60-6AD1-3FED2E8CA576}"/>
              </a:ext>
            </a:extLst>
          </p:cNvPr>
          <p:cNvSpPr>
            <a:spLocks noGrp="1"/>
          </p:cNvSpPr>
          <p:nvPr>
            <p:ph idx="1"/>
          </p:nvPr>
        </p:nvSpPr>
        <p:spPr/>
        <p:txBody>
          <a:bodyPr>
            <a:normAutofit lnSpcReduction="10000"/>
          </a:bodyPr>
          <a:lstStyle/>
          <a:p>
            <a:r>
              <a:rPr lang="en-US" dirty="0"/>
              <a:t>What do we mean by “discourse of X” (discourse of racism, discourse of migration...)?</a:t>
            </a:r>
          </a:p>
          <a:p>
            <a:pPr marL="0" indent="0">
              <a:buNone/>
            </a:pPr>
            <a:endParaRPr lang="en-US" dirty="0"/>
          </a:p>
          <a:p>
            <a:r>
              <a:rPr lang="en-US" dirty="0"/>
              <a:t>Frequently used methodology to study “discourse of X”: </a:t>
            </a:r>
            <a:r>
              <a:rPr lang="en-US" dirty="0">
                <a:solidFill>
                  <a:srgbClr val="FF0000"/>
                </a:solidFill>
              </a:rPr>
              <a:t>keywords + collocation analysis </a:t>
            </a:r>
          </a:p>
          <a:p>
            <a:pPr marL="0" indent="0" algn="r">
              <a:buNone/>
            </a:pPr>
            <a:r>
              <a:rPr lang="en-US" sz="2800" dirty="0"/>
              <a:t>(cf. </a:t>
            </a:r>
            <a:r>
              <a:rPr lang="en-US" sz="2800" dirty="0">
                <a:solidFill>
                  <a:srgbClr val="000000"/>
                </a:solidFill>
                <a:effectLst/>
                <a:ea typeface="Times New Roman" panose="02020603050405020304" pitchFamily="18" charset="0"/>
              </a:rPr>
              <a:t>Partington &amp; Duguid 2013:307, 315; Heritage &amp; Baker 2022: 443; Philip 2011: 26, 64)</a:t>
            </a:r>
            <a:r>
              <a:rPr lang="en-US" sz="2800" dirty="0">
                <a:effectLst/>
              </a:rPr>
              <a:t> </a:t>
            </a:r>
            <a:endParaRPr lang="en-US" dirty="0"/>
          </a:p>
          <a:p>
            <a:endParaRPr lang="en-US" dirty="0"/>
          </a:p>
          <a:p>
            <a:r>
              <a:rPr lang="en-US" dirty="0"/>
              <a:t>Hypothesis: collocations might not provide a complete picture, esp. in contrast to </a:t>
            </a:r>
            <a:r>
              <a:rPr lang="en-US" dirty="0">
                <a:solidFill>
                  <a:srgbClr val="FF0000"/>
                </a:solidFill>
              </a:rPr>
              <a:t>Market Basket Analysis </a:t>
            </a:r>
            <a:r>
              <a:rPr lang="en-US" dirty="0"/>
              <a:t>(Cvrček and Fidler 2022). </a:t>
            </a:r>
          </a:p>
        </p:txBody>
      </p:sp>
    </p:spTree>
    <p:extLst>
      <p:ext uri="{BB962C8B-B14F-4D97-AF65-F5344CB8AC3E}">
        <p14:creationId xmlns:p14="http://schemas.microsoft.com/office/powerpoint/2010/main" val="2246474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PlaceHolder 1"/>
          <p:cNvSpPr>
            <a:spLocks noGrp="1"/>
          </p:cNvSpPr>
          <p:nvPr>
            <p:ph type="title"/>
          </p:nvPr>
        </p:nvSpPr>
        <p:spPr>
          <a:xfrm>
            <a:off x="609755" y="273422"/>
            <a:ext cx="10971300" cy="1144631"/>
          </a:xfrm>
          <a:prstGeom prst="rect">
            <a:avLst/>
          </a:prstGeom>
          <a:noFill/>
          <a:ln w="0">
            <a:noFill/>
          </a:ln>
        </p:spPr>
        <p:txBody>
          <a:bodyPr vert="horz" lIns="0" tIns="0" rIns="0" bIns="0" rtlCol="0" anchor="ctr">
            <a:noAutofit/>
          </a:bodyPr>
          <a:lstStyle/>
          <a:p>
            <a:pPr algn="l"/>
            <a:r>
              <a:rPr lang="en-US" sz="5321" spc="-1" dirty="0">
                <a:solidFill>
                  <a:srgbClr val="000000"/>
                </a:solidFill>
                <a:latin typeface="Arial"/>
              </a:rPr>
              <a:t>Collocations</a:t>
            </a:r>
          </a:p>
        </p:txBody>
      </p:sp>
      <p:sp>
        <p:nvSpPr>
          <p:cNvPr id="43" name="PlaceHolder 2"/>
          <p:cNvSpPr>
            <a:spLocks noGrp="1"/>
          </p:cNvSpPr>
          <p:nvPr>
            <p:ph/>
          </p:nvPr>
        </p:nvSpPr>
        <p:spPr>
          <a:xfrm>
            <a:off x="609755" y="1604399"/>
            <a:ext cx="5353946" cy="1896543"/>
          </a:xfrm>
          <a:prstGeom prst="rect">
            <a:avLst/>
          </a:prstGeom>
          <a:noFill/>
          <a:ln w="0">
            <a:noFill/>
          </a:ln>
        </p:spPr>
        <p:txBody>
          <a:bodyPr vert="horz" lIns="0" tIns="0" rIns="0" bIns="0" rtlCol="0" anchor="t">
            <a:normAutofit fontScale="97000"/>
          </a:bodyPr>
          <a:lstStyle/>
          <a:p>
            <a:pPr algn="l">
              <a:spcBef>
                <a:spcPts val="1714"/>
              </a:spcBef>
            </a:pPr>
            <a:r>
              <a:rPr lang="en-US" sz="2661" spc="-1" dirty="0">
                <a:solidFill>
                  <a:srgbClr val="000000"/>
                </a:solidFill>
                <a:latin typeface="Arial"/>
              </a:rPr>
              <a:t>Valuable for description of:</a:t>
            </a:r>
          </a:p>
          <a:p>
            <a:pPr marL="506787" indent="-380090" algn="l">
              <a:spcBef>
                <a:spcPts val="1714"/>
              </a:spcBef>
              <a:buClr>
                <a:srgbClr val="000000"/>
              </a:buClr>
              <a:buSzPct val="45000"/>
              <a:buFont typeface="Wingdings" charset="2"/>
              <a:buChar char=""/>
            </a:pPr>
            <a:r>
              <a:rPr lang="en-US" sz="2661" spc="-1" dirty="0">
                <a:solidFill>
                  <a:srgbClr val="000000"/>
                </a:solidFill>
                <a:latin typeface="Arial"/>
              </a:rPr>
              <a:t>meaning and usage (dictionaries)</a:t>
            </a:r>
          </a:p>
          <a:p>
            <a:pPr marL="506787" indent="-380090" algn="l">
              <a:spcBef>
                <a:spcPts val="1714"/>
              </a:spcBef>
              <a:buClr>
                <a:srgbClr val="000000"/>
              </a:buClr>
              <a:buSzPct val="45000"/>
              <a:buFont typeface="Wingdings" charset="2"/>
              <a:buChar char=""/>
            </a:pPr>
            <a:r>
              <a:rPr lang="en-US" sz="2661" spc="-1" dirty="0">
                <a:solidFill>
                  <a:srgbClr val="000000"/>
                </a:solidFill>
                <a:latin typeface="Arial"/>
              </a:rPr>
              <a:t>typical (close) context</a:t>
            </a:r>
          </a:p>
        </p:txBody>
      </p:sp>
      <p:pic>
        <p:nvPicPr>
          <p:cNvPr id="44" name="Obrázek 43"/>
          <p:cNvPicPr/>
          <p:nvPr/>
        </p:nvPicPr>
        <p:blipFill>
          <a:blip r:embed="rId3"/>
          <a:stretch/>
        </p:blipFill>
        <p:spPr>
          <a:xfrm>
            <a:off x="6507287" y="1089491"/>
            <a:ext cx="4962533" cy="3976819"/>
          </a:xfrm>
          <a:prstGeom prst="rect">
            <a:avLst/>
          </a:prstGeom>
          <a:ln w="0">
            <a:noFill/>
          </a:ln>
        </p:spPr>
      </p:pic>
      <p:sp>
        <p:nvSpPr>
          <p:cNvPr id="45" name="PlaceHolder 3"/>
          <p:cNvSpPr>
            <a:spLocks noGrp="1"/>
          </p:cNvSpPr>
          <p:nvPr>
            <p:ph/>
          </p:nvPr>
        </p:nvSpPr>
        <p:spPr>
          <a:xfrm>
            <a:off x="609755" y="3681627"/>
            <a:ext cx="5353946" cy="1896543"/>
          </a:xfrm>
          <a:prstGeom prst="rect">
            <a:avLst/>
          </a:prstGeom>
          <a:noFill/>
          <a:ln w="0">
            <a:noFill/>
          </a:ln>
        </p:spPr>
        <p:txBody>
          <a:bodyPr vert="horz" lIns="0" tIns="0" rIns="0" bIns="0" rtlCol="0" anchor="t">
            <a:normAutofit fontScale="89500" lnSpcReduction="10000"/>
          </a:bodyPr>
          <a:lstStyle/>
          <a:p>
            <a:pPr algn="l">
              <a:spcBef>
                <a:spcPts val="1714"/>
              </a:spcBef>
            </a:pPr>
            <a:r>
              <a:rPr lang="en-US" sz="2661" spc="-1" dirty="0">
                <a:solidFill>
                  <a:srgbClr val="C9211E"/>
                </a:solidFill>
                <a:latin typeface="Arial"/>
              </a:rPr>
              <a:t>...but are they reliable for:</a:t>
            </a:r>
            <a:endParaRPr lang="en-US" sz="2661" spc="-1" dirty="0">
              <a:solidFill>
                <a:srgbClr val="000000"/>
              </a:solidFill>
              <a:latin typeface="Arial"/>
            </a:endParaRPr>
          </a:p>
          <a:p>
            <a:pPr marL="506787" indent="-380090" algn="l">
              <a:spcBef>
                <a:spcPts val="1714"/>
              </a:spcBef>
              <a:buClr>
                <a:srgbClr val="000000"/>
              </a:buClr>
              <a:buSzPct val="45000"/>
              <a:buFont typeface="Wingdings" charset="2"/>
              <a:buChar char=""/>
            </a:pPr>
            <a:r>
              <a:rPr lang="en-US" sz="2661" spc="-1" dirty="0">
                <a:solidFill>
                  <a:srgbClr val="C9211E"/>
                </a:solidFill>
                <a:latin typeface="Arial"/>
              </a:rPr>
              <a:t>extracting associations of a KW in discourse?</a:t>
            </a:r>
            <a:endParaRPr lang="en-US" sz="2661" spc="-1" dirty="0">
              <a:solidFill>
                <a:srgbClr val="000000"/>
              </a:solidFill>
              <a:latin typeface="Arial"/>
            </a:endParaRPr>
          </a:p>
          <a:p>
            <a:pPr marL="506787" indent="-380090" algn="l">
              <a:spcBef>
                <a:spcPts val="1714"/>
              </a:spcBef>
              <a:buClr>
                <a:srgbClr val="000000"/>
              </a:buClr>
              <a:buSzPct val="45000"/>
              <a:buFont typeface="Wingdings" charset="2"/>
              <a:buChar char=""/>
            </a:pPr>
            <a:r>
              <a:rPr lang="en-US" sz="2661" spc="-1" dirty="0">
                <a:solidFill>
                  <a:srgbClr val="C9211E"/>
                </a:solidFill>
                <a:latin typeface="Arial"/>
              </a:rPr>
              <a:t>describing discursive frame of a KW?</a:t>
            </a:r>
            <a:endParaRPr lang="en-US" sz="2661" spc="-1" dirty="0">
              <a:solidFill>
                <a:srgbClr val="000000"/>
              </a:solidFill>
              <a:latin typeface="Arial"/>
            </a:endParaRPr>
          </a:p>
        </p:txBody>
      </p:sp>
      <p:sp>
        <p:nvSpPr>
          <p:cNvPr id="2" name="TextBox 11">
            <a:extLst>
              <a:ext uri="{FF2B5EF4-FFF2-40B4-BE49-F238E27FC236}">
                <a16:creationId xmlns:a16="http://schemas.microsoft.com/office/drawing/2014/main" id="{06125CC9-5FFF-A860-F94A-65D04BC2CE4B}"/>
              </a:ext>
            </a:extLst>
          </p:cNvPr>
          <p:cNvSpPr txBox="1"/>
          <p:nvPr/>
        </p:nvSpPr>
        <p:spPr>
          <a:xfrm>
            <a:off x="6227471" y="4913563"/>
            <a:ext cx="5870621" cy="1815882"/>
          </a:xfrm>
          <a:prstGeom prst="rect">
            <a:avLst/>
          </a:prstGeom>
          <a:solidFill>
            <a:schemeClr val="accent4">
              <a:lumMod val="20000"/>
              <a:lumOff val="80000"/>
            </a:schemeClr>
          </a:solidFill>
          <a:ln w="57150">
            <a:solidFill>
              <a:srgbClr val="FF0000"/>
            </a:solidFill>
          </a:ln>
        </p:spPr>
        <p:txBody>
          <a:bodyPr wrap="square" rtlCol="0">
            <a:spAutoFit/>
          </a:bodyPr>
          <a:lstStyle/>
          <a:p>
            <a:pPr marL="0" indent="0">
              <a:buNone/>
            </a:pPr>
            <a:r>
              <a:rPr lang="en-US" sz="2800" dirty="0"/>
              <a:t>CA suggests:</a:t>
            </a:r>
          </a:p>
          <a:p>
            <a:pPr marL="0" indent="0">
              <a:buNone/>
            </a:pPr>
            <a:r>
              <a:rPr lang="en-US" sz="2800" dirty="0">
                <a:sym typeface="Wingdings" pitchFamily="2" charset="2"/>
              </a:rPr>
              <a:t>the most prototypical </a:t>
            </a:r>
            <a:r>
              <a:rPr lang="en-US" sz="2800" dirty="0">
                <a:solidFill>
                  <a:srgbClr val="FF0000"/>
                </a:solidFill>
                <a:sym typeface="Wingdings" pitchFamily="2" charset="2"/>
              </a:rPr>
              <a:t>use</a:t>
            </a:r>
            <a:r>
              <a:rPr lang="en-US" sz="2800" dirty="0">
                <a:sym typeface="Wingdings" pitchFamily="2" charset="2"/>
              </a:rPr>
              <a:t> of the seed word (in what </a:t>
            </a:r>
            <a:r>
              <a:rPr lang="en-US" sz="2800" i="1" dirty="0">
                <a:sym typeface="Wingdings" pitchFamily="2" charset="2"/>
              </a:rPr>
              <a:t>sense</a:t>
            </a:r>
            <a:r>
              <a:rPr lang="en-US" sz="2800" dirty="0">
                <a:sym typeface="Wingdings" pitchFamily="2" charset="2"/>
              </a:rPr>
              <a:t> or </a:t>
            </a:r>
            <a:r>
              <a:rPr lang="en-US" sz="2800" i="1" dirty="0">
                <a:sym typeface="Wingdings" pitchFamily="2" charset="2"/>
              </a:rPr>
              <a:t>syntactic</a:t>
            </a:r>
            <a:r>
              <a:rPr lang="en-US" sz="2800" dirty="0">
                <a:sym typeface="Wingdings" pitchFamily="2" charset="2"/>
              </a:rPr>
              <a:t> constructions it is likely to be used)</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PlaceHolder 1"/>
          <p:cNvSpPr>
            <a:spLocks noGrp="1"/>
          </p:cNvSpPr>
          <p:nvPr>
            <p:ph type="title"/>
          </p:nvPr>
        </p:nvSpPr>
        <p:spPr>
          <a:xfrm>
            <a:off x="609755" y="273422"/>
            <a:ext cx="10971300" cy="1144631"/>
          </a:xfrm>
          <a:prstGeom prst="rect">
            <a:avLst/>
          </a:prstGeom>
          <a:noFill/>
          <a:ln w="0">
            <a:noFill/>
          </a:ln>
        </p:spPr>
        <p:txBody>
          <a:bodyPr vert="horz" lIns="0" tIns="0" rIns="0" bIns="0" rtlCol="0" anchor="ctr">
            <a:noAutofit/>
          </a:bodyPr>
          <a:lstStyle/>
          <a:p>
            <a:pPr algn="l"/>
            <a:r>
              <a:rPr lang="en-US" sz="5321" spc="-1" dirty="0">
                <a:solidFill>
                  <a:srgbClr val="000000"/>
                </a:solidFill>
                <a:latin typeface="Arial"/>
              </a:rPr>
              <a:t>Market basket analysis (MBA)</a:t>
            </a:r>
          </a:p>
        </p:txBody>
      </p:sp>
      <p:sp>
        <p:nvSpPr>
          <p:cNvPr id="49" name="PlaceHolder 2"/>
          <p:cNvSpPr>
            <a:spLocks noGrp="1"/>
          </p:cNvSpPr>
          <p:nvPr>
            <p:ph/>
          </p:nvPr>
        </p:nvSpPr>
        <p:spPr>
          <a:xfrm>
            <a:off x="609755" y="1604399"/>
            <a:ext cx="5353946" cy="3976819"/>
          </a:xfrm>
          <a:prstGeom prst="rect">
            <a:avLst/>
          </a:prstGeom>
          <a:noFill/>
          <a:ln w="0">
            <a:noFill/>
          </a:ln>
        </p:spPr>
        <p:txBody>
          <a:bodyPr vert="horz" lIns="0" tIns="0" rIns="0" bIns="0" rtlCol="0" anchor="t">
            <a:normAutofit fontScale="77000" lnSpcReduction="20000"/>
          </a:bodyPr>
          <a:lstStyle/>
          <a:p>
            <a:pPr marL="402295" indent="-301721" algn="l">
              <a:spcBef>
                <a:spcPts val="1714"/>
              </a:spcBef>
              <a:buClr>
                <a:srgbClr val="000000"/>
              </a:buClr>
              <a:buSzPct val="45000"/>
              <a:buFont typeface="Wingdings" charset="2"/>
              <a:buChar char=""/>
            </a:pPr>
            <a:r>
              <a:rPr lang="en-US" sz="3386" spc="-1" dirty="0">
                <a:solidFill>
                  <a:srgbClr val="000000"/>
                </a:solidFill>
                <a:latin typeface="Arial"/>
              </a:rPr>
              <a:t>recurring co-occurrence of KWs</a:t>
            </a:r>
          </a:p>
          <a:p>
            <a:pPr marL="402295" indent="-301721" algn="l">
              <a:spcBef>
                <a:spcPts val="1714"/>
              </a:spcBef>
              <a:buClr>
                <a:srgbClr val="000000"/>
              </a:buClr>
              <a:buSzPct val="45000"/>
              <a:buFont typeface="Wingdings" charset="2"/>
              <a:buChar char=""/>
            </a:pPr>
            <a:r>
              <a:rPr lang="en-US" sz="3386" spc="-1" dirty="0">
                <a:solidFill>
                  <a:srgbClr val="000000"/>
                </a:solidFill>
                <a:latin typeface="Arial"/>
              </a:rPr>
              <a:t>synchronic</a:t>
            </a:r>
          </a:p>
          <a:p>
            <a:pPr algn="l">
              <a:spcBef>
                <a:spcPts val="1714"/>
              </a:spcBef>
            </a:pPr>
            <a:r>
              <a:rPr lang="en-US" sz="3386" spc="-1" dirty="0">
                <a:solidFill>
                  <a:srgbClr val="000000"/>
                </a:solidFill>
                <a:latin typeface="Arial"/>
              </a:rPr>
              <a:t>Evaluation:</a:t>
            </a:r>
          </a:p>
          <a:p>
            <a:pPr marL="402295" indent="-301721" algn="l">
              <a:spcBef>
                <a:spcPts val="1714"/>
              </a:spcBef>
              <a:buClr>
                <a:srgbClr val="000000"/>
              </a:buClr>
              <a:buSzPct val="45000"/>
              <a:buFont typeface="Wingdings" charset="2"/>
              <a:buChar char=""/>
            </a:pPr>
            <a:r>
              <a:rPr lang="en-US" sz="3386" b="1" spc="-1" dirty="0">
                <a:solidFill>
                  <a:srgbClr val="000000"/>
                </a:solidFill>
                <a:latin typeface="Arial"/>
              </a:rPr>
              <a:t>Support</a:t>
            </a:r>
            <a:r>
              <a:rPr lang="en-US" sz="3386" spc="-1" dirty="0">
                <a:solidFill>
                  <a:srgbClr val="000000"/>
                </a:solidFill>
                <a:latin typeface="Arial"/>
              </a:rPr>
              <a:t> – proportion of texts containing A and B; range of uses</a:t>
            </a:r>
          </a:p>
          <a:p>
            <a:pPr marL="402295" indent="-301721" algn="l">
              <a:spcBef>
                <a:spcPts val="1714"/>
              </a:spcBef>
              <a:buClr>
                <a:srgbClr val="000000"/>
              </a:buClr>
              <a:buSzPct val="45000"/>
              <a:buFont typeface="Wingdings" charset="2"/>
              <a:buChar char=""/>
            </a:pPr>
            <a:r>
              <a:rPr lang="en-US" sz="3386" b="1" spc="-1" dirty="0">
                <a:solidFill>
                  <a:srgbClr val="000000"/>
                </a:solidFill>
                <a:latin typeface="Arial"/>
              </a:rPr>
              <a:t>Confidence</a:t>
            </a:r>
            <a:r>
              <a:rPr lang="en-US" sz="3386" spc="-1" dirty="0">
                <a:solidFill>
                  <a:srgbClr val="000000"/>
                </a:solidFill>
                <a:latin typeface="Arial"/>
              </a:rPr>
              <a:t> – conditional probability </a:t>
            </a:r>
            <a:r>
              <a:rPr lang="en-US" sz="3386" i="1" spc="-1" dirty="0">
                <a:solidFill>
                  <a:srgbClr val="000000"/>
                </a:solidFill>
                <a:latin typeface="Arial"/>
              </a:rPr>
              <a:t>p(A|B)</a:t>
            </a:r>
            <a:r>
              <a:rPr lang="en-US" sz="3386" spc="-1" dirty="0">
                <a:solidFill>
                  <a:srgbClr val="000000"/>
                </a:solidFill>
                <a:latin typeface="Arial"/>
              </a:rPr>
              <a:t>; systematic co-occurrence</a:t>
            </a:r>
          </a:p>
          <a:p>
            <a:pPr marL="402295" indent="-301721" algn="l">
              <a:spcBef>
                <a:spcPts val="1714"/>
              </a:spcBef>
              <a:buClr>
                <a:srgbClr val="000000"/>
              </a:buClr>
              <a:buSzPct val="45000"/>
              <a:buFont typeface="Wingdings" charset="2"/>
              <a:buChar char=""/>
            </a:pPr>
            <a:r>
              <a:rPr lang="en-US" sz="3386" b="1" spc="-1" dirty="0">
                <a:solidFill>
                  <a:srgbClr val="000000"/>
                </a:solidFill>
                <a:latin typeface="Arial"/>
              </a:rPr>
              <a:t>Lift</a:t>
            </a:r>
            <a:r>
              <a:rPr lang="en-US" sz="3386" spc="-1" dirty="0">
                <a:solidFill>
                  <a:srgbClr val="000000"/>
                </a:solidFill>
                <a:latin typeface="Arial"/>
              </a:rPr>
              <a:t> – strength of association</a:t>
            </a:r>
          </a:p>
        </p:txBody>
      </p:sp>
      <p:pic>
        <p:nvPicPr>
          <p:cNvPr id="50" name="Obrázek 49"/>
          <p:cNvPicPr/>
          <p:nvPr/>
        </p:nvPicPr>
        <p:blipFill>
          <a:blip r:embed="rId2"/>
          <a:stretch/>
        </p:blipFill>
        <p:spPr>
          <a:xfrm>
            <a:off x="6679041" y="1604399"/>
            <a:ext cx="4458791" cy="3976819"/>
          </a:xfrm>
          <a:prstGeom prst="rect">
            <a:avLst/>
          </a:prstGeom>
          <a:ln w="0">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PlaceHolder 1"/>
          <p:cNvSpPr>
            <a:spLocks noGrp="1"/>
          </p:cNvSpPr>
          <p:nvPr>
            <p:ph type="title"/>
          </p:nvPr>
        </p:nvSpPr>
        <p:spPr>
          <a:xfrm>
            <a:off x="609755" y="273422"/>
            <a:ext cx="10971300" cy="1144631"/>
          </a:xfrm>
          <a:prstGeom prst="rect">
            <a:avLst/>
          </a:prstGeom>
          <a:noFill/>
          <a:ln w="0">
            <a:noFill/>
          </a:ln>
        </p:spPr>
        <p:txBody>
          <a:bodyPr vert="horz" lIns="0" tIns="0" rIns="0" bIns="0" rtlCol="0" anchor="ctr">
            <a:noAutofit/>
          </a:bodyPr>
          <a:lstStyle/>
          <a:p>
            <a:pPr algn="l"/>
            <a:r>
              <a:rPr lang="en-US" sz="5321" spc="-1">
                <a:solidFill>
                  <a:srgbClr val="000000"/>
                </a:solidFill>
                <a:latin typeface="Arial"/>
              </a:rPr>
              <a:t>MBA outputs</a:t>
            </a:r>
          </a:p>
        </p:txBody>
      </p:sp>
      <p:sp>
        <p:nvSpPr>
          <p:cNvPr id="52" name="PlaceHolder 2"/>
          <p:cNvSpPr>
            <a:spLocks noGrp="1"/>
          </p:cNvSpPr>
          <p:nvPr>
            <p:ph type="subTitle"/>
          </p:nvPr>
        </p:nvSpPr>
        <p:spPr>
          <a:xfrm>
            <a:off x="609755" y="1397590"/>
            <a:ext cx="10229880" cy="3227169"/>
          </a:xfrm>
          <a:prstGeom prst="rect">
            <a:avLst/>
          </a:prstGeom>
          <a:noFill/>
          <a:ln w="0">
            <a:noFill/>
          </a:ln>
        </p:spPr>
        <p:txBody>
          <a:bodyPr vert="horz" lIns="0" tIns="0" rIns="0" bIns="0" rtlCol="0" anchor="ctr">
            <a:noAutofit/>
          </a:bodyPr>
          <a:lstStyle/>
          <a:p>
            <a:pPr algn="l"/>
            <a:r>
              <a:rPr lang="en-US" sz="2800" spc="-1" dirty="0">
                <a:solidFill>
                  <a:srgbClr val="000000"/>
                </a:solidFill>
                <a:latin typeface="Arial"/>
              </a:rPr>
              <a:t>A) Associative rule</a:t>
            </a:r>
          </a:p>
          <a:p>
            <a:pPr algn="l">
              <a:tabLst>
                <a:tab pos="435819" algn="l"/>
                <a:tab pos="3958511" algn="l"/>
              </a:tabLst>
            </a:pPr>
            <a:r>
              <a:rPr lang="en-US" sz="2000" spc="-1" dirty="0">
                <a:solidFill>
                  <a:srgbClr val="000000"/>
                </a:solidFill>
                <a:latin typeface="Arial"/>
              </a:rPr>
              <a:t>	</a:t>
            </a:r>
            <a:r>
              <a:rPr lang="en-US" sz="2000" i="1" spc="-1" dirty="0">
                <a:solidFill>
                  <a:srgbClr val="000000"/>
                </a:solidFill>
                <a:latin typeface="Arial"/>
              </a:rPr>
              <a:t>illegal	→ migrant</a:t>
            </a:r>
          </a:p>
          <a:p>
            <a:pPr algn="l">
              <a:tabLst>
                <a:tab pos="435819" algn="l"/>
                <a:tab pos="3958511" algn="l"/>
              </a:tabLst>
            </a:pPr>
            <a:r>
              <a:rPr lang="en-US" sz="2000" i="1" spc="-1" dirty="0">
                <a:solidFill>
                  <a:srgbClr val="000000"/>
                </a:solidFill>
                <a:latin typeface="Arial"/>
              </a:rPr>
              <a:t>	asylum, country	→ migrant</a:t>
            </a:r>
          </a:p>
          <a:p>
            <a:pPr algn="l">
              <a:tabLst>
                <a:tab pos="435819" algn="l"/>
                <a:tab pos="3958511" algn="l"/>
              </a:tabLst>
            </a:pPr>
            <a:r>
              <a:rPr lang="en-US" sz="2000" i="1" spc="-1" dirty="0">
                <a:solidFill>
                  <a:srgbClr val="000000"/>
                </a:solidFill>
                <a:latin typeface="Arial"/>
              </a:rPr>
              <a:t>	European, migration	→ migrant</a:t>
            </a:r>
          </a:p>
          <a:p>
            <a:pPr algn="l">
              <a:tabLst>
                <a:tab pos="435819" algn="l"/>
                <a:tab pos="3958511" algn="l"/>
              </a:tabLst>
            </a:pPr>
            <a:r>
              <a:rPr lang="en-US" sz="2000" i="1" spc="-1" dirty="0">
                <a:solidFill>
                  <a:srgbClr val="000000"/>
                </a:solidFill>
                <a:latin typeface="Arial"/>
              </a:rPr>
              <a:t>	European, border	→ migrant</a:t>
            </a:r>
          </a:p>
          <a:p>
            <a:pPr algn="l">
              <a:tabLst>
                <a:tab pos="435819" algn="l"/>
                <a:tab pos="3958511" algn="l"/>
              </a:tabLst>
            </a:pPr>
            <a:r>
              <a:rPr lang="en-US" sz="2000" spc="-1" dirty="0">
                <a:solidFill>
                  <a:srgbClr val="000000"/>
                </a:solidFill>
                <a:latin typeface="Arial"/>
              </a:rPr>
              <a:t>	…</a:t>
            </a:r>
          </a:p>
          <a:p>
            <a:pPr algn="l">
              <a:tabLst>
                <a:tab pos="435819" algn="l"/>
                <a:tab pos="3958511" algn="l"/>
              </a:tabLst>
            </a:pPr>
            <a:endParaRPr lang="en-US" sz="2000" spc="-1" dirty="0">
              <a:solidFill>
                <a:srgbClr val="000000"/>
              </a:solidFill>
              <a:latin typeface="Arial"/>
            </a:endParaRPr>
          </a:p>
          <a:p>
            <a:pPr algn="l"/>
            <a:r>
              <a:rPr lang="en-US" sz="2800" spc="-1" dirty="0">
                <a:solidFill>
                  <a:srgbClr val="000000"/>
                </a:solidFill>
                <a:latin typeface="Arial"/>
              </a:rPr>
              <a:t>B) Associative array (frame)</a:t>
            </a:r>
          </a:p>
          <a:p>
            <a:pPr algn="l"/>
            <a:r>
              <a:rPr lang="en-US" sz="2000" spc="-1" dirty="0">
                <a:solidFill>
                  <a:srgbClr val="000000"/>
                </a:solidFill>
                <a:latin typeface="Arial"/>
              </a:rPr>
              <a:t>Migrant: </a:t>
            </a:r>
            <a:r>
              <a:rPr lang="en-US" sz="2000" i="1" spc="-1" dirty="0">
                <a:solidFill>
                  <a:srgbClr val="000000"/>
                </a:solidFill>
                <a:latin typeface="Arial"/>
              </a:rPr>
              <a:t>illegal, asylum, country, European, migration, border, … member, law, union, refugee</a:t>
            </a:r>
          </a:p>
        </p:txBody>
      </p:sp>
      <p:sp>
        <p:nvSpPr>
          <p:cNvPr id="53" name="TextovéPole 52"/>
          <p:cNvSpPr txBox="1"/>
          <p:nvPr/>
        </p:nvSpPr>
        <p:spPr>
          <a:xfrm>
            <a:off x="5504359" y="4260558"/>
            <a:ext cx="6443718" cy="728401"/>
          </a:xfrm>
          <a:prstGeom prst="rect">
            <a:avLst/>
          </a:prstGeom>
          <a:noFill/>
          <a:ln w="0">
            <a:noFill/>
          </a:ln>
        </p:spPr>
        <p:txBody>
          <a:bodyPr lIns="108847" tIns="54423" rIns="108847" bIns="54423" anchor="t">
            <a:noAutofit/>
          </a:bodyPr>
          <a:lstStyle/>
          <a:p>
            <a:r>
              <a:rPr lang="en-US" sz="2177" spc="-1" dirty="0">
                <a:solidFill>
                  <a:srgbClr val="000000"/>
                </a:solidFill>
                <a:latin typeface="Arial"/>
              </a:rPr>
              <a:t>(Data source: Czech anti-system media 6–9/2020)</a:t>
            </a:r>
          </a:p>
        </p:txBody>
      </p:sp>
      <p:sp>
        <p:nvSpPr>
          <p:cNvPr id="2" name="TextBox 5">
            <a:extLst>
              <a:ext uri="{FF2B5EF4-FFF2-40B4-BE49-F238E27FC236}">
                <a16:creationId xmlns:a16="http://schemas.microsoft.com/office/drawing/2014/main" id="{1C379469-2FCD-0F6A-0393-29699707149F}"/>
              </a:ext>
            </a:extLst>
          </p:cNvPr>
          <p:cNvSpPr txBox="1"/>
          <p:nvPr/>
        </p:nvSpPr>
        <p:spPr>
          <a:xfrm>
            <a:off x="381304" y="5040814"/>
            <a:ext cx="10686782" cy="1569660"/>
          </a:xfrm>
          <a:prstGeom prst="rect">
            <a:avLst/>
          </a:prstGeom>
          <a:solidFill>
            <a:schemeClr val="accent4">
              <a:lumMod val="20000"/>
              <a:lumOff val="80000"/>
            </a:schemeClr>
          </a:solidFill>
          <a:ln w="57150">
            <a:solidFill>
              <a:srgbClr val="FF0000"/>
            </a:solidFill>
          </a:ln>
        </p:spPr>
        <p:txBody>
          <a:bodyPr wrap="square" rtlCol="0">
            <a:spAutoFit/>
          </a:bodyPr>
          <a:lstStyle/>
          <a:p>
            <a:pPr marL="0" indent="0">
              <a:buNone/>
            </a:pPr>
            <a:r>
              <a:rPr lang="en-US" sz="3200" dirty="0"/>
              <a:t>Associative arrays suggest:</a:t>
            </a:r>
          </a:p>
          <a:p>
            <a:pPr marL="0" indent="0">
              <a:buNone/>
            </a:pPr>
            <a:r>
              <a:rPr lang="en-US" sz="3200" dirty="0">
                <a:sym typeface="Wingdings" pitchFamily="2" charset="2"/>
              </a:rPr>
              <a:t>The set of KWs that are most likely </a:t>
            </a:r>
            <a:r>
              <a:rPr lang="en-US" sz="3200" i="1" dirty="0">
                <a:sym typeface="Wingdings" pitchFamily="2" charset="2"/>
              </a:rPr>
              <a:t>connected</a:t>
            </a:r>
            <a:r>
              <a:rPr lang="en-US" sz="3200" dirty="0">
                <a:sym typeface="Wingdings" pitchFamily="2" charset="2"/>
              </a:rPr>
              <a:t> to the seed KW in the target corpus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C0BDF-12A9-E60D-C73F-C1C5D5C770B0}"/>
              </a:ext>
            </a:extLst>
          </p:cNvPr>
          <p:cNvSpPr>
            <a:spLocks noGrp="1"/>
          </p:cNvSpPr>
          <p:nvPr>
            <p:ph type="title"/>
          </p:nvPr>
        </p:nvSpPr>
        <p:spPr>
          <a:xfrm>
            <a:off x="304800" y="365125"/>
            <a:ext cx="11572240" cy="1325563"/>
          </a:xfrm>
        </p:spPr>
        <p:txBody>
          <a:bodyPr>
            <a:normAutofit/>
          </a:bodyPr>
          <a:lstStyle/>
          <a:p>
            <a:r>
              <a:rPr lang="en-US" sz="4000" dirty="0"/>
              <a:t>Hypothesis: what we might learn from CA and MBA</a:t>
            </a:r>
          </a:p>
        </p:txBody>
      </p:sp>
      <p:sp>
        <p:nvSpPr>
          <p:cNvPr id="3" name="Content Placeholder 2">
            <a:extLst>
              <a:ext uri="{FF2B5EF4-FFF2-40B4-BE49-F238E27FC236}">
                <a16:creationId xmlns:a16="http://schemas.microsoft.com/office/drawing/2014/main" id="{308FB66F-CCD4-0B98-0AD5-DF887980AD0D}"/>
              </a:ext>
            </a:extLst>
          </p:cNvPr>
          <p:cNvSpPr>
            <a:spLocks noGrp="1"/>
          </p:cNvSpPr>
          <p:nvPr>
            <p:ph idx="1"/>
          </p:nvPr>
        </p:nvSpPr>
        <p:spPr>
          <a:xfrm>
            <a:off x="304800" y="1825625"/>
            <a:ext cx="11049000" cy="4832350"/>
          </a:xfrm>
        </p:spPr>
        <p:txBody>
          <a:bodyPr>
            <a:normAutofit/>
          </a:bodyPr>
          <a:lstStyle/>
          <a:p>
            <a:pPr marL="0" indent="0">
              <a:buNone/>
            </a:pPr>
            <a:r>
              <a:rPr lang="en-US" b="1" dirty="0"/>
              <a:t>CA</a:t>
            </a:r>
            <a:r>
              <a:rPr lang="en-US" dirty="0"/>
              <a:t> suggests the </a:t>
            </a:r>
            <a:r>
              <a:rPr lang="en-US" b="1" dirty="0"/>
              <a:t>prototypical syntactic/semantic properties</a:t>
            </a:r>
            <a:r>
              <a:rPr lang="en-US" dirty="0"/>
              <a:t> of a seed word</a:t>
            </a:r>
          </a:p>
          <a:p>
            <a:pPr lvl="1"/>
            <a:r>
              <a:rPr lang="en-US" dirty="0"/>
              <a:t>Semantic connection between a seed word and the immediate context</a:t>
            </a:r>
          </a:p>
          <a:p>
            <a:pPr lvl="1"/>
            <a:r>
              <a:rPr lang="en-US" dirty="0">
                <a:solidFill>
                  <a:srgbClr val="FF0000"/>
                </a:solidFill>
              </a:rPr>
              <a:t>Syntactic connection </a:t>
            </a:r>
            <a:r>
              <a:rPr lang="en-US" dirty="0"/>
              <a:t>where the seed word is most likely its part (this may not be part of the main conceptual network within the entire text)</a:t>
            </a:r>
          </a:p>
          <a:p>
            <a:pPr marL="0" indent="0">
              <a:buNone/>
            </a:pPr>
            <a:endParaRPr lang="en-US" dirty="0"/>
          </a:p>
          <a:p>
            <a:pPr marL="0" indent="0">
              <a:buNone/>
            </a:pPr>
            <a:r>
              <a:rPr lang="en-US" b="1" dirty="0"/>
              <a:t>MBA</a:t>
            </a:r>
            <a:r>
              <a:rPr lang="en-US" dirty="0"/>
              <a:t> suggests the </a:t>
            </a:r>
            <a:r>
              <a:rPr lang="en-US" b="1" dirty="0"/>
              <a:t>prototypical conceptual network </a:t>
            </a:r>
            <a:r>
              <a:rPr lang="en-US" dirty="0"/>
              <a:t>within the discourse to which a seed word belongs </a:t>
            </a:r>
          </a:p>
          <a:p>
            <a:pPr lvl="1"/>
            <a:r>
              <a:rPr lang="en-US" dirty="0">
                <a:solidFill>
                  <a:srgbClr val="FF0000"/>
                </a:solidFill>
                <a:sym typeface="Wingdings" pitchFamily="2" charset="2"/>
              </a:rPr>
              <a:t>MBA </a:t>
            </a:r>
            <a:r>
              <a:rPr lang="en-US" dirty="0">
                <a:sym typeface="Wingdings" pitchFamily="2" charset="2"/>
              </a:rPr>
              <a:t>helps characterize </a:t>
            </a:r>
            <a:r>
              <a:rPr lang="en-US" dirty="0">
                <a:solidFill>
                  <a:srgbClr val="FF0000"/>
                </a:solidFill>
                <a:sym typeface="Wingdings" pitchFamily="2" charset="2"/>
              </a:rPr>
              <a:t>the frame</a:t>
            </a:r>
            <a:r>
              <a:rPr lang="en-US" dirty="0">
                <a:sym typeface="Wingdings" pitchFamily="2" charset="2"/>
              </a:rPr>
              <a:t> of the seed</a:t>
            </a:r>
            <a:endParaRPr lang="en-US" dirty="0"/>
          </a:p>
        </p:txBody>
      </p:sp>
    </p:spTree>
    <p:extLst>
      <p:ext uri="{BB962C8B-B14F-4D97-AF65-F5344CB8AC3E}">
        <p14:creationId xmlns:p14="http://schemas.microsoft.com/office/powerpoint/2010/main" val="2246272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1CF54-1409-EA4B-252A-7FE19CFDCEFB}"/>
              </a:ext>
            </a:extLst>
          </p:cNvPr>
          <p:cNvSpPr>
            <a:spLocks noGrp="1"/>
          </p:cNvSpPr>
          <p:nvPr>
            <p:ph type="title"/>
          </p:nvPr>
        </p:nvSpPr>
        <p:spPr>
          <a:xfrm>
            <a:off x="838200" y="60325"/>
            <a:ext cx="10515600" cy="793115"/>
          </a:xfrm>
        </p:spPr>
        <p:txBody>
          <a:bodyPr>
            <a:normAutofit/>
          </a:bodyPr>
          <a:lstStyle/>
          <a:p>
            <a:r>
              <a:rPr lang="en-US" dirty="0"/>
              <a:t>Motivation: West/Central/East Europe?</a:t>
            </a:r>
          </a:p>
        </p:txBody>
      </p:sp>
      <p:sp>
        <p:nvSpPr>
          <p:cNvPr id="6" name="TextovéPole 5">
            <a:extLst>
              <a:ext uri="{FF2B5EF4-FFF2-40B4-BE49-F238E27FC236}">
                <a16:creationId xmlns:a16="http://schemas.microsoft.com/office/drawing/2014/main" id="{92F87933-ACAD-1450-A44B-214FD4E9E265}"/>
              </a:ext>
            </a:extLst>
          </p:cNvPr>
          <p:cNvSpPr txBox="1"/>
          <p:nvPr/>
        </p:nvSpPr>
        <p:spPr>
          <a:xfrm>
            <a:off x="5831840" y="6306106"/>
            <a:ext cx="6085840" cy="369332"/>
          </a:xfrm>
          <a:prstGeom prst="rect">
            <a:avLst/>
          </a:prstGeom>
          <a:noFill/>
        </p:spPr>
        <p:txBody>
          <a:bodyPr wrap="square" rtlCol="0">
            <a:spAutoFit/>
          </a:bodyPr>
          <a:lstStyle/>
          <a:p>
            <a:r>
              <a:rPr lang="en-US" dirty="0"/>
              <a:t>Source: SYNv11, nationwide newspapers (HN, LN, </a:t>
            </a:r>
            <a:r>
              <a:rPr lang="en-US" dirty="0" err="1"/>
              <a:t>MfD</a:t>
            </a:r>
            <a:r>
              <a:rPr lang="en-US" dirty="0"/>
              <a:t>, </a:t>
            </a:r>
            <a:r>
              <a:rPr lang="en-US" dirty="0" err="1"/>
              <a:t>Právo</a:t>
            </a:r>
            <a:r>
              <a:rPr lang="en-US" dirty="0"/>
              <a:t>)</a:t>
            </a:r>
          </a:p>
        </p:txBody>
      </p:sp>
      <p:pic>
        <p:nvPicPr>
          <p:cNvPr id="8" name="Obrázek 7" descr="Obsah obrázku tabulka&#10;&#10;Popis byl vytvořen automaticky">
            <a:extLst>
              <a:ext uri="{FF2B5EF4-FFF2-40B4-BE49-F238E27FC236}">
                <a16:creationId xmlns:a16="http://schemas.microsoft.com/office/drawing/2014/main" id="{17220E31-475C-B74B-33DC-0EDBE884CDAF}"/>
              </a:ext>
            </a:extLst>
          </p:cNvPr>
          <p:cNvPicPr>
            <a:picLocks noChangeAspect="1"/>
          </p:cNvPicPr>
          <p:nvPr/>
        </p:nvPicPr>
        <p:blipFill>
          <a:blip r:embed="rId3"/>
          <a:stretch>
            <a:fillRect/>
          </a:stretch>
        </p:blipFill>
        <p:spPr>
          <a:xfrm>
            <a:off x="324000" y="900000"/>
            <a:ext cx="5760000" cy="4320000"/>
          </a:xfrm>
          <a:prstGeom prst="rect">
            <a:avLst/>
          </a:prstGeom>
        </p:spPr>
      </p:pic>
      <p:pic>
        <p:nvPicPr>
          <p:cNvPr id="10" name="Obrázek 9" descr="Obsah obrázku tabulka&#10;&#10;Popis byl vytvořen automaticky">
            <a:extLst>
              <a:ext uri="{FF2B5EF4-FFF2-40B4-BE49-F238E27FC236}">
                <a16:creationId xmlns:a16="http://schemas.microsoft.com/office/drawing/2014/main" id="{045A150D-928B-B62B-F3EE-4A964F412593}"/>
              </a:ext>
            </a:extLst>
          </p:cNvPr>
          <p:cNvPicPr>
            <a:picLocks noChangeAspect="1"/>
          </p:cNvPicPr>
          <p:nvPr/>
        </p:nvPicPr>
        <p:blipFill>
          <a:blip r:embed="rId4"/>
          <a:stretch>
            <a:fillRect/>
          </a:stretch>
        </p:blipFill>
        <p:spPr>
          <a:xfrm>
            <a:off x="6300000" y="900000"/>
            <a:ext cx="5760000" cy="4320000"/>
          </a:xfrm>
          <a:prstGeom prst="rect">
            <a:avLst/>
          </a:prstGeom>
        </p:spPr>
      </p:pic>
      <p:sp>
        <p:nvSpPr>
          <p:cNvPr id="14" name="TextovéPole 13">
            <a:extLst>
              <a:ext uri="{FF2B5EF4-FFF2-40B4-BE49-F238E27FC236}">
                <a16:creationId xmlns:a16="http://schemas.microsoft.com/office/drawing/2014/main" id="{480B94B2-9D90-8359-B85C-BBAF2E775C50}"/>
              </a:ext>
            </a:extLst>
          </p:cNvPr>
          <p:cNvSpPr txBox="1"/>
          <p:nvPr/>
        </p:nvSpPr>
        <p:spPr>
          <a:xfrm>
            <a:off x="467360" y="5405120"/>
            <a:ext cx="4876800" cy="646331"/>
          </a:xfrm>
          <a:prstGeom prst="rect">
            <a:avLst/>
          </a:prstGeom>
          <a:noFill/>
        </p:spPr>
        <p:txBody>
          <a:bodyPr wrap="square" rtlCol="0">
            <a:spAutoFit/>
          </a:bodyPr>
          <a:lstStyle/>
          <a:p>
            <a:r>
              <a:rPr lang="en-US" dirty="0"/>
              <a:t>Normalization per year: each year represented by the same amount of text.</a:t>
            </a:r>
          </a:p>
        </p:txBody>
      </p:sp>
      <p:sp>
        <p:nvSpPr>
          <p:cNvPr id="15" name="TextovéPole 14">
            <a:extLst>
              <a:ext uri="{FF2B5EF4-FFF2-40B4-BE49-F238E27FC236}">
                <a16:creationId xmlns:a16="http://schemas.microsoft.com/office/drawing/2014/main" id="{B709E834-85D7-F808-0DE4-90C22CB6306D}"/>
              </a:ext>
            </a:extLst>
          </p:cNvPr>
          <p:cNvSpPr txBox="1"/>
          <p:nvPr/>
        </p:nvSpPr>
        <p:spPr>
          <a:xfrm>
            <a:off x="6604000" y="5405119"/>
            <a:ext cx="5120640" cy="646331"/>
          </a:xfrm>
          <a:prstGeom prst="rect">
            <a:avLst/>
          </a:prstGeom>
          <a:noFill/>
        </p:spPr>
        <p:txBody>
          <a:bodyPr wrap="square" rtlCol="0">
            <a:spAutoFit/>
          </a:bodyPr>
          <a:lstStyle/>
          <a:p>
            <a:r>
              <a:rPr lang="en-US" dirty="0"/>
              <a:t>Normalization per lemma: each year is represented by the same number of occurrences of “Europe”.</a:t>
            </a:r>
          </a:p>
        </p:txBody>
      </p:sp>
    </p:spTree>
    <p:extLst>
      <p:ext uri="{BB962C8B-B14F-4D97-AF65-F5344CB8AC3E}">
        <p14:creationId xmlns:p14="http://schemas.microsoft.com/office/powerpoint/2010/main" val="1050539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08F18-21F1-6C22-0DCA-08A83A0ACCB0}"/>
              </a:ext>
            </a:extLst>
          </p:cNvPr>
          <p:cNvSpPr>
            <a:spLocks noGrp="1"/>
          </p:cNvSpPr>
          <p:nvPr>
            <p:ph type="title"/>
          </p:nvPr>
        </p:nvSpPr>
        <p:spPr/>
        <p:txBody>
          <a:bodyPr/>
          <a:lstStyle/>
          <a:p>
            <a:r>
              <a:rPr lang="en-US" dirty="0"/>
              <a:t>Data</a:t>
            </a:r>
          </a:p>
        </p:txBody>
      </p:sp>
      <p:sp>
        <p:nvSpPr>
          <p:cNvPr id="3" name="Content Placeholder 2">
            <a:extLst>
              <a:ext uri="{FF2B5EF4-FFF2-40B4-BE49-F238E27FC236}">
                <a16:creationId xmlns:a16="http://schemas.microsoft.com/office/drawing/2014/main" id="{257C2BDE-B361-3AB2-0C7B-59D8CEA8DEE9}"/>
              </a:ext>
            </a:extLst>
          </p:cNvPr>
          <p:cNvSpPr>
            <a:spLocks noGrp="1"/>
          </p:cNvSpPr>
          <p:nvPr>
            <p:ph idx="1"/>
          </p:nvPr>
        </p:nvSpPr>
        <p:spPr>
          <a:xfrm>
            <a:off x="185980" y="1825625"/>
            <a:ext cx="11809708" cy="4351338"/>
          </a:xfrm>
        </p:spPr>
        <p:txBody>
          <a:bodyPr>
            <a:normAutofit/>
          </a:bodyPr>
          <a:lstStyle/>
          <a:p>
            <a:pPr marL="514350" indent="-514350">
              <a:buFont typeface="+mj-lt"/>
              <a:buAutoNum type="arabicPeriod"/>
            </a:pPr>
            <a:r>
              <a:rPr lang="en-US" sz="2400" dirty="0">
                <a:solidFill>
                  <a:srgbClr val="FF0000"/>
                </a:solidFill>
                <a:cs typeface="Arial" panose="020B0604020202020204" pitchFamily="34" charset="0"/>
              </a:rPr>
              <a:t>Target corpus</a:t>
            </a:r>
            <a:r>
              <a:rPr lang="en-US" sz="2400" dirty="0">
                <a:cs typeface="Arial" panose="020B0604020202020204" pitchFamily="34" charset="0"/>
              </a:rPr>
              <a:t>: Printed state-wide newspaper articles 1996 vs. 2021 (SYNv11, </a:t>
            </a:r>
            <a:r>
              <a:rPr lang="en-US" sz="2400" dirty="0" err="1">
                <a:cs typeface="Arial" panose="020B0604020202020204" pitchFamily="34" charset="0"/>
              </a:rPr>
              <a:t>Křen</a:t>
            </a:r>
            <a:r>
              <a:rPr lang="en-US" sz="2400" dirty="0">
                <a:cs typeface="Arial" panose="020B0604020202020204" pitchFamily="34" charset="0"/>
              </a:rPr>
              <a:t> et al. 2022); approx. 190K or 116K texts/articles</a:t>
            </a:r>
          </a:p>
          <a:p>
            <a:pPr marL="514350" indent="-514350">
              <a:buFont typeface="+mj-lt"/>
              <a:buAutoNum type="arabicPeriod"/>
            </a:pPr>
            <a:r>
              <a:rPr lang="en-US" sz="2400" dirty="0">
                <a:solidFill>
                  <a:srgbClr val="FF0000"/>
                </a:solidFill>
                <a:cs typeface="Arial" panose="020B0604020202020204" pitchFamily="34" charset="0"/>
              </a:rPr>
              <a:t>Reference corpus</a:t>
            </a:r>
            <a:r>
              <a:rPr lang="en-US" sz="2400" dirty="0">
                <a:cs typeface="Arial" panose="020B0604020202020204" pitchFamily="34" charset="0"/>
              </a:rPr>
              <a:t>: newspaper articles </a:t>
            </a:r>
            <a:r>
              <a:rPr lang="en-US" sz="2400" b="0" i="0" dirty="0">
                <a:solidFill>
                  <a:srgbClr val="222222"/>
                </a:solidFill>
                <a:effectLst/>
                <a:cs typeface="Arial" panose="020B0604020202020204" pitchFamily="34" charset="0"/>
              </a:rPr>
              <a:t>from 1997 + 2020</a:t>
            </a:r>
          </a:p>
          <a:p>
            <a:pPr marL="514350" indent="-514350">
              <a:buFont typeface="+mj-lt"/>
              <a:buAutoNum type="arabicPeriod"/>
            </a:pPr>
            <a:r>
              <a:rPr lang="en-US" sz="2400" dirty="0">
                <a:solidFill>
                  <a:srgbClr val="FF0000"/>
                </a:solidFill>
                <a:cs typeface="Arial" panose="020B0604020202020204" pitchFamily="34" charset="0"/>
              </a:rPr>
              <a:t>Seed KWs</a:t>
            </a:r>
            <a:r>
              <a:rPr lang="en-US" sz="2400" dirty="0">
                <a:solidFill>
                  <a:srgbClr val="222222"/>
                </a:solidFill>
                <a:cs typeface="Arial" panose="020B0604020202020204" pitchFamily="34" charset="0"/>
              </a:rPr>
              <a:t>: </a:t>
            </a:r>
            <a:r>
              <a:rPr lang="en-US" sz="2400" dirty="0">
                <a:solidFill>
                  <a:srgbClr val="222222"/>
                </a:solidFill>
                <a:latin typeface="Courier New" panose="02070309020205020404" pitchFamily="49" charset="0"/>
                <a:cs typeface="Courier New" panose="02070309020205020404" pitchFamily="49" charset="0"/>
              </a:rPr>
              <a:t>[lemma=”[</a:t>
            </a:r>
            <a:r>
              <a:rPr lang="en-US" sz="2400" dirty="0" err="1">
                <a:latin typeface="Courier New" panose="02070309020205020404" pitchFamily="49" charset="0"/>
                <a:cs typeface="Courier New" panose="02070309020205020404" pitchFamily="49" charset="0"/>
              </a:rPr>
              <a:t>Vv</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ýchod</a:t>
            </a:r>
            <a:r>
              <a:rPr lang="en-US" sz="2400" dirty="0">
                <a:latin typeface="Courier New" panose="02070309020205020404" pitchFamily="49" charset="0"/>
                <a:cs typeface="Courier New" panose="02070309020205020404" pitchFamily="49" charset="0"/>
              </a:rPr>
              <a:t>”]</a:t>
            </a:r>
            <a:r>
              <a:rPr lang="en-US" sz="2400" dirty="0">
                <a:cs typeface="Arial" panose="020B0604020202020204" pitchFamily="34" charset="0"/>
              </a:rPr>
              <a:t> and </a:t>
            </a:r>
            <a:r>
              <a:rPr lang="en-US" sz="2400" dirty="0">
                <a:latin typeface="Courier New" panose="02070309020205020404" pitchFamily="49" charset="0"/>
                <a:cs typeface="Courier New" panose="02070309020205020404" pitchFamily="49" charset="0"/>
              </a:rPr>
              <a:t>[lemma=“[</a:t>
            </a:r>
            <a:r>
              <a:rPr lang="en-US" sz="2400" dirty="0" err="1">
                <a:latin typeface="Courier New" panose="02070309020205020404" pitchFamily="49" charset="0"/>
                <a:cs typeface="Courier New" panose="02070309020205020404" pitchFamily="49" charset="0"/>
              </a:rPr>
              <a:t>Zz</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ápad</a:t>
            </a:r>
            <a:r>
              <a:rPr lang="en-US" sz="2400" dirty="0">
                <a:latin typeface="Courier New" panose="02070309020205020404" pitchFamily="49" charset="0"/>
                <a:cs typeface="Courier New" panose="02070309020205020404" pitchFamily="49" charset="0"/>
              </a:rPr>
              <a:t>”]</a:t>
            </a:r>
          </a:p>
          <a:p>
            <a:pPr marL="0" indent="0">
              <a:buNone/>
            </a:pPr>
            <a:endParaRPr lang="en-US" sz="2400" dirty="0">
              <a:solidFill>
                <a:srgbClr val="222222"/>
              </a:solidFill>
              <a:cs typeface="Arial" panose="020B0604020202020204" pitchFamily="34" charset="0"/>
            </a:endParaRPr>
          </a:p>
          <a:p>
            <a:r>
              <a:rPr lang="en-US" sz="2600" b="1" dirty="0">
                <a:cs typeface="Arial" panose="020B0604020202020204" pitchFamily="34" charset="0"/>
              </a:rPr>
              <a:t>Collocations </a:t>
            </a:r>
            <a:r>
              <a:rPr lang="en-US" sz="2600" dirty="0">
                <a:cs typeface="Arial" panose="020B0604020202020204" pitchFamily="34" charset="0"/>
              </a:rPr>
              <a:t>within the span (-3; +3), sorted via </a:t>
            </a:r>
            <a:r>
              <a:rPr lang="en-US" sz="2600" dirty="0" err="1">
                <a:cs typeface="Arial" panose="020B0604020202020204" pitchFamily="34" charset="0"/>
              </a:rPr>
              <a:t>LogDice</a:t>
            </a:r>
            <a:endParaRPr lang="en-US" sz="2600" dirty="0">
              <a:cs typeface="Arial" panose="020B0604020202020204" pitchFamily="34" charset="0"/>
            </a:endParaRPr>
          </a:p>
          <a:p>
            <a:pPr lvl="1"/>
            <a:r>
              <a:rPr lang="en-US" sz="2200" dirty="0">
                <a:cs typeface="Arial" panose="020B0604020202020204" pitchFamily="34" charset="0"/>
              </a:rPr>
              <a:t>Prototypical+ CA: top 100 lemmas, min </a:t>
            </a:r>
            <a:r>
              <a:rPr lang="en-US" sz="2200" dirty="0" err="1">
                <a:cs typeface="Arial" panose="020B0604020202020204" pitchFamily="34" charset="0"/>
              </a:rPr>
              <a:t>fq</a:t>
            </a:r>
            <a:r>
              <a:rPr lang="en-US" sz="2200" dirty="0">
                <a:cs typeface="Arial" panose="020B0604020202020204" pitchFamily="34" charset="0"/>
              </a:rPr>
              <a:t>. 5 in corpus</a:t>
            </a:r>
          </a:p>
          <a:p>
            <a:pPr lvl="1"/>
            <a:r>
              <a:rPr lang="en-US" sz="2200" dirty="0">
                <a:solidFill>
                  <a:schemeClr val="tx1">
                    <a:lumMod val="50000"/>
                    <a:lumOff val="50000"/>
                  </a:schemeClr>
                </a:solidFill>
                <a:cs typeface="Arial" panose="020B0604020202020204" pitchFamily="34" charset="0"/>
              </a:rPr>
              <a:t>Extended CA: more lemmas added to adjust the number of results to match those of MBA (min </a:t>
            </a:r>
            <a:r>
              <a:rPr lang="en-US" sz="2200" dirty="0" err="1">
                <a:solidFill>
                  <a:schemeClr val="tx1">
                    <a:lumMod val="50000"/>
                    <a:lumOff val="50000"/>
                  </a:schemeClr>
                </a:solidFill>
                <a:cs typeface="Arial" panose="020B0604020202020204" pitchFamily="34" charset="0"/>
              </a:rPr>
              <a:t>fq</a:t>
            </a:r>
            <a:r>
              <a:rPr lang="en-US" sz="2200" dirty="0">
                <a:solidFill>
                  <a:schemeClr val="tx1">
                    <a:lumMod val="50000"/>
                    <a:lumOff val="50000"/>
                  </a:schemeClr>
                </a:solidFill>
                <a:cs typeface="Arial" panose="020B0604020202020204" pitchFamily="34" charset="0"/>
              </a:rPr>
              <a:t> 3)</a:t>
            </a:r>
          </a:p>
          <a:p>
            <a:r>
              <a:rPr lang="en-US" sz="2600" b="1" dirty="0">
                <a:solidFill>
                  <a:srgbClr val="222222"/>
                </a:solidFill>
                <a:cs typeface="Arial" panose="020B0604020202020204" pitchFamily="34" charset="0"/>
              </a:rPr>
              <a:t>Associations </a:t>
            </a:r>
            <a:r>
              <a:rPr lang="en-US" sz="2600" dirty="0">
                <a:cs typeface="Arial" panose="020B0604020202020204" pitchFamily="34" charset="0"/>
              </a:rPr>
              <a:t>(</a:t>
            </a:r>
            <a:r>
              <a:rPr lang="en-US" sz="2600" dirty="0">
                <a:solidFill>
                  <a:srgbClr val="222222"/>
                </a:solidFill>
                <a:cs typeface="Arial" panose="020B0604020202020204" pitchFamily="34" charset="0"/>
              </a:rPr>
              <a:t>MBA </a:t>
            </a:r>
            <a:r>
              <a:rPr lang="en-US" sz="2600" dirty="0">
                <a:cs typeface="Arial" panose="020B0604020202020204" pitchFamily="34" charset="0"/>
              </a:rPr>
              <a:t>support: 0.0001, confidence: 0.2)</a:t>
            </a:r>
            <a:r>
              <a:rPr lang="en-US" sz="2600" dirty="0">
                <a:solidFill>
                  <a:srgbClr val="FF0000"/>
                </a:solidFill>
                <a:cs typeface="Arial" panose="020B0604020202020204" pitchFamily="34" charset="0"/>
              </a:rPr>
              <a:t> </a:t>
            </a:r>
            <a:r>
              <a:rPr lang="en-US" sz="2600" dirty="0">
                <a:cs typeface="Arial" panose="020B0604020202020204" pitchFamily="34" charset="0"/>
                <a:sym typeface="Wingdings" pitchFamily="2" charset="2"/>
              </a:rPr>
              <a:t> associative arrays (AAs) </a:t>
            </a:r>
            <a:r>
              <a:rPr lang="en-US" sz="2600" dirty="0">
                <a:solidFill>
                  <a:srgbClr val="0070C0"/>
                </a:solidFill>
                <a:cs typeface="Arial" panose="020B0604020202020204" pitchFamily="34" charset="0"/>
                <a:sym typeface="Wingdings" pitchFamily="2" charset="2"/>
              </a:rPr>
              <a:t> </a:t>
            </a:r>
          </a:p>
          <a:p>
            <a:pPr marL="0" indent="0">
              <a:buNone/>
            </a:pPr>
            <a:endParaRPr lang="en-US" sz="2400" dirty="0">
              <a:cs typeface="Arial" panose="020B0604020202020204" pitchFamily="34" charset="0"/>
            </a:endParaRPr>
          </a:p>
          <a:p>
            <a:endParaRPr lang="en-US" dirty="0">
              <a:cs typeface="Arial" panose="020B0604020202020204" pitchFamily="34" charset="0"/>
            </a:endParaRPr>
          </a:p>
        </p:txBody>
      </p:sp>
    </p:spTree>
    <p:extLst>
      <p:ext uri="{BB962C8B-B14F-4D97-AF65-F5344CB8AC3E}">
        <p14:creationId xmlns:p14="http://schemas.microsoft.com/office/powerpoint/2010/main" val="1039924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59F27-8E93-87C4-6269-847C1FDC128C}"/>
              </a:ext>
            </a:extLst>
          </p:cNvPr>
          <p:cNvSpPr>
            <a:spLocks noGrp="1"/>
          </p:cNvSpPr>
          <p:nvPr>
            <p:ph type="title"/>
          </p:nvPr>
        </p:nvSpPr>
        <p:spPr>
          <a:xfrm>
            <a:off x="180109" y="76201"/>
            <a:ext cx="11831782" cy="1325563"/>
          </a:xfrm>
        </p:spPr>
        <p:txBody>
          <a:bodyPr/>
          <a:lstStyle/>
          <a:p>
            <a:r>
              <a:rPr lang="en-US" dirty="0"/>
              <a:t>An overview of Associative Arrays in (1996 vs. 2021)</a:t>
            </a:r>
          </a:p>
        </p:txBody>
      </p:sp>
      <p:sp>
        <p:nvSpPr>
          <p:cNvPr id="3" name="Content Placeholder 2">
            <a:extLst>
              <a:ext uri="{FF2B5EF4-FFF2-40B4-BE49-F238E27FC236}">
                <a16:creationId xmlns:a16="http://schemas.microsoft.com/office/drawing/2014/main" id="{78287BD3-4BF3-34A6-CF93-E7E0ED29EBA3}"/>
              </a:ext>
            </a:extLst>
          </p:cNvPr>
          <p:cNvSpPr>
            <a:spLocks noGrp="1"/>
          </p:cNvSpPr>
          <p:nvPr>
            <p:ph idx="1"/>
          </p:nvPr>
        </p:nvSpPr>
        <p:spPr>
          <a:xfrm>
            <a:off x="6373090" y="1825625"/>
            <a:ext cx="4980709" cy="4351338"/>
          </a:xfrm>
        </p:spPr>
        <p:txBody>
          <a:bodyPr/>
          <a:lstStyle/>
          <a:p>
            <a:r>
              <a:rPr lang="en-US" dirty="0"/>
              <a:t>The relative gap between East and West becomes bigger in 2021 than in 1996.</a:t>
            </a:r>
          </a:p>
          <a:p>
            <a:r>
              <a:rPr lang="en-US" dirty="0"/>
              <a:t>Number of extracted collocations is set to match these numbers (overall as well as within subcategories) </a:t>
            </a:r>
          </a:p>
          <a:p>
            <a:pPr marL="0" indent="0">
              <a:buNone/>
            </a:pPr>
            <a:endParaRPr lang="en-US" dirty="0"/>
          </a:p>
        </p:txBody>
      </p:sp>
      <p:pic>
        <p:nvPicPr>
          <p:cNvPr id="4" name="Obrázek1">
            <a:extLst>
              <a:ext uri="{FF2B5EF4-FFF2-40B4-BE49-F238E27FC236}">
                <a16:creationId xmlns:a16="http://schemas.microsoft.com/office/drawing/2014/main" id="{070FA205-6983-3BA8-CED8-D8A9A558CD1C}"/>
              </a:ext>
            </a:extLst>
          </p:cNvPr>
          <p:cNvPicPr>
            <a:picLocks noChangeAspect="1"/>
          </p:cNvPicPr>
          <p:nvPr/>
        </p:nvPicPr>
        <p:blipFill>
          <a:blip r:embed="rId3"/>
          <a:srcRect/>
          <a:stretch/>
        </p:blipFill>
        <p:spPr bwMode="auto">
          <a:xfrm>
            <a:off x="680114" y="1255077"/>
            <a:ext cx="5415886" cy="5415886"/>
          </a:xfrm>
          <a:prstGeom prst="rect">
            <a:avLst/>
          </a:prstGeom>
        </p:spPr>
      </p:pic>
    </p:spTree>
    <p:extLst>
      <p:ext uri="{BB962C8B-B14F-4D97-AF65-F5344CB8AC3E}">
        <p14:creationId xmlns:p14="http://schemas.microsoft.com/office/powerpoint/2010/main" val="164777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18058</TotalTime>
  <Words>2797</Words>
  <Application>Microsoft Macintosh PowerPoint</Application>
  <PresentationFormat>Widescreen</PresentationFormat>
  <Paragraphs>308</Paragraphs>
  <Slides>18</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LMRoman10-Regular-Identity-H</vt:lpstr>
      <vt:lpstr>Arial</vt:lpstr>
      <vt:lpstr>Calibri</vt:lpstr>
      <vt:lpstr>Calibri Light</vt:lpstr>
      <vt:lpstr>Courier New</vt:lpstr>
      <vt:lpstr>Roboto</vt:lpstr>
      <vt:lpstr>Times New Roman</vt:lpstr>
      <vt:lpstr>Wingdings</vt:lpstr>
      <vt:lpstr>Office Theme</vt:lpstr>
      <vt:lpstr>Associations and Collocations in Corpora   </vt:lpstr>
      <vt:lpstr>Our questions and our suspicions  </vt:lpstr>
      <vt:lpstr>Collocations</vt:lpstr>
      <vt:lpstr>Market basket analysis (MBA)</vt:lpstr>
      <vt:lpstr>MBA outputs</vt:lpstr>
      <vt:lpstr>Hypothesis: what we might learn from CA and MBA</vt:lpstr>
      <vt:lpstr>Motivation: West/Central/East Europe?</vt:lpstr>
      <vt:lpstr>Data</vt:lpstr>
      <vt:lpstr>An overview of Associative Arrays in (1996 vs. 2021)</vt:lpstr>
      <vt:lpstr> What we looked for: how MBA and CA reflect changing discourse in 1996 and 2021. </vt:lpstr>
      <vt:lpstr>Differences in number of associated items</vt:lpstr>
      <vt:lpstr>MBA vs. CA: West + economic concerns</vt:lpstr>
      <vt:lpstr>MBA vs. CA: East + economic concerns</vt:lpstr>
      <vt:lpstr>MBA vs. CA: Russia-related associations/collocations</vt:lpstr>
      <vt:lpstr>MBA vs. CA: weather</vt:lpstr>
      <vt:lpstr>Observations</vt:lpstr>
      <vt:lpstr>Conclusions and where to go from here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Fidler, Masako</dc:creator>
  <cp:lastModifiedBy>Masako Fidler</cp:lastModifiedBy>
  <cp:revision>203</cp:revision>
  <dcterms:created xsi:type="dcterms:W3CDTF">2023-03-17T15:07:25Z</dcterms:created>
  <dcterms:modified xsi:type="dcterms:W3CDTF">2023-10-23T17:35:08Z</dcterms:modified>
</cp:coreProperties>
</file>